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307" r:id="rId4"/>
    <p:sldId id="308" r:id="rId5"/>
    <p:sldId id="344" r:id="rId6"/>
    <p:sldId id="345" r:id="rId7"/>
    <p:sldId id="309" r:id="rId8"/>
    <p:sldId id="346" r:id="rId9"/>
    <p:sldId id="310" r:id="rId10"/>
    <p:sldId id="311" r:id="rId11"/>
    <p:sldId id="312" r:id="rId12"/>
    <p:sldId id="313" r:id="rId13"/>
    <p:sldId id="314" r:id="rId14"/>
    <p:sldId id="318" r:id="rId15"/>
    <p:sldId id="319" r:id="rId16"/>
    <p:sldId id="332" r:id="rId17"/>
    <p:sldId id="333" r:id="rId18"/>
    <p:sldId id="349" r:id="rId19"/>
    <p:sldId id="350" r:id="rId20"/>
    <p:sldId id="351" r:id="rId21"/>
    <p:sldId id="352" r:id="rId22"/>
    <p:sldId id="337" r:id="rId23"/>
    <p:sldId id="356" r:id="rId24"/>
    <p:sldId id="354" r:id="rId25"/>
    <p:sldId id="353" r:id="rId26"/>
    <p:sldId id="355" r:id="rId27"/>
    <p:sldId id="341" r:id="rId28"/>
    <p:sldId id="340" r:id="rId29"/>
    <p:sldId id="338" r:id="rId30"/>
    <p:sldId id="339" r:id="rId31"/>
    <p:sldId id="357" r:id="rId32"/>
    <p:sldId id="358" r:id="rId33"/>
    <p:sldId id="359" r:id="rId34"/>
    <p:sldId id="360" r:id="rId35"/>
    <p:sldId id="361" r:id="rId36"/>
    <p:sldId id="362" r:id="rId37"/>
    <p:sldId id="363" r:id="rId38"/>
    <p:sldId id="364" r:id="rId39"/>
    <p:sldId id="365" r:id="rId40"/>
    <p:sldId id="366" r:id="rId41"/>
    <p:sldId id="367" r:id="rId42"/>
    <p:sldId id="368" r:id="rId43"/>
    <p:sldId id="369" r:id="rId44"/>
    <p:sldId id="370" r:id="rId45"/>
    <p:sldId id="296" r:id="rId4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71" d="100"/>
          <a:sy n="71" d="100"/>
        </p:scale>
        <p:origin x="-2148" y="-10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25/04/2025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970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25/04/2025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0495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25/04/2025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4009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25/04/2025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502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25/04/2025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9356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25/04/2025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885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25/04/2025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99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25/04/2025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880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25/04/2025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44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25/04/2025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5197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25/04/2025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401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F2B25-300C-4FB8-BAA4-15A5D4B2C925}" type="datetimeFigureOut">
              <a:rPr lang="pt-BR" smtClean="0"/>
              <a:t>25/04/2025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889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296144" cy="132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06" y="306973"/>
            <a:ext cx="2358153" cy="11058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3258437" y="6351711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>
                <a:solidFill>
                  <a:schemeClr val="bg1"/>
                </a:solidFill>
              </a:rPr>
              <a:t>Edlley</a:t>
            </a:r>
            <a:r>
              <a:rPr lang="pt-BR" sz="2400" b="1" dirty="0">
                <a:solidFill>
                  <a:schemeClr val="bg1"/>
                </a:solidFill>
              </a:rPr>
              <a:t> Pessoa</a:t>
            </a:r>
          </a:p>
        </p:txBody>
      </p:sp>
      <p:sp>
        <p:nvSpPr>
          <p:cNvPr id="7" name="Retângulo 6"/>
          <p:cNvSpPr/>
          <p:nvPr/>
        </p:nvSpPr>
        <p:spPr>
          <a:xfrm>
            <a:off x="2267744" y="1844824"/>
            <a:ext cx="4525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Módulo 3 – Comunidades e Ecossistemas </a:t>
            </a:r>
          </a:p>
        </p:txBody>
      </p:sp>
      <p:sp>
        <p:nvSpPr>
          <p:cNvPr id="8" name="Retângulo 7"/>
          <p:cNvSpPr/>
          <p:nvPr/>
        </p:nvSpPr>
        <p:spPr>
          <a:xfrm>
            <a:off x="2383803" y="2314227"/>
            <a:ext cx="4204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/>
              <a:t>Aula </a:t>
            </a:r>
            <a:r>
              <a:rPr lang="pt-BR" sz="3200" b="1" dirty="0" smtClean="0"/>
              <a:t>11. </a:t>
            </a:r>
            <a:r>
              <a:rPr lang="pt-BR" sz="3200" b="1" dirty="0"/>
              <a:t>Ecologia </a:t>
            </a:r>
            <a:r>
              <a:rPr lang="pt-BR" sz="3200" b="1" dirty="0" smtClean="0"/>
              <a:t>global</a:t>
            </a:r>
            <a:endParaRPr lang="pt-BR" sz="3200" b="1" dirty="0"/>
          </a:p>
        </p:txBody>
      </p:sp>
      <p:sp>
        <p:nvSpPr>
          <p:cNvPr id="10" name="Retângulo 9"/>
          <p:cNvSpPr/>
          <p:nvPr/>
        </p:nvSpPr>
        <p:spPr>
          <a:xfrm>
            <a:off x="1835696" y="1412776"/>
            <a:ext cx="5999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cap="small" dirty="0"/>
              <a:t>Biodiversidade: Interações entre Organismos e Ambiente</a:t>
            </a:r>
            <a:endParaRPr lang="pt-BR" dirty="0"/>
          </a:p>
        </p:txBody>
      </p:sp>
      <p:pic>
        <p:nvPicPr>
          <p:cNvPr id="2" name="Picture 4" descr="Terra Globo Planeta - Foto gratuita no Pixaba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75" b="90000" l="5845" r="100000">
                        <a14:foregroundMark x1="92074" y1="38594" x2="92394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192"/>
          <a:stretch/>
        </p:blipFill>
        <p:spPr bwMode="auto">
          <a:xfrm>
            <a:off x="-1332656" y="2044879"/>
            <a:ext cx="11305256" cy="426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38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23402" b="25000"/>
          <a:stretch/>
        </p:blipFill>
        <p:spPr bwMode="auto">
          <a:xfrm>
            <a:off x="815493" y="2401674"/>
            <a:ext cx="6707741" cy="394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620766" y="776898"/>
            <a:ext cx="59024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RELAÇÕES ENTRE HETEROGENEIDADE DE HÁBITAT E DIVERSIDADE DE ESPÉCIES</a:t>
            </a:r>
          </a:p>
        </p:txBody>
      </p:sp>
      <p:sp>
        <p:nvSpPr>
          <p:cNvPr id="8" name="Retângulo 7"/>
          <p:cNvSpPr/>
          <p:nvPr/>
        </p:nvSpPr>
        <p:spPr>
          <a:xfrm>
            <a:off x="2049803" y="1484784"/>
            <a:ext cx="50443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A quantidade de espécies aumenta com a área</a:t>
            </a:r>
          </a:p>
        </p:txBody>
      </p:sp>
    </p:spTree>
    <p:extLst>
      <p:ext uri="{BB962C8B-B14F-4D97-AF65-F5344CB8AC3E}">
        <p14:creationId xmlns:p14="http://schemas.microsoft.com/office/powerpoint/2010/main" val="34527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7" name="Retângulo 6"/>
          <p:cNvSpPr/>
          <p:nvPr/>
        </p:nvSpPr>
        <p:spPr>
          <a:xfrm>
            <a:off x="1620766" y="776898"/>
            <a:ext cx="59024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RELAÇÕES ENTRE HETEROGENEIDADE DE HÁBITAT E DIVERSIDADE DE ESPÉCIES</a:t>
            </a:r>
          </a:p>
        </p:txBody>
      </p:sp>
      <p:sp>
        <p:nvSpPr>
          <p:cNvPr id="8" name="Retângulo 7"/>
          <p:cNvSpPr/>
          <p:nvPr/>
        </p:nvSpPr>
        <p:spPr>
          <a:xfrm>
            <a:off x="3563888" y="1484784"/>
            <a:ext cx="16689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 smtClean="0"/>
              <a:t>Fragmentação</a:t>
            </a:r>
            <a:endParaRPr lang="pt-BR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8" t="24562" r="9880" b="14433"/>
          <a:stretch/>
        </p:blipFill>
        <p:spPr bwMode="auto">
          <a:xfrm>
            <a:off x="1043608" y="1904395"/>
            <a:ext cx="6892614" cy="493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7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7" name="Retângulo 6"/>
          <p:cNvSpPr/>
          <p:nvPr/>
        </p:nvSpPr>
        <p:spPr>
          <a:xfrm>
            <a:off x="1620766" y="776898"/>
            <a:ext cx="59024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RELAÇÕES ENTRE HETEROGENEIDADE DE HÁBITAT E DIVERSIDADE DE ESPÉCIES</a:t>
            </a:r>
          </a:p>
        </p:txBody>
      </p:sp>
      <p:sp>
        <p:nvSpPr>
          <p:cNvPr id="8" name="Retângulo 7"/>
          <p:cNvSpPr/>
          <p:nvPr/>
        </p:nvSpPr>
        <p:spPr>
          <a:xfrm>
            <a:off x="3563888" y="1703430"/>
            <a:ext cx="16689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 smtClean="0"/>
              <a:t>Fragmentação</a:t>
            </a:r>
            <a:endParaRPr lang="pt-BR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4" t="38975" r="8729" b="30512"/>
          <a:stretch/>
        </p:blipFill>
        <p:spPr bwMode="auto">
          <a:xfrm>
            <a:off x="181302" y="2420888"/>
            <a:ext cx="8781393" cy="305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563888" y="5733256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Efeito de borda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4527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3" t="28217" r="17507" b="44717"/>
          <a:stretch/>
        </p:blipFill>
        <p:spPr bwMode="auto">
          <a:xfrm>
            <a:off x="125319" y="2103540"/>
            <a:ext cx="8610404" cy="362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620766" y="776898"/>
            <a:ext cx="59024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RELAÇÕES ENTRE HETEROGENEIDADE DE HÁBITAT E DIVERSIDADE DE ESPÉCIES</a:t>
            </a:r>
          </a:p>
        </p:txBody>
      </p:sp>
      <p:sp>
        <p:nvSpPr>
          <p:cNvPr id="8" name="Retângulo 7"/>
          <p:cNvSpPr/>
          <p:nvPr/>
        </p:nvSpPr>
        <p:spPr>
          <a:xfrm>
            <a:off x="3563888" y="1703430"/>
            <a:ext cx="16689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 smtClean="0"/>
              <a:t>Fragmentação</a:t>
            </a:r>
            <a:endParaRPr lang="pt-BR" sz="20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563888" y="5933311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Efeito de borda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4527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2249152" y="836712"/>
            <a:ext cx="46456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Corredores, conectividades e conservação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32304" r="22035" b="37430"/>
          <a:stretch/>
        </p:blipFill>
        <p:spPr bwMode="auto">
          <a:xfrm>
            <a:off x="449288" y="1370901"/>
            <a:ext cx="8295066" cy="54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7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8" t="41667" r="22848" b="22235"/>
          <a:stretch/>
        </p:blipFill>
        <p:spPr bwMode="auto">
          <a:xfrm>
            <a:off x="1618359" y="1370355"/>
            <a:ext cx="6151811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249152" y="836712"/>
            <a:ext cx="46456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Corredores, conectividades e conservação</a:t>
            </a:r>
          </a:p>
        </p:txBody>
      </p:sp>
    </p:spTree>
    <p:extLst>
      <p:ext uri="{BB962C8B-B14F-4D97-AF65-F5344CB8AC3E}">
        <p14:creationId xmlns:p14="http://schemas.microsoft.com/office/powerpoint/2010/main" val="34527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1799691" y="724054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Conservação da biodiversidade</a:t>
            </a:r>
            <a:endParaRPr lang="pt-BR" sz="28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9" t="41622" r="14406" b="23211"/>
          <a:stretch/>
        </p:blipFill>
        <p:spPr bwMode="auto">
          <a:xfrm>
            <a:off x="509734" y="1247274"/>
            <a:ext cx="8180132" cy="561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7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799691" y="724054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Conservação da biodiversidade</a:t>
            </a:r>
            <a:endParaRPr lang="pt-BR" sz="28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2807804" y="1280356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Perda de habitat</a:t>
            </a:r>
            <a:endParaRPr lang="pt-BR" sz="2400" dirty="0"/>
          </a:p>
        </p:txBody>
      </p:sp>
      <p:pic>
        <p:nvPicPr>
          <p:cNvPr id="25608" name="Picture 8" descr="Urso polar é encontrado a 700 km de seu habitat e desnutrido na Rússia |  Natureza | G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5" b="6094"/>
          <a:stretch/>
        </p:blipFill>
        <p:spPr bwMode="auto">
          <a:xfrm>
            <a:off x="0" y="1742021"/>
            <a:ext cx="9180512" cy="511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7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799691" y="724054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Conservação da biodiversidade</a:t>
            </a:r>
            <a:endParaRPr lang="pt-BR" sz="28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2807804" y="1280356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err="1" smtClean="0"/>
              <a:t>Super-exploração</a:t>
            </a:r>
            <a:endParaRPr lang="pt-BR" sz="2400" dirty="0"/>
          </a:p>
        </p:txBody>
      </p:sp>
      <p:pic>
        <p:nvPicPr>
          <p:cNvPr id="24578" name="Picture 2" descr="Pirarucu se consolida como um dos pilares da bioeconomia amazônica - Estad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67191"/>
            <a:ext cx="7380819" cy="492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56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799691" y="724054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Conservação da biodiversidade</a:t>
            </a:r>
            <a:endParaRPr lang="pt-BR" sz="28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2807804" y="1280356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Espécies invasoras</a:t>
            </a:r>
            <a:endParaRPr lang="pt-BR" sz="2400" dirty="0"/>
          </a:p>
        </p:txBody>
      </p:sp>
      <p:pic>
        <p:nvPicPr>
          <p:cNvPr id="8" name="Picture 2" descr="Peixe-leão invade litoral do país, se reproduz e preocupa cientist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82853"/>
            <a:ext cx="6876256" cy="386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eixe-leão: características, alimentação, habitat - Biologia Ne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167" r="90000">
                        <a14:foregroundMark x1="88167" y1="64300" x2="78667" y2="50101"/>
                        <a14:foregroundMark x1="74333" y1="41379" x2="78167" y2="35700"/>
                        <a14:foregroundMark x1="78667" y1="34888" x2="82500" y2="21907"/>
                        <a14:foregroundMark x1="77500" y1="43408" x2="81167" y2="36105"/>
                        <a14:foregroundMark x1="70000" y1="38337" x2="70500" y2="19675"/>
                        <a14:foregroundMark x1="64333" y1="36105" x2="59833" y2="15822"/>
                        <a14:foregroundMark x1="59333" y1="34077" x2="54333" y2="14199"/>
                        <a14:foregroundMark x1="55833" y1="34077" x2="49167" y2="13590"/>
                        <a14:foregroundMark x1="53667" y1="36511" x2="44833" y2="15010"/>
                        <a14:foregroundMark x1="49833" y1="34888" x2="39167" y2="16227"/>
                        <a14:foregroundMark x1="47333" y1="38742" x2="35167" y2="20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6956">
            <a:off x="-425776" y="1048764"/>
            <a:ext cx="5531213" cy="454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56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EA058752-3633-46BB-AD1A-2C5AEA285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8232069" cy="573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xmlns="" id="{53CD7034-6BB1-4AF3-98E4-1CA1526B2C8B}"/>
              </a:ext>
            </a:extLst>
          </p:cNvPr>
          <p:cNvCxnSpPr>
            <a:cxnSpLocks/>
          </p:cNvCxnSpPr>
          <p:nvPr/>
        </p:nvCxnSpPr>
        <p:spPr>
          <a:xfrm flipH="1" flipV="1">
            <a:off x="7770170" y="3487561"/>
            <a:ext cx="888799" cy="57651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29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799691" y="724054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Conservação da biodiversidade</a:t>
            </a:r>
            <a:endParaRPr lang="pt-BR" sz="28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2807804" y="1280356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Poluição</a:t>
            </a:r>
            <a:endParaRPr lang="pt-BR" sz="2400" dirty="0"/>
          </a:p>
        </p:txBody>
      </p:sp>
      <p:pic>
        <p:nvPicPr>
          <p:cNvPr id="22530" name="Picture 2" descr="Hoje é Dia da Tartaruga Marinha, ameaçada pela poluição - Vegaze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56" y="1732566"/>
            <a:ext cx="7809822" cy="493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56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3291627" y="807150"/>
            <a:ext cx="2633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Por que conservar?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784782" y="1268815"/>
            <a:ext cx="5574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Serviços ecossistêmicos</a:t>
            </a:r>
            <a:endParaRPr lang="pt-BR" sz="3200" b="1" dirty="0"/>
          </a:p>
        </p:txBody>
      </p:sp>
      <p:pic>
        <p:nvPicPr>
          <p:cNvPr id="26631" name="Picture 7" descr="C:\Users\edlley.pessoa\Downloads\wmremove-transformed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4260"/>
            <a:ext cx="756084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2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3291627" y="807150"/>
            <a:ext cx="2633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Por que conservar?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784782" y="1268815"/>
            <a:ext cx="5574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Serviços ecossistêmicos</a:t>
            </a:r>
            <a:endParaRPr lang="pt-BR" sz="3200" b="1" dirty="0"/>
          </a:p>
        </p:txBody>
      </p:sp>
      <p:pic>
        <p:nvPicPr>
          <p:cNvPr id="27650" name="Picture 2" descr="Hand Pollinating Orchids Produces 80% of the World's Vanilla – lebonmago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26" y="1880041"/>
            <a:ext cx="3203847" cy="480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Embrapa capacita calungas e produtores rurais para produção de baunilha  brasileira - Portal Embrap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4"/>
          <a:stretch/>
        </p:blipFill>
        <p:spPr bwMode="auto">
          <a:xfrm>
            <a:off x="4568202" y="1880041"/>
            <a:ext cx="3316166" cy="23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Várias espécies de animais participam da reprodução de orquídeas que  produzem baunilha : Revista Pesquisa Fapes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202" y="4294027"/>
            <a:ext cx="3316166" cy="239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7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2727713" y="807150"/>
            <a:ext cx="3688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err="1" smtClean="0"/>
              <a:t>Hotspots</a:t>
            </a:r>
            <a:r>
              <a:rPr lang="pt-BR" sz="2400" b="1" dirty="0" smtClean="0"/>
              <a:t> de Biodiversidade</a:t>
            </a:r>
            <a:endParaRPr lang="pt-BR" sz="2400" b="1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9" t="8070" r="9833" b="4941"/>
          <a:stretch/>
        </p:blipFill>
        <p:spPr bwMode="auto">
          <a:xfrm>
            <a:off x="654222" y="1268815"/>
            <a:ext cx="7835555" cy="528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2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780636" y="724054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Conservação </a:t>
            </a:r>
            <a:r>
              <a:rPr lang="pt-BR" sz="2800" b="1" i="1" dirty="0" err="1" smtClean="0"/>
              <a:t>in-situ</a:t>
            </a:r>
            <a:endParaRPr lang="pt-BR" sz="2800" b="1" i="1" dirty="0"/>
          </a:p>
        </p:txBody>
      </p:sp>
      <p:pic>
        <p:nvPicPr>
          <p:cNvPr id="29698" name="Picture 2" descr="SNIF - Unidades de Conservação - Map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03" y="1241375"/>
            <a:ext cx="7488832" cy="561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2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780636" y="724054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Conservação </a:t>
            </a:r>
            <a:r>
              <a:rPr lang="pt-BR" sz="2800" b="1" i="1" dirty="0" err="1" smtClean="0"/>
              <a:t>ex-situ</a:t>
            </a:r>
            <a:endParaRPr lang="pt-BR" sz="2800" b="1" i="1" dirty="0"/>
          </a:p>
        </p:txBody>
      </p:sp>
      <p:sp>
        <p:nvSpPr>
          <p:cNvPr id="3" name="AutoShape 2" descr="Banco Global de Sementes da Noruega e o futuro da produção mundial de  alimentos - Profissão Biot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24" name="Picture 4" descr="O que é um banco de sementes e para que ele serve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4867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Banco Mundial de Sementes de Svalbard (Svalbard Global Seed Vault) | Blog  dos alun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23374"/>
            <a:ext cx="38100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Svalbard – Wikipédia, a enciclopédia liv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" y="770906"/>
            <a:ext cx="2898857" cy="244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2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2375756" y="76470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Espécies ameaçadas de extinção</a:t>
            </a:r>
            <a:endParaRPr lang="pt-BR" sz="2400" b="1" dirty="0"/>
          </a:p>
        </p:txBody>
      </p:sp>
      <p:pic>
        <p:nvPicPr>
          <p:cNvPr id="31746" name="Picture 2" descr="Gigante dos mares: tudo sobre a baleia-azul e seus recordes impressionantes  - NSC Tot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18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A caça de baleias no Brasil - iGUi Ecolog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6369"/>
            <a:ext cx="3131840" cy="21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Caça às baleias: como o Japão desrespeita as leis internacionais - SWI  swissinfo.c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012" y="1209912"/>
            <a:ext cx="2415711" cy="162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2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1020450" y="836711"/>
            <a:ext cx="7103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Cinco grades eventos </a:t>
            </a:r>
            <a:r>
              <a:rPr lang="pt-BR" sz="2000" b="1" dirty="0" smtClean="0"/>
              <a:t>de extinção em massa nos </a:t>
            </a:r>
            <a:r>
              <a:rPr lang="pt-BR" sz="2000" b="1" dirty="0"/>
              <a:t>últimos 500 </a:t>
            </a:r>
            <a:r>
              <a:rPr lang="pt-BR" sz="2000" b="1" dirty="0" err="1"/>
              <a:t>m.a</a:t>
            </a:r>
            <a:r>
              <a:rPr lang="pt-BR" sz="2000" b="1" dirty="0"/>
              <a:t>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4" t="32358" r="19223" b="22191"/>
          <a:stretch/>
        </p:blipFill>
        <p:spPr bwMode="auto">
          <a:xfrm>
            <a:off x="791072" y="1556791"/>
            <a:ext cx="7530995" cy="532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de seta reta 6"/>
          <p:cNvCxnSpPr/>
          <p:nvPr/>
        </p:nvCxnSpPr>
        <p:spPr>
          <a:xfrm flipH="1">
            <a:off x="7309277" y="2204864"/>
            <a:ext cx="389858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7687134" y="1825660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KT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4527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2983648" y="836712"/>
            <a:ext cx="3176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Extinção antropogênica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4" t="27497" r="2534" b="26946"/>
          <a:stretch/>
        </p:blipFill>
        <p:spPr bwMode="auto">
          <a:xfrm>
            <a:off x="604008" y="1298377"/>
            <a:ext cx="7935984" cy="539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7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7" name="Retângulo 6"/>
          <p:cNvSpPr/>
          <p:nvPr/>
        </p:nvSpPr>
        <p:spPr>
          <a:xfrm>
            <a:off x="2983648" y="836712"/>
            <a:ext cx="3176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Extinção antropogênica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3" t="33883" r="21233" b="23988"/>
          <a:stretch/>
        </p:blipFill>
        <p:spPr bwMode="auto">
          <a:xfrm>
            <a:off x="0" y="1298377"/>
            <a:ext cx="9102551" cy="537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7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2843808" y="74554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Ecologia da paisagem</a:t>
            </a:r>
            <a:endParaRPr lang="pt-BR" sz="2800" b="1" dirty="0"/>
          </a:p>
        </p:txBody>
      </p:sp>
      <p:sp>
        <p:nvSpPr>
          <p:cNvPr id="7" name="Retângulo 6"/>
          <p:cNvSpPr/>
          <p:nvPr/>
        </p:nvSpPr>
        <p:spPr>
          <a:xfrm>
            <a:off x="791072" y="1628800"/>
            <a:ext cx="77816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/>
              <a:t>Padrões </a:t>
            </a:r>
            <a:r>
              <a:rPr lang="pt-BR" sz="2400" b="1" dirty="0"/>
              <a:t>e processos ecológicos em escalas espaciais amplas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299691" y="2482077"/>
            <a:ext cx="67643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/>
              <a:t>Arranjo </a:t>
            </a:r>
            <a:r>
              <a:rPr lang="pt-BR" sz="2400" b="1" dirty="0"/>
              <a:t>espacial dos hábitats em diferentes </a:t>
            </a:r>
            <a:r>
              <a:rPr lang="pt-BR" sz="2400" b="1" dirty="0" smtClean="0"/>
              <a:t>escalas</a:t>
            </a:r>
            <a:endParaRPr lang="pt-BR" sz="2400" b="1" dirty="0"/>
          </a:p>
        </p:txBody>
      </p:sp>
      <p:pic>
        <p:nvPicPr>
          <p:cNvPr id="2050" name="Picture 2" descr="Página 3 | Delta Rio Yangtze Imagens – Download Grátis no Freepi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544" b="8950"/>
          <a:stretch/>
        </p:blipFill>
        <p:spPr bwMode="auto">
          <a:xfrm>
            <a:off x="-1" y="2712908"/>
            <a:ext cx="9144000" cy="414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4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7" name="Retângulo 6"/>
          <p:cNvSpPr/>
          <p:nvPr/>
        </p:nvSpPr>
        <p:spPr>
          <a:xfrm>
            <a:off x="2983648" y="836712"/>
            <a:ext cx="3176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Extinção antropogênica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06" t="38580" r="4818" b="21220"/>
          <a:stretch/>
        </p:blipFill>
        <p:spPr bwMode="auto">
          <a:xfrm>
            <a:off x="791071" y="1466193"/>
            <a:ext cx="7595733" cy="516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7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3516896" y="822086"/>
            <a:ext cx="2110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Biogeografia</a:t>
            </a:r>
            <a:endParaRPr lang="pt-BR" sz="2800" b="1" dirty="0"/>
          </a:p>
        </p:txBody>
      </p:sp>
      <p:sp>
        <p:nvSpPr>
          <p:cNvPr id="3" name="Retângulo 2"/>
          <p:cNvSpPr/>
          <p:nvPr/>
        </p:nvSpPr>
        <p:spPr>
          <a:xfrm>
            <a:off x="770173" y="1484784"/>
            <a:ext cx="7525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smtClean="0"/>
              <a:t>É a </a:t>
            </a:r>
            <a:r>
              <a:rPr lang="pt-BR" sz="2400" dirty="0"/>
              <a:t>ciência que estuda a distribuição geográfica dos seres vivos ao longo do tempo, procurando entender padrões de organização </a:t>
            </a:r>
            <a:r>
              <a:rPr lang="pt-BR" sz="2400" dirty="0" smtClean="0"/>
              <a:t>espacial</a:t>
            </a:r>
            <a:endParaRPr lang="pt-BR" sz="2400" dirty="0"/>
          </a:p>
        </p:txBody>
      </p:sp>
      <p:pic>
        <p:nvPicPr>
          <p:cNvPr id="3074" name="Picture 2" descr="Biogeografia evolutiva - Wikiw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845" y="2698111"/>
            <a:ext cx="6096000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65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516896" y="822086"/>
            <a:ext cx="2110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Biogeografia</a:t>
            </a:r>
            <a:endParaRPr lang="pt-BR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1" t="17373" r="18114" b="23644"/>
          <a:stretch/>
        </p:blipFill>
        <p:spPr bwMode="auto">
          <a:xfrm>
            <a:off x="1433592" y="1345306"/>
            <a:ext cx="6276814" cy="551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85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0" t="37202" r="9951" b="30010"/>
          <a:stretch/>
        </p:blipFill>
        <p:spPr bwMode="auto">
          <a:xfrm>
            <a:off x="-18332" y="2132856"/>
            <a:ext cx="9190210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516896" y="822086"/>
            <a:ext cx="2110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Biogeografia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5743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516896" y="822086"/>
            <a:ext cx="2110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Biogeografia</a:t>
            </a:r>
            <a:endParaRPr lang="pt-BR" sz="2800" b="1" dirty="0"/>
          </a:p>
        </p:txBody>
      </p:sp>
      <p:sp>
        <p:nvSpPr>
          <p:cNvPr id="2" name="Retângulo 1"/>
          <p:cNvSpPr/>
          <p:nvPr/>
        </p:nvSpPr>
        <p:spPr>
          <a:xfrm>
            <a:off x="203231" y="1556792"/>
            <a:ext cx="861724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dirty="0" smtClean="0"/>
              <a:t>Autóctone </a:t>
            </a:r>
            <a:r>
              <a:rPr lang="pt-BR" sz="2200" b="1" dirty="0"/>
              <a:t>ou Nativo → </a:t>
            </a:r>
            <a:r>
              <a:rPr lang="pt-BR" sz="2200" dirty="0"/>
              <a:t>Oriundo do local onde é encontrado </a:t>
            </a:r>
            <a:endParaRPr lang="pt-BR" sz="2200" dirty="0" smtClean="0"/>
          </a:p>
          <a:p>
            <a:r>
              <a:rPr lang="pt-BR" sz="2200" b="1" dirty="0" smtClean="0"/>
              <a:t>                                             Endêmico: </a:t>
            </a:r>
            <a:r>
              <a:rPr lang="pt-BR" sz="2200" dirty="0" smtClean="0"/>
              <a:t>exclusivo de um local</a:t>
            </a:r>
          </a:p>
          <a:p>
            <a:endParaRPr lang="pt-BR" sz="2200" dirty="0" smtClean="0"/>
          </a:p>
          <a:p>
            <a:r>
              <a:rPr lang="pt-BR" sz="2200" b="1" dirty="0" smtClean="0"/>
              <a:t> </a:t>
            </a:r>
            <a:r>
              <a:rPr lang="pt-BR" sz="2200" b="1" dirty="0"/>
              <a:t>Introduzido, Alóctone ou Exótico → </a:t>
            </a:r>
            <a:r>
              <a:rPr lang="pt-BR" sz="2200" dirty="0"/>
              <a:t>Não originário do local onde </a:t>
            </a:r>
            <a:r>
              <a:rPr lang="pt-BR" sz="2200" dirty="0" smtClean="0"/>
              <a:t>habita</a:t>
            </a:r>
          </a:p>
          <a:p>
            <a:r>
              <a:rPr lang="pt-BR" sz="2200" b="1" dirty="0" smtClean="0"/>
              <a:t>                                             Invasor: </a:t>
            </a:r>
            <a:r>
              <a:rPr lang="pt-BR" sz="2200" dirty="0" smtClean="0"/>
              <a:t>que compete com a biota local</a:t>
            </a:r>
            <a:endParaRPr lang="pt-BR" sz="2200" dirty="0"/>
          </a:p>
          <a:p>
            <a:endParaRPr lang="pt-BR" sz="2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2" t="18681" r="24582" b="50000"/>
          <a:stretch/>
        </p:blipFill>
        <p:spPr bwMode="auto">
          <a:xfrm>
            <a:off x="203231" y="3372360"/>
            <a:ext cx="6408271" cy="313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1" t="25422" r="31558" b="53225"/>
          <a:stretch/>
        </p:blipFill>
        <p:spPr bwMode="auto">
          <a:xfrm>
            <a:off x="5519472" y="4619297"/>
            <a:ext cx="3563888" cy="213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ipse 2"/>
          <p:cNvSpPr/>
          <p:nvPr/>
        </p:nvSpPr>
        <p:spPr>
          <a:xfrm>
            <a:off x="5004048" y="3372360"/>
            <a:ext cx="1607454" cy="13527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9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516896" y="822086"/>
            <a:ext cx="2110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Biogeografia</a:t>
            </a:r>
            <a:endParaRPr lang="pt-BR" sz="2800" b="1" dirty="0"/>
          </a:p>
        </p:txBody>
      </p:sp>
      <p:sp>
        <p:nvSpPr>
          <p:cNvPr id="2" name="Retângulo 1"/>
          <p:cNvSpPr/>
          <p:nvPr/>
        </p:nvSpPr>
        <p:spPr>
          <a:xfrm>
            <a:off x="175048" y="1565528"/>
            <a:ext cx="89472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err="1"/>
              <a:t>Simpatria</a:t>
            </a:r>
            <a:r>
              <a:rPr lang="pt-BR" sz="2000" b="1" dirty="0"/>
              <a:t> → </a:t>
            </a:r>
            <a:r>
              <a:rPr lang="pt-BR" sz="2000" dirty="0"/>
              <a:t>Ocorrência de espécies na mesma área (sobreposição de área) </a:t>
            </a:r>
            <a:endParaRPr lang="pt-BR" sz="2000" dirty="0" smtClean="0"/>
          </a:p>
          <a:p>
            <a:endParaRPr lang="pt-BR" sz="2000" dirty="0"/>
          </a:p>
          <a:p>
            <a:r>
              <a:rPr lang="pt-BR" sz="2000" b="1" dirty="0" smtClean="0"/>
              <a:t>Alopatria </a:t>
            </a:r>
            <a:r>
              <a:rPr lang="pt-BR" sz="2000" b="1" dirty="0"/>
              <a:t>→ </a:t>
            </a:r>
            <a:r>
              <a:rPr lang="pt-BR" sz="2000" dirty="0"/>
              <a:t>Ocorrência de espécies em áreas geográficas mutuamente exclusivas </a:t>
            </a:r>
            <a:endParaRPr lang="pt-BR" sz="2000" dirty="0" smtClean="0"/>
          </a:p>
          <a:p>
            <a:endParaRPr lang="pt-BR" sz="2000" dirty="0"/>
          </a:p>
          <a:p>
            <a:r>
              <a:rPr lang="pt-BR" sz="2000" b="1" dirty="0" err="1" smtClean="0"/>
              <a:t>Parapatria</a:t>
            </a:r>
            <a:r>
              <a:rPr lang="pt-BR" sz="2000" b="1" dirty="0" smtClean="0"/>
              <a:t> (</a:t>
            </a:r>
            <a:r>
              <a:rPr lang="pt-BR" sz="2000" b="1" dirty="0" err="1" smtClean="0"/>
              <a:t>peri</a:t>
            </a:r>
            <a:r>
              <a:rPr lang="pt-BR" sz="2000" b="1" dirty="0" smtClean="0"/>
              <a:t>) → </a:t>
            </a:r>
            <a:r>
              <a:rPr lang="pt-BR" sz="2000" dirty="0"/>
              <a:t>Ocorrência de espécies em locais contíguos, sem sobreposição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6" t="26639" r="27413" b="43626"/>
          <a:stretch/>
        </p:blipFill>
        <p:spPr bwMode="auto">
          <a:xfrm>
            <a:off x="258722" y="3429001"/>
            <a:ext cx="2989983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1" t="47678" r="16995" b="26161"/>
          <a:stretch/>
        </p:blipFill>
        <p:spPr bwMode="auto">
          <a:xfrm>
            <a:off x="2878970" y="4928979"/>
            <a:ext cx="6265030" cy="192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2" t="32739" r="21429" b="47872"/>
          <a:stretch/>
        </p:blipFill>
        <p:spPr bwMode="auto">
          <a:xfrm>
            <a:off x="3253322" y="3445389"/>
            <a:ext cx="5377969" cy="149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61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2627784" y="822086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Biogeografia Histórica</a:t>
            </a:r>
            <a:endParaRPr lang="pt-BR" sz="28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0" t="27744" r="10245" b="39153"/>
          <a:stretch/>
        </p:blipFill>
        <p:spPr bwMode="auto">
          <a:xfrm>
            <a:off x="299862" y="2770660"/>
            <a:ext cx="8544276" cy="3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49288" y="1908160"/>
            <a:ext cx="79609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A distribuição de espécies no mundo também é afetada pela história da Terra</a:t>
            </a:r>
          </a:p>
        </p:txBody>
      </p:sp>
      <p:sp>
        <p:nvSpPr>
          <p:cNvPr id="3" name="Retângulo 2"/>
          <p:cNvSpPr/>
          <p:nvPr/>
        </p:nvSpPr>
        <p:spPr>
          <a:xfrm>
            <a:off x="6012160" y="2492896"/>
            <a:ext cx="266429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000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pic>
        <p:nvPicPr>
          <p:cNvPr id="10242" name="Picture 2" descr="Deriva continental - Tectônica de Placas - Geologia - InfoEsco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72" y="1102429"/>
            <a:ext cx="7481202" cy="57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627784" y="63873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Biogeografia Histórica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425345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pic>
        <p:nvPicPr>
          <p:cNvPr id="11266" name="Picture 2" descr="Fósseis. Processo de formação dos fósseis - Brasil Esco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1" y="980728"/>
            <a:ext cx="3816425" cy="249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O que são e como se formam os fósseis?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r="2290"/>
          <a:stretch/>
        </p:blipFill>
        <p:spPr bwMode="auto">
          <a:xfrm>
            <a:off x="449288" y="3717033"/>
            <a:ext cx="7966041" cy="274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Bastidores da Ciência: Laboratório de Macrofósseis! – Juntos na Cas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2"/>
          <a:stretch/>
        </p:blipFill>
        <p:spPr bwMode="auto">
          <a:xfrm rot="16200000">
            <a:off x="5284248" y="343046"/>
            <a:ext cx="2480919" cy="378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16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0" t="20853" r="3845" b="15304"/>
          <a:stretch/>
        </p:blipFill>
        <p:spPr bwMode="auto">
          <a:xfrm>
            <a:off x="771054" y="634070"/>
            <a:ext cx="7908216" cy="610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09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2139154" y="836712"/>
            <a:ext cx="48656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CAUSAS DA HETEROGENEIDADE DE HÁBITAT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04828" y="1383897"/>
            <a:ext cx="3334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Catástrofes</a:t>
            </a:r>
            <a:endParaRPr lang="pt-BR" sz="2400" dirty="0"/>
          </a:p>
        </p:txBody>
      </p:sp>
      <p:pic>
        <p:nvPicPr>
          <p:cNvPr id="3074" name="Picture 2" descr="Desastres ambientais: o que são, causas, tipos - Brasil Esco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43" y="1916832"/>
            <a:ext cx="324035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esastre ambiental - tipos, exemplos, danos que causam - Ecologia -  InfoEsco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985" y="1916832"/>
            <a:ext cx="324165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os desastres naturales más destacados de la Histori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 r="6079"/>
          <a:stretch/>
        </p:blipFill>
        <p:spPr bwMode="auto">
          <a:xfrm>
            <a:off x="1182890" y="4271315"/>
            <a:ext cx="3279228" cy="214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udanças climáticas amplificaram devastação do furacão Milton, dizem  cientista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985" y="4271315"/>
            <a:ext cx="3241658" cy="214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7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6" t="22078" r="9669" b="10658"/>
          <a:stretch/>
        </p:blipFill>
        <p:spPr bwMode="auto">
          <a:xfrm>
            <a:off x="107504" y="764704"/>
            <a:ext cx="8866079" cy="59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40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1987350" y="764704"/>
            <a:ext cx="51693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CAUSAS DAS DISTRIBUIÇÕES BIOGEOGRÁFICAS</a:t>
            </a:r>
          </a:p>
        </p:txBody>
      </p:sp>
      <p:sp>
        <p:nvSpPr>
          <p:cNvPr id="3" name="AutoShape 2" descr="1. Principais processos (eventos históricos) em Biogeografia: (A)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4" descr="1. Principais processos (eventos históricos) em Biogeografia: (A)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3" t="31966" r="4398" b="17275"/>
          <a:stretch/>
        </p:blipFill>
        <p:spPr bwMode="auto">
          <a:xfrm>
            <a:off x="778993" y="1134036"/>
            <a:ext cx="7662733" cy="568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6464150" y="209278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Extinção</a:t>
            </a:r>
            <a:endParaRPr lang="pt-BR" sz="20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067944" y="4725144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Dispersão</a:t>
            </a:r>
            <a:endParaRPr lang="pt-BR" sz="20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6588224" y="6457890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 smtClean="0"/>
              <a:t>Vicariância</a:t>
            </a:r>
            <a:r>
              <a:rPr lang="pt-BR" sz="2000" b="1" dirty="0" smtClean="0"/>
              <a:t> 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61513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7" name="Retângulo 6"/>
          <p:cNvSpPr/>
          <p:nvPr/>
        </p:nvSpPr>
        <p:spPr>
          <a:xfrm>
            <a:off x="1987350" y="764704"/>
            <a:ext cx="51693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CAUSAS DAS DISTRIBUIÇÕES BIOGEOGRÁFICAS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635896" y="1197044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Extinção</a:t>
            </a:r>
            <a:endParaRPr lang="pt-BR" sz="2400" b="1" dirty="0"/>
          </a:p>
        </p:txBody>
      </p:sp>
      <p:sp>
        <p:nvSpPr>
          <p:cNvPr id="2" name="AutoShape 2" descr="A map of the approximate distributions of late Pleistocene lions and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5364" name="Picture 4" descr="Historic vs Present Geographical Distribution of Lions - Brilliant Map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2"/>
          <a:stretch/>
        </p:blipFill>
        <p:spPr bwMode="auto">
          <a:xfrm>
            <a:off x="1987350" y="1556792"/>
            <a:ext cx="6217481" cy="519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Lion Imagens – Procure 1,850,353 fotos, vetores e vídeos | Adobe Stoc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96667" l="7416" r="897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83" y="4005064"/>
            <a:ext cx="3427076" cy="295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09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7" name="Retângulo 6"/>
          <p:cNvSpPr/>
          <p:nvPr/>
        </p:nvSpPr>
        <p:spPr>
          <a:xfrm>
            <a:off x="1987350" y="764704"/>
            <a:ext cx="51693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CAUSAS DAS DISTRIBUIÇÕES BIOGEOGRÁFICAS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635896" y="1197044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Dispersão</a:t>
            </a:r>
          </a:p>
        </p:txBody>
      </p:sp>
      <p:sp>
        <p:nvSpPr>
          <p:cNvPr id="2" name="AutoShape 2" descr="Early human migrations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6388" name="Picture 4" descr="undefin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3988"/>
            <a:ext cx="9179002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Quem mente mais? Homens ou mulheres? | Diario Mulher: Diario de Pernambuc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5074">
                        <a14:foregroundMark x1="26544" y1="22271" x2="25515" y2="94598"/>
                        <a14:foregroundMark x1="19485" y1="59868" x2="19191" y2="85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45"/>
          <a:stretch/>
        </p:blipFill>
        <p:spPr bwMode="auto">
          <a:xfrm>
            <a:off x="4807742" y="4365104"/>
            <a:ext cx="3940722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03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7" name="Retângulo 6"/>
          <p:cNvSpPr/>
          <p:nvPr/>
        </p:nvSpPr>
        <p:spPr>
          <a:xfrm>
            <a:off x="1987350" y="764704"/>
            <a:ext cx="51693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CAUSAS DAS DISTRIBUIÇÕES BIOGEOGRÁFICAS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635896" y="1197044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/>
              <a:t>Vicariância</a:t>
            </a:r>
            <a:endParaRPr lang="pt-BR" sz="2400" b="1" dirty="0"/>
          </a:p>
        </p:txBody>
      </p:sp>
      <p:pic>
        <p:nvPicPr>
          <p:cNvPr id="14338" name="Picture 2" descr="Comparative phylogeographic and demographic analyses reveal a congruent  pattern of sister relationships between bird populations of the northern  and south-central Atlantic Forest - ScienceDirec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64"/>
          <a:stretch/>
        </p:blipFill>
        <p:spPr bwMode="auto">
          <a:xfrm>
            <a:off x="886299" y="1632857"/>
            <a:ext cx="7488832" cy="520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10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1835696" y="1026151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Aula </a:t>
            </a:r>
            <a:r>
              <a:rPr lang="pt-BR" dirty="0" smtClean="0"/>
              <a:t>11. </a:t>
            </a:r>
            <a:r>
              <a:rPr lang="pt-BR" dirty="0"/>
              <a:t>Ecologia </a:t>
            </a:r>
            <a:r>
              <a:rPr lang="pt-BR" dirty="0" smtClean="0"/>
              <a:t>global (</a:t>
            </a:r>
            <a:r>
              <a:rPr lang="pt-BR" dirty="0" err="1" smtClean="0"/>
              <a:t>Cáps</a:t>
            </a:r>
            <a:r>
              <a:rPr lang="pt-BR" dirty="0"/>
              <a:t>. </a:t>
            </a:r>
            <a:r>
              <a:rPr lang="pt-BR" dirty="0" smtClean="0"/>
              <a:t>22 </a:t>
            </a:r>
            <a:r>
              <a:rPr lang="pt-BR" dirty="0"/>
              <a:t>e </a:t>
            </a:r>
            <a:r>
              <a:rPr lang="pt-BR" dirty="0" smtClean="0"/>
              <a:t>23 </a:t>
            </a:r>
            <a:r>
              <a:rPr lang="pt-BR" dirty="0"/>
              <a:t>do </a:t>
            </a:r>
            <a:r>
              <a:rPr lang="pt-BR" dirty="0" err="1"/>
              <a:t>Ricklefs</a:t>
            </a:r>
            <a:r>
              <a:rPr lang="pt-BR" dirty="0"/>
              <a:t>)</a:t>
            </a:r>
          </a:p>
        </p:txBody>
      </p:sp>
      <p:pic>
        <p:nvPicPr>
          <p:cNvPr id="2050" name="Picture 2" descr="A Economia Da Naturez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294" y="1622327"/>
            <a:ext cx="3673388" cy="51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2139154" y="836712"/>
            <a:ext cx="48656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CAUSAS DA HETEROGENEIDADE DE HÁBITAT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04828" y="1268760"/>
            <a:ext cx="3334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Animais</a:t>
            </a:r>
            <a:endParaRPr lang="pt-BR" sz="2400" dirty="0"/>
          </a:p>
        </p:txBody>
      </p:sp>
      <p:pic>
        <p:nvPicPr>
          <p:cNvPr id="5122" name="Picture 2" descr="Castores constroem em dois dias represa que governo da República Tcheca  planejava há 7 anos e economizam milhões - CPG Click Petroleo e G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1871337"/>
            <a:ext cx="8136904" cy="456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14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2139154" y="836712"/>
            <a:ext cx="48656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CAUSAS DA HETEROGENEIDADE DE HÁBITAT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04828" y="1268760"/>
            <a:ext cx="3334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Ações humanas</a:t>
            </a:r>
            <a:endParaRPr lang="pt-BR" sz="2400" dirty="0"/>
          </a:p>
        </p:txBody>
      </p:sp>
      <p:sp>
        <p:nvSpPr>
          <p:cNvPr id="3" name="AutoShape 4" descr="Os segredos das ruínas pré-históricas da cidade perdida na Amazônia  brasileira - Jornal da Frontei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2" name="Picture 6" descr="PDF) Lost cities of the Amazo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3" b="21089"/>
          <a:stretch/>
        </p:blipFill>
        <p:spPr bwMode="auto">
          <a:xfrm>
            <a:off x="868555" y="1700808"/>
            <a:ext cx="7406888" cy="494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14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1620766" y="776898"/>
            <a:ext cx="59024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RELAÇÕES ENTRE HETEROGENEIDADE DE HÁBITAT E DIVERSIDADE DE ESPÉCIES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8" t="48740" r="32081" b="3749"/>
          <a:stretch/>
        </p:blipFill>
        <p:spPr bwMode="auto">
          <a:xfrm>
            <a:off x="1038981" y="1380816"/>
            <a:ext cx="6667492" cy="540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827584" y="1380816"/>
            <a:ext cx="247909" cy="5406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51538" y="6774330"/>
            <a:ext cx="6874042" cy="83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7" name="Retângulo 6"/>
          <p:cNvSpPr/>
          <p:nvPr/>
        </p:nvSpPr>
        <p:spPr>
          <a:xfrm>
            <a:off x="1620766" y="776898"/>
            <a:ext cx="59024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RELAÇÕES ENTRE HETEROGENEIDADE DE HÁBITAT E DIVERSIDADE DE ESPÉCIES</a:t>
            </a:r>
          </a:p>
        </p:txBody>
      </p:sp>
      <p:sp>
        <p:nvSpPr>
          <p:cNvPr id="2" name="Retângulo 1"/>
          <p:cNvSpPr/>
          <p:nvPr/>
        </p:nvSpPr>
        <p:spPr>
          <a:xfrm>
            <a:off x="2049803" y="1544484"/>
            <a:ext cx="50443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A quantidade de espécies aumenta com a área</a:t>
            </a:r>
          </a:p>
        </p:txBody>
      </p:sp>
      <p:pic>
        <p:nvPicPr>
          <p:cNvPr id="7170" name="Picture 2" descr="Pequenas Antilh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670" y="1944594"/>
            <a:ext cx="6584660" cy="456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20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25889" y="116632"/>
            <a:ext cx="24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11. </a:t>
            </a:r>
            <a:r>
              <a:rPr lang="pt-BR" b="1" dirty="0"/>
              <a:t>Ecologia </a:t>
            </a:r>
            <a:r>
              <a:rPr lang="pt-BR" b="1" dirty="0" smtClean="0"/>
              <a:t> global</a:t>
            </a:r>
            <a:endParaRPr lang="pt-BR" b="1" dirty="0"/>
          </a:p>
        </p:txBody>
      </p:sp>
      <p:sp>
        <p:nvSpPr>
          <p:cNvPr id="7" name="Retângulo 6"/>
          <p:cNvSpPr/>
          <p:nvPr/>
        </p:nvSpPr>
        <p:spPr>
          <a:xfrm>
            <a:off x="1620766" y="776898"/>
            <a:ext cx="59024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RELAÇÕES ENTRE HETEROGENEIDADE DE HÁBITAT E DIVERSIDADE DE ESPÉCIES</a:t>
            </a:r>
          </a:p>
        </p:txBody>
      </p:sp>
      <p:sp>
        <p:nvSpPr>
          <p:cNvPr id="2" name="Retângulo 1"/>
          <p:cNvSpPr/>
          <p:nvPr/>
        </p:nvSpPr>
        <p:spPr>
          <a:xfrm>
            <a:off x="2049803" y="1484784"/>
            <a:ext cx="50443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A quantidade de espécies aumenta com a área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0" t="7972" r="33124" b="46580"/>
          <a:stretch/>
        </p:blipFill>
        <p:spPr bwMode="auto">
          <a:xfrm>
            <a:off x="1403648" y="1844824"/>
            <a:ext cx="6014422" cy="498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1187624" y="1380816"/>
            <a:ext cx="247909" cy="5406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3701</TotalTime>
  <Words>603</Words>
  <Application>Microsoft Office PowerPoint</Application>
  <PresentationFormat>Apresentação na tela (4:3)</PresentationFormat>
  <Paragraphs>126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4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edlley.pessoa</dc:creator>
  <cp:lastModifiedBy>edlley.pessoa</cp:lastModifiedBy>
  <cp:revision>324</cp:revision>
  <dcterms:created xsi:type="dcterms:W3CDTF">2025-01-22T13:59:49Z</dcterms:created>
  <dcterms:modified xsi:type="dcterms:W3CDTF">2025-04-25T23:22:33Z</dcterms:modified>
</cp:coreProperties>
</file>