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0" r:id="rId3"/>
    <p:sldId id="297" r:id="rId4"/>
    <p:sldId id="298" r:id="rId5"/>
    <p:sldId id="299" r:id="rId6"/>
    <p:sldId id="301" r:id="rId7"/>
    <p:sldId id="300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36" r:id="rId17"/>
    <p:sldId id="310" r:id="rId18"/>
    <p:sldId id="313" r:id="rId19"/>
    <p:sldId id="338" r:id="rId20"/>
    <p:sldId id="339" r:id="rId21"/>
    <p:sldId id="337" r:id="rId22"/>
    <p:sldId id="315" r:id="rId23"/>
    <p:sldId id="316" r:id="rId24"/>
    <p:sldId id="317" r:id="rId25"/>
    <p:sldId id="318" r:id="rId26"/>
    <p:sldId id="319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296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832" autoAdjust="0"/>
  </p:normalViewPr>
  <p:slideViewPr>
    <p:cSldViewPr>
      <p:cViewPr>
        <p:scale>
          <a:sx n="95" d="100"/>
          <a:sy n="95" d="100"/>
        </p:scale>
        <p:origin x="666" y="-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70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49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00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02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35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8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99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80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44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519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0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F2B25-300C-4FB8-BAA4-15A5D4B2C925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89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21.png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0.wdp"/><Relationship Id="rId3" Type="http://schemas.openxmlformats.org/officeDocument/2006/relationships/image" Target="../media/image4.png"/><Relationship Id="rId7" Type="http://schemas.openxmlformats.org/officeDocument/2006/relationships/image" Target="../media/image45.jpe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microsoft.com/office/2007/relationships/hdphoto" Target="../media/hdphoto19.wdp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microsoft.com/office/2007/relationships/hdphoto" Target="../media/hdphoto2.wdp"/><Relationship Id="rId9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96144" cy="13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06" y="306973"/>
            <a:ext cx="2358153" cy="11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3258437" y="635171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solidFill>
                  <a:schemeClr val="bg1"/>
                </a:solidFill>
              </a:rPr>
              <a:t>Edlley</a:t>
            </a:r>
            <a:r>
              <a:rPr lang="pt-BR" sz="2400" b="1" dirty="0">
                <a:solidFill>
                  <a:schemeClr val="bg1"/>
                </a:solidFill>
              </a:rPr>
              <a:t> Pessoa</a:t>
            </a:r>
          </a:p>
        </p:txBody>
      </p:sp>
      <p:sp>
        <p:nvSpPr>
          <p:cNvPr id="7" name="Retângulo 6"/>
          <p:cNvSpPr/>
          <p:nvPr/>
        </p:nvSpPr>
        <p:spPr>
          <a:xfrm>
            <a:off x="2299554" y="1844824"/>
            <a:ext cx="4576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Módulo 2 – Populações e suas interações </a:t>
            </a:r>
          </a:p>
        </p:txBody>
      </p:sp>
      <p:sp>
        <p:nvSpPr>
          <p:cNvPr id="8" name="Retângulo 7"/>
          <p:cNvSpPr/>
          <p:nvPr/>
        </p:nvSpPr>
        <p:spPr>
          <a:xfrm>
            <a:off x="682861" y="2378956"/>
            <a:ext cx="7810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/>
              <a:t>Aula 5. Reprodução e comportamento social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028630" y="1412776"/>
            <a:ext cx="5999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cap="small" dirty="0"/>
              <a:t>Biodiversidade: Interações </a:t>
            </a:r>
            <a:r>
              <a:rPr lang="pt-BR" cap="small"/>
              <a:t>entre Organismos e </a:t>
            </a:r>
            <a:r>
              <a:rPr lang="pt-BR" cap="small" dirty="0"/>
              <a:t>Ambiente</a:t>
            </a:r>
            <a:endParaRPr lang="pt-BR" dirty="0"/>
          </a:p>
        </p:txBody>
      </p:sp>
      <p:pic>
        <p:nvPicPr>
          <p:cNvPr id="1028" name="Picture 4" descr="Costa Rica by Dr Prem - DrPr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43" b="90278" l="0" r="100000">
                        <a14:foregroundMark x1="488" y1="64410" x2="98340" y2="53299"/>
                        <a14:foregroundMark x1="1660" y1="83160" x2="77344" y2="63542"/>
                        <a14:foregroundMark x1="4785" y1="87500" x2="67969" y2="85417"/>
                        <a14:foregroundMark x1="50684" y1="23611" x2="50684" y2="23611"/>
                        <a14:foregroundMark x1="49219" y1="22396" x2="50293" y2="22396"/>
                        <a14:backgroundMark x1="47656" y1="20833" x2="47656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52" b="22272"/>
          <a:stretch/>
        </p:blipFill>
        <p:spPr bwMode="auto">
          <a:xfrm>
            <a:off x="6232" y="2044879"/>
            <a:ext cx="9163345" cy="426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86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303748" y="727326"/>
            <a:ext cx="4788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Reprodução sexuada ou </a:t>
            </a:r>
            <a:r>
              <a:rPr lang="pt-BR" sz="2400" b="1" dirty="0">
                <a:solidFill>
                  <a:srgbClr val="FF0000"/>
                </a:solidFill>
              </a:rPr>
              <a:t>a</a:t>
            </a:r>
            <a:r>
              <a:rPr lang="pt-BR" sz="2400" b="1" dirty="0"/>
              <a:t>ssexuada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1" t="33714" r="19286" b="22857"/>
          <a:stretch/>
        </p:blipFill>
        <p:spPr bwMode="auto">
          <a:xfrm>
            <a:off x="478210" y="1484784"/>
            <a:ext cx="8260830" cy="487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472816" y="1196752"/>
            <a:ext cx="39604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6600" b="1" dirty="0"/>
          </a:p>
          <a:p>
            <a:pPr algn="ctr"/>
            <a:r>
              <a:rPr lang="pt-BR" sz="6600" b="1" dirty="0"/>
              <a:t>Sexuada </a:t>
            </a:r>
          </a:p>
          <a:p>
            <a:pPr algn="ctr"/>
            <a:r>
              <a:rPr lang="pt-BR" sz="6600" b="1" dirty="0"/>
              <a:t> </a:t>
            </a:r>
            <a:r>
              <a:rPr lang="pt-BR" sz="6600" b="1" dirty="0">
                <a:solidFill>
                  <a:srgbClr val="FF0000"/>
                </a:solidFill>
              </a:rPr>
              <a:t>A</a:t>
            </a:r>
            <a:r>
              <a:rPr lang="pt-BR" sz="6600" b="1" dirty="0"/>
              <a:t>ssexuada</a:t>
            </a:r>
          </a:p>
        </p:txBody>
      </p:sp>
      <p:cxnSp>
        <p:nvCxnSpPr>
          <p:cNvPr id="3" name="Conector de seta reta 2"/>
          <p:cNvCxnSpPr/>
          <p:nvPr/>
        </p:nvCxnSpPr>
        <p:spPr>
          <a:xfrm flipV="1">
            <a:off x="6709709" y="2229539"/>
            <a:ext cx="0" cy="720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V="1">
            <a:off x="1741512" y="2210375"/>
            <a:ext cx="0" cy="720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6762733" y="4370615"/>
            <a:ext cx="0" cy="71456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1739449" y="4370615"/>
            <a:ext cx="0" cy="71456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277888" y="3450341"/>
            <a:ext cx="1026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Custo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806488" y="3223410"/>
            <a:ext cx="2355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Diversidade genética</a:t>
            </a:r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7" name="Rounded Rectangle 32"/>
          <p:cNvSpPr/>
          <p:nvPr/>
        </p:nvSpPr>
        <p:spPr>
          <a:xfrm>
            <a:off x="3498635" y="1455354"/>
            <a:ext cx="5339760" cy="5358022"/>
          </a:xfrm>
          <a:prstGeom prst="roundRect">
            <a:avLst>
              <a:gd name="adj" fmla="val 537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ounded Rectangle 40"/>
          <p:cNvSpPr/>
          <p:nvPr/>
        </p:nvSpPr>
        <p:spPr>
          <a:xfrm>
            <a:off x="367665" y="1455354"/>
            <a:ext cx="3013357" cy="5358022"/>
          </a:xfrm>
          <a:prstGeom prst="roundRect">
            <a:avLst>
              <a:gd name="adj" fmla="val 100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2" descr="Resultado de imagem para plant illustr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49875" l="3750" r="4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1" r="48911" b="50143"/>
          <a:stretch/>
        </p:blipFill>
        <p:spPr bwMode="auto">
          <a:xfrm>
            <a:off x="622383" y="3591266"/>
            <a:ext cx="2653150" cy="272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4"/>
          <p:cNvSpPr/>
          <p:nvPr/>
        </p:nvSpPr>
        <p:spPr>
          <a:xfrm>
            <a:off x="3381024" y="6308053"/>
            <a:ext cx="3136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“macho”</a:t>
            </a:r>
          </a:p>
        </p:txBody>
      </p:sp>
      <p:sp>
        <p:nvSpPr>
          <p:cNvPr id="12" name="Rectangle 27"/>
          <p:cNvSpPr/>
          <p:nvPr/>
        </p:nvSpPr>
        <p:spPr>
          <a:xfrm>
            <a:off x="367666" y="526449"/>
            <a:ext cx="3013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planta </a:t>
            </a:r>
            <a:r>
              <a:rPr lang="pt-BR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oica</a:t>
            </a:r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8"/>
          <p:cNvSpPr/>
          <p:nvPr/>
        </p:nvSpPr>
        <p:spPr>
          <a:xfrm>
            <a:off x="3498589" y="526448"/>
            <a:ext cx="5339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planta</a:t>
            </a:r>
            <a:r>
              <a:rPr lang="pt-BR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oica</a:t>
            </a:r>
            <a:endParaRPr lang="pt-BR" sz="2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Resultado de imagem para plant illustr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49875" l="3750" r="4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1" r="48911" b="50143"/>
          <a:stretch/>
        </p:blipFill>
        <p:spPr bwMode="auto">
          <a:xfrm>
            <a:off x="3612807" y="3600398"/>
            <a:ext cx="2672690" cy="274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m para plant illustr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49875" l="3750" r="4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1" r="48911" b="50143"/>
          <a:stretch/>
        </p:blipFill>
        <p:spPr bwMode="auto">
          <a:xfrm>
            <a:off x="6165704" y="3600397"/>
            <a:ext cx="2672690" cy="274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43" b="94934" l="881" r="95595">
                        <a14:foregroundMark x1="47577" y1="84141" x2="47577" y2="84141"/>
                        <a14:foregroundMark x1="49339" y1="87665" x2="49339" y2="87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38" y="1577639"/>
            <a:ext cx="1682613" cy="1682613"/>
          </a:xfrm>
          <a:prstGeom prst="rect">
            <a:avLst/>
          </a:prstGeom>
        </p:spPr>
      </p:pic>
      <p:pic>
        <p:nvPicPr>
          <p:cNvPr id="17" name="Picture 4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3" b="94934" l="9031" r="96476">
                        <a14:foregroundMark x1="50220" y1="11674" x2="50220" y2="11674"/>
                        <a14:foregroundMark x1="50000" y1="51542" x2="50000" y2="51542"/>
                        <a14:foregroundMark x1="50000" y1="73789" x2="50000" y2="73789"/>
                        <a14:foregroundMark x1="44934" y1="72907" x2="44934" y2="72907"/>
                        <a14:foregroundMark x1="43172" y1="77753" x2="43172" y2="77753"/>
                        <a14:foregroundMark x1="51101" y1="78855" x2="51101" y2="78855"/>
                        <a14:foregroundMark x1="54846" y1="72467" x2="54846" y2="72467"/>
                        <a14:foregroundMark x1="54185" y1="56167" x2="54185" y2="56167"/>
                        <a14:foregroundMark x1="38987" y1="61674" x2="38987" y2="61674"/>
                        <a14:foregroundMark x1="37225" y1="71586" x2="37225" y2="71586"/>
                        <a14:foregroundMark x1="44934" y1="52203" x2="44934" y2="52203"/>
                        <a14:foregroundMark x1="48678" y1="87004" x2="48678" y2="87004"/>
                        <a14:foregroundMark x1="46035" y1="88106" x2="46035" y2="88106"/>
                        <a14:foregroundMark x1="45595" y1="82819" x2="45595" y2="82819"/>
                        <a14:foregroundMark x1="50000" y1="83260" x2="50000" y2="83260"/>
                        <a14:foregroundMark x1="52423" y1="78855" x2="52423" y2="78855"/>
                        <a14:foregroundMark x1="55286" y1="77093" x2="55286" y2="77093"/>
                        <a14:foregroundMark x1="57489" y1="70044" x2="57489" y2="70044"/>
                        <a14:foregroundMark x1="56608" y1="60352" x2="56608" y2="60352"/>
                        <a14:foregroundMark x1="51101" y1="39648" x2="51101" y2="39648"/>
                        <a14:foregroundMark x1="55066" y1="10132" x2="55066" y2="10132"/>
                        <a14:foregroundMark x1="52423" y1="10793" x2="52423" y2="10793"/>
                        <a14:foregroundMark x1="50441" y1="14758" x2="50441" y2="14758"/>
                        <a14:foregroundMark x1="50220" y1="19383" x2="50220" y2="19383"/>
                        <a14:foregroundMark x1="50441" y1="26652" x2="50441" y2="26652"/>
                        <a14:foregroundMark x1="49559" y1="33921" x2="49559" y2="33921"/>
                        <a14:foregroundMark x1="48458" y1="37885" x2="48458" y2="37885"/>
                        <a14:foregroundMark x1="48678" y1="43612" x2="48678" y2="43612"/>
                        <a14:foregroundMark x1="49559" y1="47577" x2="49559" y2="47577"/>
                        <a14:foregroundMark x1="46256" y1="50441" x2="46256" y2="50441"/>
                        <a14:foregroundMark x1="47797" y1="53744" x2="47797" y2="53744"/>
                        <a14:foregroundMark x1="45374" y1="59471" x2="45374" y2="59471"/>
                        <a14:foregroundMark x1="44053" y1="64537" x2="44053" y2="64537"/>
                        <a14:foregroundMark x1="51101" y1="64317" x2="51101" y2="64317"/>
                        <a14:foregroundMark x1="52423" y1="67621" x2="52423" y2="67621"/>
                        <a14:foregroundMark x1="41410" y1="66740" x2="41410" y2="66740"/>
                        <a14:foregroundMark x1="44493" y1="67401" x2="44493" y2="67401"/>
                        <a14:foregroundMark x1="41630" y1="57930" x2="41630" y2="57930"/>
                        <a14:foregroundMark x1="38326" y1="65639" x2="38326" y2="65639"/>
                        <a14:foregroundMark x1="40529" y1="62555" x2="40529" y2="62555"/>
                        <a14:foregroundMark x1="38767" y1="69824" x2="38767" y2="6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2"/>
          <a:stretch/>
        </p:blipFill>
        <p:spPr>
          <a:xfrm>
            <a:off x="6822637" y="1577640"/>
            <a:ext cx="1559234" cy="1682613"/>
          </a:xfrm>
          <a:prstGeom prst="rect">
            <a:avLst/>
          </a:prstGeom>
        </p:spPr>
      </p:pic>
      <p:cxnSp>
        <p:nvCxnSpPr>
          <p:cNvPr id="18" name="Straight Arrow Connector 44"/>
          <p:cNvCxnSpPr/>
          <p:nvPr/>
        </p:nvCxnSpPr>
        <p:spPr>
          <a:xfrm flipH="1">
            <a:off x="7501547" y="3195266"/>
            <a:ext cx="509" cy="396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45"/>
          <p:cNvCxnSpPr/>
          <p:nvPr/>
        </p:nvCxnSpPr>
        <p:spPr>
          <a:xfrm flipH="1">
            <a:off x="4896120" y="3195266"/>
            <a:ext cx="509" cy="396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6"/>
          <p:cNvSpPr/>
          <p:nvPr/>
        </p:nvSpPr>
        <p:spPr>
          <a:xfrm>
            <a:off x="5972249" y="6319583"/>
            <a:ext cx="3136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“fêmea”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3514430" y="916562"/>
            <a:ext cx="532396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(gr.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duas +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oikos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casa)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03864" y="898301"/>
            <a:ext cx="313092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(gr. </a:t>
            </a:r>
            <a:r>
              <a:rPr lang="pt-B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uma + </a:t>
            </a:r>
            <a:r>
              <a:rPr lang="pt-BR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oikos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casa)</a:t>
            </a:r>
          </a:p>
        </p:txBody>
      </p:sp>
      <p:pic>
        <p:nvPicPr>
          <p:cNvPr id="23" name="Picture 3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43" b="94934" l="881" r="95595">
                        <a14:foregroundMark x1="47577" y1="84141" x2="47577" y2="84141"/>
                        <a14:foregroundMark x1="49339" y1="87665" x2="49339" y2="87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8" y="1634099"/>
            <a:ext cx="1489945" cy="1489945"/>
          </a:xfrm>
          <a:prstGeom prst="rect">
            <a:avLst/>
          </a:prstGeom>
        </p:spPr>
      </p:pic>
      <p:pic>
        <p:nvPicPr>
          <p:cNvPr id="24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23" b="94934" l="9031" r="96476">
                        <a14:foregroundMark x1="50220" y1="11674" x2="50220" y2="11674"/>
                        <a14:foregroundMark x1="50000" y1="51542" x2="50000" y2="51542"/>
                        <a14:foregroundMark x1="50000" y1="73789" x2="50000" y2="73789"/>
                        <a14:foregroundMark x1="44934" y1="72907" x2="44934" y2="72907"/>
                        <a14:foregroundMark x1="43172" y1="77753" x2="43172" y2="77753"/>
                        <a14:foregroundMark x1="51101" y1="78855" x2="51101" y2="78855"/>
                        <a14:foregroundMark x1="54846" y1="72467" x2="54846" y2="72467"/>
                        <a14:foregroundMark x1="54185" y1="56167" x2="54185" y2="56167"/>
                        <a14:foregroundMark x1="38987" y1="61674" x2="38987" y2="61674"/>
                        <a14:foregroundMark x1="37225" y1="71586" x2="37225" y2="71586"/>
                        <a14:foregroundMark x1="44934" y1="52203" x2="44934" y2="52203"/>
                        <a14:foregroundMark x1="48678" y1="87004" x2="48678" y2="87004"/>
                        <a14:foregroundMark x1="46035" y1="88106" x2="46035" y2="88106"/>
                        <a14:foregroundMark x1="45595" y1="82819" x2="45595" y2="82819"/>
                        <a14:foregroundMark x1="50000" y1="83260" x2="50000" y2="83260"/>
                        <a14:foregroundMark x1="52423" y1="78855" x2="52423" y2="78855"/>
                        <a14:foregroundMark x1="55286" y1="77093" x2="55286" y2="77093"/>
                        <a14:foregroundMark x1="57489" y1="70044" x2="57489" y2="70044"/>
                        <a14:foregroundMark x1="56608" y1="60352" x2="56608" y2="60352"/>
                        <a14:foregroundMark x1="51101" y1="39648" x2="51101" y2="39648"/>
                        <a14:foregroundMark x1="55066" y1="10132" x2="55066" y2="10132"/>
                        <a14:foregroundMark x1="52423" y1="10793" x2="52423" y2="10793"/>
                        <a14:foregroundMark x1="50441" y1="14758" x2="50441" y2="14758"/>
                        <a14:foregroundMark x1="50220" y1="19383" x2="50220" y2="19383"/>
                        <a14:foregroundMark x1="50441" y1="26652" x2="50441" y2="26652"/>
                        <a14:foregroundMark x1="49559" y1="33921" x2="49559" y2="33921"/>
                        <a14:foregroundMark x1="48458" y1="37885" x2="48458" y2="37885"/>
                        <a14:foregroundMark x1="48678" y1="43612" x2="48678" y2="43612"/>
                        <a14:foregroundMark x1="49559" y1="47577" x2="49559" y2="47577"/>
                        <a14:foregroundMark x1="46256" y1="50441" x2="46256" y2="50441"/>
                        <a14:foregroundMark x1="47797" y1="53744" x2="47797" y2="53744"/>
                        <a14:foregroundMark x1="45374" y1="59471" x2="45374" y2="59471"/>
                        <a14:foregroundMark x1="44053" y1="64537" x2="44053" y2="64537"/>
                        <a14:foregroundMark x1="51101" y1="64317" x2="51101" y2="64317"/>
                        <a14:foregroundMark x1="52423" y1="67621" x2="52423" y2="67621"/>
                        <a14:foregroundMark x1="41410" y1="66740" x2="41410" y2="66740"/>
                        <a14:foregroundMark x1="44493" y1="67401" x2="44493" y2="67401"/>
                        <a14:foregroundMark x1="41630" y1="57930" x2="41630" y2="57930"/>
                        <a14:foregroundMark x1="38326" y1="65639" x2="38326" y2="65639"/>
                        <a14:foregroundMark x1="40529" y1="62555" x2="40529" y2="62555"/>
                        <a14:foregroundMark x1="38767" y1="69824" x2="38767" y2="6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2"/>
          <a:stretch/>
        </p:blipFill>
        <p:spPr>
          <a:xfrm>
            <a:off x="2008257" y="1634099"/>
            <a:ext cx="1380693" cy="1489945"/>
          </a:xfrm>
          <a:prstGeom prst="rect">
            <a:avLst/>
          </a:prstGeom>
        </p:spPr>
      </p:pic>
      <p:cxnSp>
        <p:nvCxnSpPr>
          <p:cNvPr id="25" name="Straight Arrow Connector 34"/>
          <p:cNvCxnSpPr/>
          <p:nvPr/>
        </p:nvCxnSpPr>
        <p:spPr>
          <a:xfrm>
            <a:off x="1153250" y="3124044"/>
            <a:ext cx="225092" cy="4716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5"/>
          <p:cNvCxnSpPr/>
          <p:nvPr/>
        </p:nvCxnSpPr>
        <p:spPr>
          <a:xfrm flipH="1">
            <a:off x="2319920" y="3154844"/>
            <a:ext cx="243904" cy="4581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411760" y="735087"/>
            <a:ext cx="417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Determinação genética do sexo</a:t>
            </a:r>
          </a:p>
        </p:txBody>
      </p:sp>
      <p:sp>
        <p:nvSpPr>
          <p:cNvPr id="7" name="Retângulo 6"/>
          <p:cNvSpPr/>
          <p:nvPr/>
        </p:nvSpPr>
        <p:spPr>
          <a:xfrm>
            <a:off x="449288" y="1340768"/>
            <a:ext cx="8319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Em mamíferos, aves, peixes e insetos (p ex.), o sexo é determinado por herança dos cromossomos sexuais específicos. </a:t>
            </a:r>
          </a:p>
        </p:txBody>
      </p:sp>
      <p:pic>
        <p:nvPicPr>
          <p:cNvPr id="8194" name="Picture 2" descr="Do all animals have two sex chromosomes? - Quo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3" y="1916832"/>
            <a:ext cx="7340428" cy="459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Retângulo 1"/>
          <p:cNvSpPr/>
          <p:nvPr/>
        </p:nvSpPr>
        <p:spPr>
          <a:xfrm>
            <a:off x="2342705" y="661912"/>
            <a:ext cx="4389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Determinação ambiental do sexo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0" t="44208" r="21314" b="20527"/>
          <a:stretch/>
        </p:blipFill>
        <p:spPr bwMode="auto">
          <a:xfrm>
            <a:off x="1152515" y="1335991"/>
            <a:ext cx="6769913" cy="473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796136" y="1484785"/>
            <a:ext cx="144016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7" name="Retângulo 6"/>
          <p:cNvSpPr/>
          <p:nvPr/>
        </p:nvSpPr>
        <p:spPr>
          <a:xfrm>
            <a:off x="3131840" y="889556"/>
            <a:ext cx="2959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Dimorfismo sexual</a:t>
            </a:r>
          </a:p>
        </p:txBody>
      </p:sp>
      <p:pic>
        <p:nvPicPr>
          <p:cNvPr id="11266" name="Picture 2" descr="dimorfismo sexual | Natureza Terráque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92" b="100000" l="2600" r="100000">
                        <a14:foregroundMark x1="34400" y1="69760" x2="37000" y2="73353"/>
                        <a14:backgroundMark x1="27800" y1="86228" x2="27800" y2="86228"/>
                        <a14:backgroundMark x1="75000" y1="84132" x2="75000" y2="84132"/>
                        <a14:backgroundMark x1="51000" y1="94910" x2="51000" y2="94910"/>
                        <a14:backgroundMark x1="58000" y1="89820" x2="58000" y2="89820"/>
                        <a14:backgroundMark x1="94800" y1="94012" x2="94800" y2="94012"/>
                        <a14:backgroundMark x1="27400" y1="81437" x2="27400" y2="81437"/>
                        <a14:backgroundMark x1="6400" y1="96407" x2="6400" y2="96407"/>
                        <a14:backgroundMark x1="20200" y1="95210" x2="20200" y2="95210"/>
                        <a14:backgroundMark x1="13000" y1="94611" x2="13000" y2="94611"/>
                        <a14:backgroundMark x1="23600" y1="97006" x2="23600" y2="97006"/>
                        <a14:backgroundMark x1="51000" y1="92814" x2="51000" y2="92814"/>
                        <a14:backgroundMark x1="21800" y1="97006" x2="21800" y2="97006"/>
                        <a14:backgroundMark x1="80400" y1="89521" x2="80400" y2="89521"/>
                        <a14:backgroundMark x1="17800" y1="85928" x2="17800" y2="85928"/>
                        <a14:backgroundMark x1="23400" y1="71257" x2="23400" y2="71257"/>
                        <a14:backgroundMark x1="35200" y1="73353" x2="35200" y2="73353"/>
                        <a14:backgroundMark x1="46600" y1="94311" x2="46600" y2="94311"/>
                        <a14:backgroundMark x1="28600" y1="73353" x2="28600" y2="73353"/>
                        <a14:backgroundMark x1="72000" y1="88024" x2="72000" y2="8802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5"/>
          <a:stretch/>
        </p:blipFill>
        <p:spPr bwMode="auto">
          <a:xfrm>
            <a:off x="-286920" y="1847461"/>
            <a:ext cx="9430920" cy="506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7" name="Retângulo 6"/>
          <p:cNvSpPr/>
          <p:nvPr/>
        </p:nvSpPr>
        <p:spPr>
          <a:xfrm>
            <a:off x="3131840" y="889556"/>
            <a:ext cx="2959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Dimorfismo sexual</a:t>
            </a:r>
          </a:p>
        </p:txBody>
      </p:sp>
      <p:pic>
        <p:nvPicPr>
          <p:cNvPr id="12292" name="Picture 4" descr="Leão - características, fotos, ameaças - Animais - InfoEsco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8" b="100000" l="0" r="100000">
                        <a14:backgroundMark x1="42360" y1="36953" x2="1440" y2="36653"/>
                        <a14:backgroundMark x1="75960" y1="31134" x2="97760" y2="29634"/>
                        <a14:backgroundMark x1="71880" y1="40012" x2="96960" y2="42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86" y="747121"/>
            <a:ext cx="9164485" cy="611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166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pic>
        <p:nvPicPr>
          <p:cNvPr id="13314" name="Picture 2" descr="Betta Splendens: tudo sobre este peixe de aquár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135"/>
            <a:ext cx="9050373" cy="565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131840" y="889556"/>
            <a:ext cx="2959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Dimorfismo sexual</a:t>
            </a:r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109062"/>
            <a:ext cx="93610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br>
              <a:rPr lang="pt-BR" altLang="pt-BR" sz="2800" dirty="0">
                <a:ea typeface="Cambria" pitchFamily="18" charset="0"/>
                <a:cs typeface="Cambria" pitchFamily="18" charset="0"/>
              </a:rPr>
            </a:br>
            <a:r>
              <a:rPr lang="pt-BR" altLang="pt-BR" sz="2800" dirty="0">
                <a:ea typeface="Cambria" pitchFamily="18" charset="0"/>
                <a:cs typeface="Cambria" pitchFamily="18" charset="0"/>
              </a:rPr>
              <a:t>– </a:t>
            </a:r>
            <a:r>
              <a:rPr lang="pt-BR" altLang="pt-BR" sz="2800" b="1" dirty="0">
                <a:ea typeface="Cambria" pitchFamily="18" charset="0"/>
                <a:cs typeface="Cambria" pitchFamily="18" charset="0"/>
              </a:rPr>
              <a:t>Poligamia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 (promiscuidade, poliandria ou </a:t>
            </a:r>
            <a:r>
              <a:rPr lang="pt-BR" altLang="pt-BR" sz="2800" dirty="0" err="1">
                <a:ea typeface="Cambria" pitchFamily="18" charset="0"/>
                <a:cs typeface="Cambria" pitchFamily="18" charset="0"/>
              </a:rPr>
              <a:t>poliginia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)</a:t>
            </a:r>
          </a:p>
          <a:p>
            <a:pPr lvl="1">
              <a:spcBef>
                <a:spcPct val="0"/>
              </a:spcBef>
            </a:pPr>
            <a:br>
              <a:rPr lang="pt-BR" altLang="pt-BR" sz="2800" dirty="0">
                <a:ea typeface="Cambria" pitchFamily="18" charset="0"/>
                <a:cs typeface="Cambria" pitchFamily="18" charset="0"/>
              </a:rPr>
            </a:br>
            <a:r>
              <a:rPr lang="pt-BR" altLang="pt-BR" sz="2800" dirty="0">
                <a:ea typeface="Cambria" pitchFamily="18" charset="0"/>
                <a:cs typeface="Cambria" pitchFamily="18" charset="0"/>
              </a:rPr>
              <a:t>– </a:t>
            </a:r>
            <a:r>
              <a:rPr lang="pt-BR" altLang="pt-BR" sz="2800" b="1" dirty="0">
                <a:ea typeface="Cambria" pitchFamily="18" charset="0"/>
                <a:cs typeface="Cambria" pitchFamily="18" charset="0"/>
              </a:rPr>
              <a:t>Monogamia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: associada ao cuidado parental </a:t>
            </a:r>
            <a:endParaRPr lang="pt-BR" altLang="pt-BR" sz="2800" b="1" dirty="0">
              <a:ea typeface="Cambria" pitchFamily="18" charset="0"/>
              <a:cs typeface="Cambria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843808" y="764704"/>
            <a:ext cx="3757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ea typeface="Cambria" pitchFamily="18" charset="0"/>
                <a:cs typeface="Cambria" pitchFamily="18" charset="0"/>
              </a:rPr>
              <a:t>Monogamia x Poligamia</a:t>
            </a:r>
          </a:p>
        </p:txBody>
      </p:sp>
      <p:pic>
        <p:nvPicPr>
          <p:cNvPr id="9" name="Imagem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525" y="2924944"/>
            <a:ext cx="3203848" cy="386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Swingers' hookup program can find the right match for endangered species -  InDai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7348"/>
            <a:ext cx="5846525" cy="390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109062"/>
            <a:ext cx="93610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br>
              <a:rPr lang="pt-BR" altLang="pt-BR" sz="2800" dirty="0">
                <a:ea typeface="Cambria" pitchFamily="18" charset="0"/>
                <a:cs typeface="Cambria" pitchFamily="18" charset="0"/>
              </a:rPr>
            </a:br>
            <a:r>
              <a:rPr lang="pt-BR" altLang="pt-BR" sz="2800" dirty="0">
                <a:ea typeface="Cambria" pitchFamily="18" charset="0"/>
                <a:cs typeface="Cambria" pitchFamily="18" charset="0"/>
              </a:rPr>
              <a:t>– </a:t>
            </a:r>
            <a:r>
              <a:rPr lang="pt-BR" altLang="pt-BR" sz="2800" b="1" dirty="0">
                <a:ea typeface="Cambria" pitchFamily="18" charset="0"/>
                <a:cs typeface="Cambria" pitchFamily="18" charset="0"/>
              </a:rPr>
              <a:t>Poligamia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 (promiscuidade, </a:t>
            </a:r>
            <a:r>
              <a:rPr lang="pt-BR" altLang="pt-BR" sz="2800" dirty="0" err="1">
                <a:ea typeface="Cambria" pitchFamily="18" charset="0"/>
                <a:cs typeface="Cambria" pitchFamily="18" charset="0"/>
              </a:rPr>
              <a:t>poliandria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 ou </a:t>
            </a:r>
            <a:r>
              <a:rPr lang="pt-BR" altLang="pt-BR" sz="2800" dirty="0" err="1">
                <a:ea typeface="Cambria" pitchFamily="18" charset="0"/>
                <a:cs typeface="Cambria" pitchFamily="18" charset="0"/>
              </a:rPr>
              <a:t>poliginia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)</a:t>
            </a:r>
          </a:p>
          <a:p>
            <a:pPr lvl="1">
              <a:spcBef>
                <a:spcPct val="0"/>
              </a:spcBef>
            </a:pPr>
            <a:br>
              <a:rPr lang="pt-BR" altLang="pt-BR" sz="2800" dirty="0">
                <a:ea typeface="Cambria" pitchFamily="18" charset="0"/>
                <a:cs typeface="Cambria" pitchFamily="18" charset="0"/>
              </a:rPr>
            </a:br>
            <a:r>
              <a:rPr lang="pt-BR" altLang="pt-BR" sz="2800" dirty="0">
                <a:ea typeface="Cambria" pitchFamily="18" charset="0"/>
                <a:cs typeface="Cambria" pitchFamily="18" charset="0"/>
              </a:rPr>
              <a:t>– </a:t>
            </a:r>
            <a:r>
              <a:rPr lang="pt-BR" altLang="pt-BR" sz="2800" b="1" dirty="0">
                <a:ea typeface="Cambria" pitchFamily="18" charset="0"/>
                <a:cs typeface="Cambria" pitchFamily="18" charset="0"/>
              </a:rPr>
              <a:t>Monogamia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: associada ao cuidado parental </a:t>
            </a:r>
            <a:endParaRPr lang="pt-BR" altLang="pt-BR" sz="2800" b="1" dirty="0">
              <a:ea typeface="Cambria" pitchFamily="18" charset="0"/>
              <a:cs typeface="Cambria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843808" y="764704"/>
            <a:ext cx="3757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ea typeface="Cambria" pitchFamily="18" charset="0"/>
                <a:cs typeface="Cambria" pitchFamily="18" charset="0"/>
              </a:rPr>
              <a:t>Monogamia x Poligamia</a:t>
            </a:r>
          </a:p>
        </p:txBody>
      </p:sp>
      <p:pic>
        <p:nvPicPr>
          <p:cNvPr id="16386" name="Picture 2" descr="Saguis são vistos em diversas regiões da capital paulis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1" t="4797" r="17673"/>
          <a:stretch/>
        </p:blipFill>
        <p:spPr bwMode="auto">
          <a:xfrm>
            <a:off x="491263" y="2924944"/>
            <a:ext cx="3697688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eleia real não cria abelha rainha: entend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8"/>
          <a:stretch/>
        </p:blipFill>
        <p:spPr bwMode="auto">
          <a:xfrm>
            <a:off x="4436403" y="3645024"/>
            <a:ext cx="4329432" cy="283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75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16248" r="10065" b="11304"/>
          <a:stretch>
            <a:fillRect/>
          </a:stretch>
        </p:blipFill>
        <p:spPr bwMode="auto">
          <a:xfrm>
            <a:off x="611560" y="620688"/>
            <a:ext cx="8232069" cy="57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59632" y="6478066"/>
            <a:ext cx="7309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b="1" dirty="0">
                <a:latin typeface="+mj-lt"/>
              </a:rPr>
              <a:t>Indivíduos da mesma espécie que vivem em uma determinada área</a:t>
            </a:r>
          </a:p>
        </p:txBody>
      </p:sp>
      <p:cxnSp>
        <p:nvCxnSpPr>
          <p:cNvPr id="9" name="Conector de seta reta 8"/>
          <p:cNvCxnSpPr/>
          <p:nvPr/>
        </p:nvCxnSpPr>
        <p:spPr>
          <a:xfrm flipH="1" flipV="1">
            <a:off x="3635896" y="5301208"/>
            <a:ext cx="936104" cy="105322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800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109062"/>
            <a:ext cx="93610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br>
              <a:rPr lang="pt-BR" altLang="pt-BR" sz="2800" dirty="0">
                <a:ea typeface="Cambria" pitchFamily="18" charset="0"/>
                <a:cs typeface="Cambria" pitchFamily="18" charset="0"/>
              </a:rPr>
            </a:br>
            <a:r>
              <a:rPr lang="pt-BR" altLang="pt-BR" sz="2800" dirty="0">
                <a:ea typeface="Cambria" pitchFamily="18" charset="0"/>
                <a:cs typeface="Cambria" pitchFamily="18" charset="0"/>
              </a:rPr>
              <a:t>– </a:t>
            </a:r>
            <a:r>
              <a:rPr lang="pt-BR" altLang="pt-BR" sz="2800" b="1" dirty="0">
                <a:ea typeface="Cambria" pitchFamily="18" charset="0"/>
                <a:cs typeface="Cambria" pitchFamily="18" charset="0"/>
              </a:rPr>
              <a:t>Poligamia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 (promiscuidade, </a:t>
            </a:r>
            <a:r>
              <a:rPr lang="pt-BR" altLang="pt-BR" sz="2800" dirty="0" err="1">
                <a:ea typeface="Cambria" pitchFamily="18" charset="0"/>
                <a:cs typeface="Cambria" pitchFamily="18" charset="0"/>
              </a:rPr>
              <a:t>poliandria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 ou </a:t>
            </a:r>
            <a:r>
              <a:rPr lang="pt-BR" altLang="pt-BR" sz="2800" dirty="0" err="1">
                <a:ea typeface="Cambria" pitchFamily="18" charset="0"/>
                <a:cs typeface="Cambria" pitchFamily="18" charset="0"/>
              </a:rPr>
              <a:t>poliginia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)</a:t>
            </a:r>
          </a:p>
          <a:p>
            <a:pPr lvl="1">
              <a:spcBef>
                <a:spcPct val="0"/>
              </a:spcBef>
            </a:pPr>
            <a:br>
              <a:rPr lang="pt-BR" altLang="pt-BR" sz="2800" dirty="0">
                <a:ea typeface="Cambria" pitchFamily="18" charset="0"/>
                <a:cs typeface="Cambria" pitchFamily="18" charset="0"/>
              </a:rPr>
            </a:br>
            <a:r>
              <a:rPr lang="pt-BR" altLang="pt-BR" sz="2800" dirty="0">
                <a:ea typeface="Cambria" pitchFamily="18" charset="0"/>
                <a:cs typeface="Cambria" pitchFamily="18" charset="0"/>
              </a:rPr>
              <a:t>– </a:t>
            </a:r>
            <a:r>
              <a:rPr lang="pt-BR" altLang="pt-BR" sz="2800" b="1" dirty="0">
                <a:ea typeface="Cambria" pitchFamily="18" charset="0"/>
                <a:cs typeface="Cambria" pitchFamily="18" charset="0"/>
              </a:rPr>
              <a:t>Monogamia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: associada ao cuidado parental </a:t>
            </a:r>
            <a:endParaRPr lang="pt-BR" altLang="pt-BR" sz="2800" b="1" dirty="0">
              <a:ea typeface="Cambria" pitchFamily="18" charset="0"/>
              <a:cs typeface="Cambria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843808" y="764704"/>
            <a:ext cx="3757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ea typeface="Cambria" pitchFamily="18" charset="0"/>
                <a:cs typeface="Cambria" pitchFamily="18" charset="0"/>
              </a:rPr>
              <a:t>Monogamia x Poligamia</a:t>
            </a:r>
          </a:p>
        </p:txBody>
      </p:sp>
      <p:pic>
        <p:nvPicPr>
          <p:cNvPr id="17410" name="Picture 2" descr="Hienas têm má reputação, mas são os predadores mais bem-sucedidos da África  | National Geograph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89120"/>
            <a:ext cx="5948712" cy="39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879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109062"/>
            <a:ext cx="93610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br>
              <a:rPr lang="pt-BR" altLang="pt-BR" sz="2800" dirty="0">
                <a:ea typeface="Cambria" pitchFamily="18" charset="0"/>
                <a:cs typeface="Cambria" pitchFamily="18" charset="0"/>
              </a:rPr>
            </a:br>
            <a:r>
              <a:rPr lang="pt-BR" altLang="pt-BR" sz="2800" dirty="0">
                <a:ea typeface="Cambria" pitchFamily="18" charset="0"/>
                <a:cs typeface="Cambria" pitchFamily="18" charset="0"/>
              </a:rPr>
              <a:t>– </a:t>
            </a:r>
            <a:r>
              <a:rPr lang="pt-BR" altLang="pt-BR" sz="2800" b="1" dirty="0">
                <a:ea typeface="Cambria" pitchFamily="18" charset="0"/>
                <a:cs typeface="Cambria" pitchFamily="18" charset="0"/>
              </a:rPr>
              <a:t>Poligamia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 (promiscuidade, </a:t>
            </a:r>
            <a:r>
              <a:rPr lang="pt-BR" altLang="pt-BR" sz="2800" dirty="0" err="1">
                <a:ea typeface="Cambria" pitchFamily="18" charset="0"/>
                <a:cs typeface="Cambria" pitchFamily="18" charset="0"/>
              </a:rPr>
              <a:t>poliandria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 ou </a:t>
            </a:r>
            <a:r>
              <a:rPr lang="pt-BR" altLang="pt-BR" sz="2800" dirty="0" err="1">
                <a:ea typeface="Cambria" pitchFamily="18" charset="0"/>
                <a:cs typeface="Cambria" pitchFamily="18" charset="0"/>
              </a:rPr>
              <a:t>poliginia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)</a:t>
            </a:r>
          </a:p>
          <a:p>
            <a:pPr lvl="1">
              <a:spcBef>
                <a:spcPct val="0"/>
              </a:spcBef>
            </a:pPr>
            <a:br>
              <a:rPr lang="pt-BR" altLang="pt-BR" sz="2800" dirty="0">
                <a:ea typeface="Cambria" pitchFamily="18" charset="0"/>
                <a:cs typeface="Cambria" pitchFamily="18" charset="0"/>
              </a:rPr>
            </a:br>
            <a:r>
              <a:rPr lang="pt-BR" altLang="pt-BR" sz="2800" dirty="0">
                <a:ea typeface="Cambria" pitchFamily="18" charset="0"/>
                <a:cs typeface="Cambria" pitchFamily="18" charset="0"/>
              </a:rPr>
              <a:t>– </a:t>
            </a:r>
            <a:r>
              <a:rPr lang="pt-BR" altLang="pt-BR" sz="2800" b="1" dirty="0">
                <a:ea typeface="Cambria" pitchFamily="18" charset="0"/>
                <a:cs typeface="Cambria" pitchFamily="18" charset="0"/>
              </a:rPr>
              <a:t>Monogamia</a:t>
            </a:r>
            <a:r>
              <a:rPr lang="pt-BR" altLang="pt-BR" sz="2800" dirty="0">
                <a:ea typeface="Cambria" pitchFamily="18" charset="0"/>
                <a:cs typeface="Cambria" pitchFamily="18" charset="0"/>
              </a:rPr>
              <a:t>: associada ao cuidado parental </a:t>
            </a:r>
            <a:endParaRPr lang="pt-BR" altLang="pt-BR" sz="2800" b="1" dirty="0">
              <a:ea typeface="Cambria" pitchFamily="18" charset="0"/>
              <a:cs typeface="Cambria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843808" y="764704"/>
            <a:ext cx="3757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ea typeface="Cambria" pitchFamily="18" charset="0"/>
                <a:cs typeface="Cambria" pitchFamily="18" charset="0"/>
              </a:rPr>
              <a:t>Monogamia x Poligamia</a:t>
            </a:r>
          </a:p>
        </p:txBody>
      </p:sp>
      <p:pic>
        <p:nvPicPr>
          <p:cNvPr id="15362" name="Picture 2" descr="Araras – Um casal para a vida intei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118" y="2884188"/>
            <a:ext cx="2542881" cy="40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ei pinguim casal abraçando na natureza Foto stock 594793895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4"/>
          <a:stretch/>
        </p:blipFill>
        <p:spPr bwMode="auto">
          <a:xfrm>
            <a:off x="683568" y="3305065"/>
            <a:ext cx="5315733" cy="32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983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7" name="Retângulo 6"/>
          <p:cNvSpPr/>
          <p:nvPr/>
        </p:nvSpPr>
        <p:spPr>
          <a:xfrm>
            <a:off x="2771800" y="764704"/>
            <a:ext cx="3569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2800" b="1" dirty="0">
                <a:ea typeface="Cambria" pitchFamily="18" charset="0"/>
                <a:cs typeface="Cambria" pitchFamily="18" charset="0"/>
              </a:rPr>
              <a:t>Comportamento social</a:t>
            </a:r>
          </a:p>
        </p:txBody>
      </p:sp>
      <p:sp>
        <p:nvSpPr>
          <p:cNvPr id="2" name="Retângulo 1"/>
          <p:cNvSpPr/>
          <p:nvPr/>
        </p:nvSpPr>
        <p:spPr>
          <a:xfrm>
            <a:off x="1367644" y="1287924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Inclui todos os tipos de interações entre indivíduos da mesma espécie em seu grupo social</a:t>
            </a:r>
          </a:p>
        </p:txBody>
      </p:sp>
      <p:sp>
        <p:nvSpPr>
          <p:cNvPr id="9" name="Retângulo 2"/>
          <p:cNvSpPr>
            <a:spLocks noChangeArrowheads="1"/>
          </p:cNvSpPr>
          <p:nvPr/>
        </p:nvSpPr>
        <p:spPr bwMode="auto">
          <a:xfrm>
            <a:off x="539552" y="4653136"/>
            <a:ext cx="432048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pt-BR" sz="2400" b="1" dirty="0">
                <a:latin typeface="+mn-lt"/>
                <a:ea typeface="Cambria" pitchFamily="18" charset="0"/>
                <a:cs typeface="Cambria" pitchFamily="18" charset="0"/>
              </a:rPr>
              <a:t>Vivendo em grupo </a:t>
            </a:r>
          </a:p>
          <a:p>
            <a:pPr marL="0" indent="0">
              <a:buNone/>
            </a:pPr>
            <a:r>
              <a:rPr lang="pt-BR" altLang="pt-BR" sz="2000" dirty="0">
                <a:latin typeface="+mn-lt"/>
                <a:ea typeface="Cambria" pitchFamily="18" charset="0"/>
                <a:cs typeface="Cambria" pitchFamily="18" charset="0"/>
                <a:sym typeface="Wingdings" pitchFamily="2" charset="2"/>
              </a:rPr>
              <a:t> </a:t>
            </a:r>
            <a:r>
              <a:rPr lang="pt-BR" altLang="pt-BR" sz="2000" dirty="0">
                <a:latin typeface="+mn-lt"/>
                <a:ea typeface="Cambria" pitchFamily="18" charset="0"/>
                <a:cs typeface="Cambria" pitchFamily="18" charset="0"/>
              </a:rPr>
              <a:t>Maior cooperação e menor antagonismo </a:t>
            </a:r>
            <a:br>
              <a:rPr lang="pt-BR" altLang="pt-BR" sz="2400" dirty="0">
                <a:latin typeface="+mn-lt"/>
                <a:ea typeface="Cambria" pitchFamily="18" charset="0"/>
                <a:cs typeface="Cambria" pitchFamily="18" charset="0"/>
              </a:rPr>
            </a:br>
            <a:endParaRPr lang="pt-BR" altLang="pt-BR" sz="2400" dirty="0">
              <a:latin typeface="+mn-lt"/>
              <a:ea typeface="Cambria" pitchFamily="18" charset="0"/>
              <a:cs typeface="Cambria" pitchFamily="18" charset="0"/>
            </a:endParaRPr>
          </a:p>
        </p:txBody>
      </p:sp>
      <p:sp>
        <p:nvSpPr>
          <p:cNvPr id="10" name="Retângulo 2"/>
          <p:cNvSpPr>
            <a:spLocks noChangeArrowheads="1"/>
          </p:cNvSpPr>
          <p:nvPr/>
        </p:nvSpPr>
        <p:spPr bwMode="auto">
          <a:xfrm>
            <a:off x="5004049" y="4672152"/>
            <a:ext cx="381642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pt-BR" sz="2400" b="1" dirty="0">
                <a:latin typeface="+mn-lt"/>
                <a:ea typeface="Cambria" pitchFamily="18" charset="0"/>
                <a:cs typeface="Cambria" pitchFamily="18" charset="0"/>
              </a:rPr>
              <a:t>Vivendo sozinho </a:t>
            </a:r>
          </a:p>
          <a:p>
            <a:pPr marL="0" indent="0">
              <a:buNone/>
            </a:pPr>
            <a:r>
              <a:rPr lang="pt-BR" altLang="pt-BR" sz="2000" dirty="0">
                <a:latin typeface="+mn-lt"/>
                <a:ea typeface="Cambria" pitchFamily="18" charset="0"/>
                <a:cs typeface="Cambria" pitchFamily="18" charset="0"/>
                <a:sym typeface="Wingdings" pitchFamily="2" charset="2"/>
              </a:rPr>
              <a:t> </a:t>
            </a:r>
            <a:r>
              <a:rPr lang="pt-BR" altLang="pt-BR" sz="2000" dirty="0">
                <a:latin typeface="+mn-lt"/>
                <a:ea typeface="Cambria" pitchFamily="18" charset="0"/>
                <a:cs typeface="Cambria" pitchFamily="18" charset="0"/>
              </a:rPr>
              <a:t>Menor cooperação e maior antagonismo </a:t>
            </a:r>
            <a:br>
              <a:rPr lang="pt-BR" altLang="pt-BR" sz="2400" dirty="0">
                <a:latin typeface="+mn-lt"/>
                <a:ea typeface="Cambria" pitchFamily="18" charset="0"/>
                <a:cs typeface="Cambria" pitchFamily="18" charset="0"/>
              </a:rPr>
            </a:br>
            <a:endParaRPr lang="pt-BR" altLang="pt-BR" sz="2400" dirty="0">
              <a:latin typeface="+mn-lt"/>
              <a:ea typeface="Cambria" pitchFamily="18" charset="0"/>
              <a:cs typeface="Cambria" pitchFamily="18" charset="0"/>
            </a:endParaRPr>
          </a:p>
        </p:txBody>
      </p:sp>
      <p:pic>
        <p:nvPicPr>
          <p:cNvPr id="1026" name="Picture 2" descr="O comportamento dos lobos - Meus Anima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00" b="100000" l="0" r="100000">
                        <a14:backgroundMark x1="4000" y1="14875" x2="2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1" y="1916832"/>
            <a:ext cx="4144089" cy="276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cal | Wiki Mundo Animal | Fand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1" b="100000" l="10000" r="94923">
                        <a14:foregroundMark x1="44308" y1="65358" x2="40462" y2="89607"/>
                        <a14:foregroundMark x1="74769" y1="76212" x2="73846" y2="87529"/>
                        <a14:foregroundMark x1="70308" y1="81986" x2="68923" y2="90762"/>
                        <a14:foregroundMark x1="53846" y1="84988" x2="54000" y2="90762"/>
                        <a14:foregroundMark x1="39846" y1="90069" x2="40000" y2="92610"/>
                        <a14:foregroundMark x1="39231" y1="91224" x2="38462" y2="96305"/>
                        <a14:foregroundMark x1="54308" y1="90300" x2="54462" y2="98152"/>
                        <a14:foregroundMark x1="42462" y1="87991" x2="70923" y2="81524"/>
                        <a14:foregroundMark x1="75538" y1="76212" x2="94923" y2="84296"/>
                        <a14:foregroundMark x1="39538" y1="88684" x2="22923" y2="99769"/>
                        <a14:backgroundMark x1="47385" y1="70901" x2="48308" y2="84527"/>
                        <a14:backgroundMark x1="74615" y1="65589" x2="84462" y2="76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690" y="1628800"/>
            <a:ext cx="4568540" cy="30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19735" y="5797713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dirty="0">
                <a:ea typeface="Cambria" pitchFamily="18" charset="0"/>
                <a:cs typeface="Cambria" pitchFamily="18" charset="0"/>
                <a:sym typeface="Wingdings" pitchFamily="2" charset="2"/>
              </a:rPr>
              <a:t> </a:t>
            </a:r>
            <a:r>
              <a:rPr lang="pt-BR" sz="2000" dirty="0"/>
              <a:t>Aumenta sobrevivência, frequência de alimentação e sucesso em encontrar parceiros.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932041" y="5797713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dirty="0">
                <a:ea typeface="Cambria" pitchFamily="18" charset="0"/>
                <a:cs typeface="Cambria" pitchFamily="18" charset="0"/>
                <a:sym typeface="Wingdings" pitchFamily="2" charset="2"/>
              </a:rPr>
              <a:t> </a:t>
            </a:r>
            <a:r>
              <a:rPr lang="pt-BR" altLang="pt-BR" sz="2000" dirty="0">
                <a:sym typeface="Wingdings" pitchFamily="2" charset="2"/>
              </a:rPr>
              <a:t>Diminui</a:t>
            </a:r>
            <a:r>
              <a:rPr lang="pt-BR" sz="2000" dirty="0"/>
              <a:t> sobrevivência, menor frequência de alimentação e menor  sucesso em encontrar parceiros.</a:t>
            </a:r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Retângulo 1"/>
          <p:cNvSpPr/>
          <p:nvPr/>
        </p:nvSpPr>
        <p:spPr>
          <a:xfrm>
            <a:off x="3030421" y="827420"/>
            <a:ext cx="3111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CUSTOS DE VIVER EM GRUPOS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23528" y="1403484"/>
            <a:ext cx="8595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Grupos de animais são muito mais conspícuos aos predadores do que indivíduos isolados.</a:t>
            </a:r>
          </a:p>
        </p:txBody>
      </p:sp>
      <p:sp>
        <p:nvSpPr>
          <p:cNvPr id="9" name="AutoShape 2" descr="Migração de Animais na África um espetáculo da nature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2" name="Picture 4" descr="57.825 Animais Caçando Stock Videos, Footage, &amp; 4K Video Clips - Getty  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28" y="2153414"/>
            <a:ext cx="73152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Retângulo 1"/>
          <p:cNvSpPr/>
          <p:nvPr/>
        </p:nvSpPr>
        <p:spPr>
          <a:xfrm>
            <a:off x="2838367" y="1405897"/>
            <a:ext cx="3506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Transmissão de doenças e parasitas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030421" y="827420"/>
            <a:ext cx="3111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CUSTOS DE VIVER EM GRUPOS</a:t>
            </a:r>
          </a:p>
        </p:txBody>
      </p:sp>
      <p:sp>
        <p:nvSpPr>
          <p:cNvPr id="3" name="AutoShape 2" descr="Parasitos externos de aves - MI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8" name="Picture 6" descr="ICIVET Litoral / Parásitos en la granja: ¿los pájaros y las g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8" b="986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5832648" cy="426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Retângulo 1"/>
          <p:cNvSpPr/>
          <p:nvPr/>
        </p:nvSpPr>
        <p:spPr>
          <a:xfrm>
            <a:off x="2051720" y="1196752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Competição por espaço, recursos, parceiros, etc...</a:t>
            </a:r>
          </a:p>
        </p:txBody>
      </p:sp>
      <p:sp>
        <p:nvSpPr>
          <p:cNvPr id="7" name="Retângulo 6"/>
          <p:cNvSpPr/>
          <p:nvPr/>
        </p:nvSpPr>
        <p:spPr>
          <a:xfrm>
            <a:off x="3030421" y="827420"/>
            <a:ext cx="3111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CUSTOS DE VIVER EM GRUPOS</a:t>
            </a:r>
          </a:p>
        </p:txBody>
      </p:sp>
      <p:pic>
        <p:nvPicPr>
          <p:cNvPr id="4098" name="Picture 2" descr="Fotos Mamiferos Ruminantes Ungulados | Freepi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33" b="99281" l="0" r="100000">
                        <a14:foregroundMark x1="18211" y1="92806" x2="96805" y2="87050"/>
                        <a14:foregroundMark x1="8946" y1="81535" x2="46965" y2="65468"/>
                        <a14:foregroundMark x1="2716" y1="88249" x2="5591" y2="98321"/>
                        <a14:foregroundMark x1="69808" y1="63070" x2="98243" y2="72902"/>
                        <a14:foregroundMark x1="65176" y1="54436" x2="99201" y2="54436"/>
                        <a14:foregroundMark x1="40895" y1="53957" x2="45208" y2="53717"/>
                        <a14:foregroundMark x1="32748" y1="27578" x2="35304" y2="35252"/>
                        <a14:foregroundMark x1="41693" y1="39329" x2="43450" y2="32614"/>
                        <a14:foregroundMark x1="36102" y1="30216" x2="36262" y2="18225"/>
                        <a14:foregroundMark x1="37700" y1="17026" x2="38498" y2="15348"/>
                        <a14:foregroundMark x1="32588" y1="27098" x2="32748" y2="25899"/>
                        <a14:foregroundMark x1="36901" y1="19424" x2="37700" y2="26859"/>
                        <a14:backgroundMark x1="48722" y1="33573" x2="54952" y2="27578"/>
                        <a14:backgroundMark x1="12141" y1="21343" x2="44888" y2="9592"/>
                        <a14:backgroundMark x1="2556" y1="34053" x2="18850" y2="28537"/>
                        <a14:backgroundMark x1="2077" y1="47242" x2="26198" y2="39808"/>
                        <a14:backgroundMark x1="41214" y1="33573" x2="40575" y2="30456"/>
                        <a14:backgroundMark x1="25240" y1="44125" x2="30671" y2="35492"/>
                        <a14:backgroundMark x1="37700" y1="42206" x2="37061" y2="38369"/>
                        <a14:backgroundMark x1="21086" y1="43885" x2="17412" y2="44365"/>
                        <a14:backgroundMark x1="1118" y1="58993" x2="2077" y2="80576"/>
                        <a14:backgroundMark x1="799" y1="86331" x2="4952" y2="77458"/>
                        <a14:backgroundMark x1="12620" y1="72422" x2="14058" y2="72662"/>
                        <a14:backgroundMark x1="18371" y1="69305" x2="28914" y2="66906"/>
                        <a14:backgroundMark x1="27157" y1="65707" x2="29553" y2="65468"/>
                        <a14:backgroundMark x1="41214" y1="50120" x2="44089" y2="51319"/>
                        <a14:backgroundMark x1="41214" y1="21583" x2="96486" y2="15108"/>
                        <a14:backgroundMark x1="47604" y1="42926" x2="58307" y2="29976"/>
                        <a14:backgroundMark x1="48722" y1="45564" x2="49361" y2="40528"/>
                        <a14:backgroundMark x1="40415" y1="52758" x2="46326" y2="51559"/>
                        <a14:backgroundMark x1="34026" y1="19904" x2="34665" y2="26139"/>
                        <a14:backgroundMark x1="40575" y1="17266" x2="39137" y2="27578"/>
                        <a14:backgroundMark x1="39137" y1="27578" x2="39137" y2="27578"/>
                        <a14:backgroundMark x1="38339" y1="20384" x2="38658" y2="17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911"/>
            <a:ext cx="9144000" cy="609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23650" y="1339119"/>
            <a:ext cx="269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Hierarquias de dominância</a:t>
            </a:r>
          </a:p>
        </p:txBody>
      </p:sp>
      <p:sp>
        <p:nvSpPr>
          <p:cNvPr id="7" name="Retângulo 6"/>
          <p:cNvSpPr/>
          <p:nvPr/>
        </p:nvSpPr>
        <p:spPr>
          <a:xfrm>
            <a:off x="3030421" y="827420"/>
            <a:ext cx="3111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CUSTOS DE VIVER EM GRUPOS</a:t>
            </a:r>
          </a:p>
        </p:txBody>
      </p:sp>
      <p:pic>
        <p:nvPicPr>
          <p:cNvPr id="5122" name="Picture 2" descr="Por que os chimpanzés são tão mais fortes que os seres humanos - BBC News  Brasi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100000" l="0" r="100000">
                        <a14:foregroundMark x1="5225" y1="91250" x2="98770" y2="93750"/>
                        <a14:foregroundMark x1="41086" y1="14444" x2="41086" y2="10139"/>
                        <a14:foregroundMark x1="42725" y1="8611" x2="47234" y2="6528"/>
                        <a14:foregroundMark x1="41496" y1="9722" x2="40779" y2="7083"/>
                        <a14:foregroundMark x1="9529" y1="51806" x2="11373" y2="58194"/>
                        <a14:foregroundMark x1="54303" y1="11250" x2="58402" y2="15417"/>
                        <a14:backgroundMark x1="5840" y1="63750" x2="3176" y2="972"/>
                        <a14:backgroundMark x1="89242" y1="16250" x2="97746" y2="49028"/>
                        <a14:backgroundMark x1="34631" y1="26389" x2="37705" y2="14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998" y="1523785"/>
            <a:ext cx="7230823" cy="533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4" t="35243" r="36520" b="24529"/>
          <a:stretch/>
        </p:blipFill>
        <p:spPr bwMode="auto">
          <a:xfrm>
            <a:off x="1757668" y="1654125"/>
            <a:ext cx="5190596" cy="506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518809" y="930330"/>
            <a:ext cx="4106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TIPOS DE INTERAÇÕES SOCIAIS</a:t>
            </a:r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7" name="Retângulo 6"/>
          <p:cNvSpPr/>
          <p:nvPr/>
        </p:nvSpPr>
        <p:spPr>
          <a:xfrm>
            <a:off x="3446948" y="930329"/>
            <a:ext cx="2395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EUSSOCIALIDADE</a:t>
            </a:r>
          </a:p>
        </p:txBody>
      </p:sp>
      <p:sp>
        <p:nvSpPr>
          <p:cNvPr id="2" name="Retângulo 1"/>
          <p:cNvSpPr/>
          <p:nvPr/>
        </p:nvSpPr>
        <p:spPr>
          <a:xfrm>
            <a:off x="791072" y="1556791"/>
            <a:ext cx="7435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dirty="0">
                <a:latin typeface="+mj-lt"/>
                <a:ea typeface="Cambria" pitchFamily="18" charset="0"/>
                <a:cs typeface="Cambria" pitchFamily="18" charset="0"/>
                <a:sym typeface="Wingdings" pitchFamily="2" charset="2"/>
              </a:rPr>
              <a:t>O</a:t>
            </a:r>
            <a:r>
              <a:rPr lang="pt-BR" altLang="pt-BR" dirty="0">
                <a:latin typeface="+mj-lt"/>
                <a:ea typeface="Cambria" pitchFamily="18" charset="0"/>
                <a:cs typeface="Cambria" pitchFamily="18" charset="0"/>
              </a:rPr>
              <a:t> mais alto grau de organização social dos animais presente nas sociedades mais complexas.</a:t>
            </a:r>
            <a:endParaRPr lang="pt-BR" dirty="0">
              <a:latin typeface="+mj-lt"/>
            </a:endParaRPr>
          </a:p>
        </p:txBody>
      </p:sp>
      <p:pic>
        <p:nvPicPr>
          <p:cNvPr id="7170" name="Picture 2" descr="formigueiro de terra vermelha | as formigas para mim são ins… | Flick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" r="6593"/>
          <a:stretch/>
        </p:blipFill>
        <p:spPr bwMode="auto">
          <a:xfrm>
            <a:off x="791072" y="2302185"/>
            <a:ext cx="2899779" cy="234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Cientistas encontram cupinzeiro de mais de 2000 anos - BBC News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74" name="Picture 6" descr="Insetos: importantes agentes na degradação de pastagens! | Cursos a  Distância CP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r="137" b="18014"/>
          <a:stretch/>
        </p:blipFill>
        <p:spPr bwMode="auto">
          <a:xfrm>
            <a:off x="6018415" y="2302185"/>
            <a:ext cx="2660072" cy="254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Uma colméia abelha abandonada | Foto Premi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/>
          <a:stretch/>
        </p:blipFill>
        <p:spPr bwMode="auto">
          <a:xfrm>
            <a:off x="3563888" y="4425262"/>
            <a:ext cx="2517834" cy="212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Formiga isolada no branco imagem de stock. Imagem de erro - 968103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5" b="89948" l="4063" r="90000">
                        <a14:foregroundMark x1="5125" y1="63085" x2="8188" y2="59272"/>
                        <a14:foregroundMark x1="27187" y1="62912" x2="31188" y2="57886"/>
                        <a14:foregroundMark x1="71688" y1="77470" x2="74500" y2="83622"/>
                        <a14:foregroundMark x1="77688" y1="62132" x2="80438" y2="75303"/>
                        <a14:foregroundMark x1="82250" y1="78943" x2="83813" y2="82842"/>
                        <a14:foregroundMark x1="38438" y1="85615" x2="40375" y2="82409"/>
                        <a14:foregroundMark x1="37313" y1="86395" x2="38438" y2="85615"/>
                        <a14:foregroundMark x1="63938" y1="26343" x2="65688" y2="29376"/>
                        <a14:foregroundMark x1="65563" y1="29896" x2="70188" y2="43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52" y="4225834"/>
            <a:ext cx="3387903" cy="24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Foto de Cupim Isolado No Fundo Branco e mais fotos de stock de Cupim - Cupim,  Fundo Branco, Figura para recortar - i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45" b="89883" l="0" r="66602">
                        <a14:foregroundMark x1="53613" y1="24927" x2="55176" y2="17449"/>
                        <a14:foregroundMark x1="58691" y1="10117" x2="61133" y2="6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914"/>
          <a:stretch/>
        </p:blipFill>
        <p:spPr bwMode="auto">
          <a:xfrm>
            <a:off x="6331396" y="4848525"/>
            <a:ext cx="2226579" cy="221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Linda Abelha Isolada Traz Polinizador Da Natureza PNG , Colmeia De Abelhas,  Colméia, Mel De Abelha PNG Imagem para download gratuito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80" b="76080" l="13720" r="8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15483" r="11422" b="20846"/>
          <a:stretch/>
        </p:blipFill>
        <p:spPr bwMode="auto">
          <a:xfrm>
            <a:off x="3684810" y="2449130"/>
            <a:ext cx="2327350" cy="196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323528" y="1196752"/>
            <a:ext cx="8321675" cy="511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None/>
            </a:pPr>
            <a:r>
              <a:rPr lang="pt-BR" altLang="pt-BR" sz="2400" b="1" dirty="0" err="1">
                <a:latin typeface="+mj-lt"/>
                <a:ea typeface="Cambria" pitchFamily="18" charset="0"/>
                <a:cs typeface="Cambria" pitchFamily="18" charset="0"/>
              </a:rPr>
              <a:t>Eussocialidade</a:t>
            </a:r>
            <a:r>
              <a:rPr lang="pt-BR" altLang="pt-BR" sz="2400" b="1" dirty="0">
                <a:latin typeface="+mj-lt"/>
                <a:ea typeface="Cambria" pitchFamily="18" charset="0"/>
                <a:cs typeface="Cambria" pitchFamily="18" charset="0"/>
              </a:rPr>
              <a:t> é </a:t>
            </a:r>
            <a:r>
              <a:rPr lang="pt-BR" altLang="pt-BR" sz="2400" b="1" dirty="0">
                <a:latin typeface="+mj-lt"/>
                <a:ea typeface="Cambria" pitchFamily="18" charset="0"/>
                <a:cs typeface="Cambria" pitchFamily="18" charset="0"/>
                <a:sym typeface="Wingdings" pitchFamily="2" charset="2"/>
              </a:rPr>
              <a:t>caracterizada por:</a:t>
            </a:r>
          </a:p>
          <a:p>
            <a:pPr marL="0" indent="0">
              <a:buNone/>
            </a:pPr>
            <a:endParaRPr lang="pt-BR" altLang="pt-BR" sz="2400" b="1" dirty="0">
              <a:latin typeface="+mj-lt"/>
              <a:ea typeface="Cambria" pitchFamily="18" charset="0"/>
              <a:cs typeface="Cambria" pitchFamily="18" charset="0"/>
              <a:sym typeface="Wingdings" pitchFamily="2" charset="2"/>
            </a:endParaRPr>
          </a:p>
          <a:p>
            <a:pPr lvl="1">
              <a:buFont typeface="Arial" charset="0"/>
              <a:buChar char="•"/>
            </a:pPr>
            <a:r>
              <a:rPr lang="pt-BR" altLang="pt-BR" sz="2400" dirty="0">
                <a:latin typeface="+mj-lt"/>
                <a:ea typeface="Cambria" pitchFamily="18" charset="0"/>
                <a:cs typeface="Cambria" pitchFamily="18" charset="0"/>
                <a:sym typeface="Wingdings" pitchFamily="2" charset="2"/>
              </a:rPr>
              <a:t>vários adultos vivendo em grupos</a:t>
            </a:r>
          </a:p>
          <a:p>
            <a:pPr marL="457200" lvl="1" indent="0">
              <a:buNone/>
            </a:pPr>
            <a:endParaRPr lang="pt-BR" altLang="pt-BR" sz="2400" dirty="0">
              <a:latin typeface="+mj-lt"/>
              <a:ea typeface="Cambria" pitchFamily="18" charset="0"/>
              <a:cs typeface="Cambria" pitchFamily="18" charset="0"/>
              <a:sym typeface="Wingdings" pitchFamily="2" charset="2"/>
            </a:endParaRPr>
          </a:p>
          <a:p>
            <a:pPr lvl="1">
              <a:buFont typeface="Arial" charset="0"/>
              <a:buChar char="•"/>
            </a:pPr>
            <a:r>
              <a:rPr lang="pt-BR" altLang="pt-BR" sz="2400" dirty="0">
                <a:latin typeface="+mj-lt"/>
                <a:ea typeface="Cambria" pitchFamily="18" charset="0"/>
                <a:cs typeface="Cambria" pitchFamily="18" charset="0"/>
                <a:sym typeface="Wingdings" pitchFamily="2" charset="2"/>
              </a:rPr>
              <a:t>sobreposição de gerações (ou seja, filhos convivem com pais e avós)</a:t>
            </a:r>
          </a:p>
          <a:p>
            <a:pPr marL="457200" lvl="1" indent="0">
              <a:buNone/>
            </a:pPr>
            <a:endParaRPr lang="pt-BR" altLang="pt-BR" sz="2400" dirty="0">
              <a:latin typeface="+mj-lt"/>
              <a:ea typeface="Cambria" pitchFamily="18" charset="0"/>
              <a:cs typeface="Cambria" pitchFamily="18" charset="0"/>
              <a:sym typeface="Wingdings" pitchFamily="2" charset="2"/>
            </a:endParaRPr>
          </a:p>
          <a:p>
            <a:pPr lvl="1">
              <a:buFont typeface="Arial" charset="0"/>
              <a:buChar char="•"/>
            </a:pPr>
            <a:r>
              <a:rPr lang="pt-BR" altLang="pt-BR" sz="2400" dirty="0">
                <a:latin typeface="+mj-lt"/>
                <a:ea typeface="Cambria" pitchFamily="18" charset="0"/>
                <a:cs typeface="Cambria" pitchFamily="18" charset="0"/>
                <a:sym typeface="Wingdings" pitchFamily="2" charset="2"/>
              </a:rPr>
              <a:t>cooperação na construção do ninho e cuidado à prole</a:t>
            </a:r>
          </a:p>
          <a:p>
            <a:pPr lvl="1">
              <a:buFont typeface="Arial" charset="0"/>
              <a:buChar char="•"/>
            </a:pPr>
            <a:endParaRPr lang="pt-BR" altLang="pt-BR" sz="2400" dirty="0">
              <a:latin typeface="+mj-lt"/>
              <a:ea typeface="Cambria" pitchFamily="18" charset="0"/>
              <a:cs typeface="Cambria" pitchFamily="18" charset="0"/>
              <a:sym typeface="Wingdings" pitchFamily="2" charset="2"/>
            </a:endParaRPr>
          </a:p>
          <a:p>
            <a:pPr lvl="1">
              <a:buFont typeface="Arial" charset="0"/>
              <a:buChar char="•"/>
            </a:pPr>
            <a:r>
              <a:rPr lang="pt-BR" altLang="pt-BR" sz="2400" dirty="0">
                <a:latin typeface="+mj-lt"/>
                <a:ea typeface="Cambria" pitchFamily="18" charset="0"/>
                <a:cs typeface="Cambria" pitchFamily="18" charset="0"/>
                <a:sym typeface="Wingdings" pitchFamily="2" charset="2"/>
              </a:rPr>
              <a:t>dominância reprodutiva, por um ou poucos indivíduos (ex. rainha), com presença de castas estéreis (ex. soldados)</a:t>
            </a:r>
            <a:br>
              <a:rPr lang="pt-BR" altLang="pt-BR" sz="2400" dirty="0">
                <a:latin typeface="+mj-lt"/>
                <a:ea typeface="Cambria" pitchFamily="18" charset="0"/>
                <a:cs typeface="Cambria" pitchFamily="18" charset="0"/>
              </a:rPr>
            </a:br>
            <a:endParaRPr lang="pt-BR" altLang="pt-BR" sz="2400" dirty="0">
              <a:latin typeface="+mj-lt"/>
              <a:ea typeface="Cambria" pitchFamily="18" charset="0"/>
              <a:cs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1" t="23628" r="14937" b="22531"/>
          <a:stretch/>
        </p:blipFill>
        <p:spPr bwMode="auto">
          <a:xfrm>
            <a:off x="765288" y="620688"/>
            <a:ext cx="7786957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721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pic>
        <p:nvPicPr>
          <p:cNvPr id="8194" name="Picture 2" descr="Naked mole-rats invade neighboring colonies and steal bab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4" y="836712"/>
            <a:ext cx="575317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Lives of a mole r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83411"/>
            <a:ext cx="4442647" cy="294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979712" y="6165304"/>
            <a:ext cx="2309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err="1"/>
              <a:t>Cryptomys</a:t>
            </a:r>
            <a:r>
              <a:rPr lang="pt-BR" i="1" dirty="0"/>
              <a:t> </a:t>
            </a:r>
            <a:r>
              <a:rPr lang="pt-BR" i="1" dirty="0" err="1"/>
              <a:t>damarensis</a:t>
            </a:r>
            <a:endParaRPr lang="pt-BR" i="1" dirty="0"/>
          </a:p>
        </p:txBody>
      </p:sp>
      <p:sp>
        <p:nvSpPr>
          <p:cNvPr id="3" name="Retângulo 2"/>
          <p:cNvSpPr/>
          <p:nvPr/>
        </p:nvSpPr>
        <p:spPr>
          <a:xfrm>
            <a:off x="5887421" y="842546"/>
            <a:ext cx="2306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err="1"/>
              <a:t>Heterocephalus</a:t>
            </a:r>
            <a:r>
              <a:rPr lang="pt-BR" i="1" dirty="0"/>
              <a:t> </a:t>
            </a:r>
            <a:r>
              <a:rPr lang="pt-BR" i="1" dirty="0" err="1"/>
              <a:t>glaber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38029" y="8274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 sociedade das formigas</a:t>
            </a:r>
          </a:p>
        </p:txBody>
      </p:sp>
      <p:pic>
        <p:nvPicPr>
          <p:cNvPr id="10242" name="Picture 2" descr="Castes – Alex's Ant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12" y="1196752"/>
            <a:ext cx="7421810" cy="561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642301" y="2204864"/>
            <a:ext cx="1009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Rainhas</a:t>
            </a:r>
          </a:p>
        </p:txBody>
      </p:sp>
      <p:sp>
        <p:nvSpPr>
          <p:cNvPr id="7" name="Retângulo 6"/>
          <p:cNvSpPr/>
          <p:nvPr/>
        </p:nvSpPr>
        <p:spPr>
          <a:xfrm>
            <a:off x="2699412" y="6237312"/>
            <a:ext cx="1186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Jardineiras</a:t>
            </a:r>
          </a:p>
        </p:txBody>
      </p:sp>
      <p:sp>
        <p:nvSpPr>
          <p:cNvPr id="9" name="Retângulo 8"/>
          <p:cNvSpPr/>
          <p:nvPr/>
        </p:nvSpPr>
        <p:spPr>
          <a:xfrm>
            <a:off x="1187624" y="4005064"/>
            <a:ext cx="13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Generalistas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071126" y="3937803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Soldados</a:t>
            </a:r>
          </a:p>
        </p:txBody>
      </p:sp>
      <p:pic>
        <p:nvPicPr>
          <p:cNvPr id="10244" name="Picture 4" descr="Aenictus - Male Ants - Alex Wild Photography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9" r="92487">
                        <a14:foregroundMark x1="75626" y1="45000" x2="78464" y2="4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49" y="692696"/>
            <a:ext cx="312712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6180659" y="2049939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Machos</a:t>
            </a:r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pic>
        <p:nvPicPr>
          <p:cNvPr id="11266" name="Picture 2" descr="Everything About Ant Reproductive Biology is Bizarre | The Molecular  Ecologis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3"/>
          <a:stretch/>
        </p:blipFill>
        <p:spPr bwMode="auto">
          <a:xfrm>
            <a:off x="425649" y="1700808"/>
            <a:ext cx="8423349" cy="39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538029" y="8274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 sociedade das formigas</a:t>
            </a:r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pic>
        <p:nvPicPr>
          <p:cNvPr id="13314" name="Picture 2" descr="Honey bees | Backyard Be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2"/>
          <a:stretch/>
        </p:blipFill>
        <p:spPr bwMode="auto">
          <a:xfrm>
            <a:off x="791072" y="2676525"/>
            <a:ext cx="7315200" cy="306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538029" y="8274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 sociedade das abelhas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763688" y="50851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Rainha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11960" y="508518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Zangão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444208" y="5097234"/>
            <a:ext cx="2894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Operária</a:t>
            </a:r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pic>
        <p:nvPicPr>
          <p:cNvPr id="12290" name="Picture 2" descr="Por que as abelhas têm rainhas? Dois biólogos explicam a estrutura social  destes inseto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" r="-452" b="9407"/>
          <a:stretch/>
        </p:blipFill>
        <p:spPr bwMode="auto">
          <a:xfrm>
            <a:off x="2178960" y="1638268"/>
            <a:ext cx="4592910" cy="521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538029" y="8274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 sociedade das abelhas</a:t>
            </a:r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538029" y="8274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 sociedade dos cupins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2" t="2782" r="2121" b="1426"/>
          <a:stretch/>
        </p:blipFill>
        <p:spPr bwMode="auto">
          <a:xfrm>
            <a:off x="307975" y="1316143"/>
            <a:ext cx="3728762" cy="518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8" descr="Evolution of obligate asexuality in termites with mixed‐sex societies -  Yashiro - 2024 - Population Ecology - Wiley Online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8273" r="32727" b="33506"/>
          <a:stretch/>
        </p:blipFill>
        <p:spPr bwMode="auto">
          <a:xfrm>
            <a:off x="4226580" y="1517103"/>
            <a:ext cx="4752780" cy="498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AutoShape 2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aste differentiation pathway of Reticulitermes termites. Larvae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0" t="22980" r="24787" b="18703"/>
          <a:stretch/>
        </p:blipFill>
        <p:spPr bwMode="auto">
          <a:xfrm>
            <a:off x="747799" y="1196752"/>
            <a:ext cx="7648401" cy="551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538029" y="8274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 sociedade dos cupins</a:t>
            </a:r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971600" y="1026151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Aula 5. Reprodução e comportamento social (</a:t>
            </a:r>
            <a:r>
              <a:rPr lang="pt-BR" dirty="0" err="1"/>
              <a:t>Cáps</a:t>
            </a:r>
            <a:r>
              <a:rPr lang="pt-BR" dirty="0"/>
              <a:t>. 8, 9 e 10 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</p:txBody>
      </p:sp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pic>
        <p:nvPicPr>
          <p:cNvPr id="2050" name="Picture 2" descr="A Economia Da Natu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94" y="1622327"/>
            <a:ext cx="3673388" cy="51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203848" y="749895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Atributos funcionais</a:t>
            </a:r>
          </a:p>
        </p:txBody>
      </p:sp>
      <p:sp>
        <p:nvSpPr>
          <p:cNvPr id="7" name="Retângulo 6"/>
          <p:cNvSpPr/>
          <p:nvPr/>
        </p:nvSpPr>
        <p:spPr>
          <a:xfrm>
            <a:off x="593304" y="1340768"/>
            <a:ext cx="7957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Características dos organismos (morfológicas, fisiológicas ou ecológicas) que refletem respostas dos organismos a variáveis ambientais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81" t="21114" r="17525" b="20018"/>
          <a:stretch/>
        </p:blipFill>
        <p:spPr bwMode="auto">
          <a:xfrm>
            <a:off x="2340107" y="2489443"/>
            <a:ext cx="4463786" cy="436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940152" y="2489443"/>
            <a:ext cx="863741" cy="7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Retângulo 1"/>
          <p:cNvSpPr/>
          <p:nvPr/>
        </p:nvSpPr>
        <p:spPr>
          <a:xfrm>
            <a:off x="1403737" y="866803"/>
            <a:ext cx="6336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 Os atributos são moldados por compensações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3" t="25001" r="20130" b="24505"/>
          <a:stretch/>
        </p:blipFill>
        <p:spPr bwMode="auto">
          <a:xfrm>
            <a:off x="0" y="1556792"/>
            <a:ext cx="5651292" cy="504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983" r="23636" b="27466"/>
          <a:stretch/>
        </p:blipFill>
        <p:spPr bwMode="auto">
          <a:xfrm>
            <a:off x="4694538" y="1328468"/>
            <a:ext cx="4218709" cy="405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851920" y="1556792"/>
            <a:ext cx="84261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7884368" y="1765910"/>
            <a:ext cx="863741" cy="7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0A4D49-8A01-4706-A026-D71C5810E989}"/>
              </a:ext>
            </a:extLst>
          </p:cNvPr>
          <p:cNvSpPr/>
          <p:nvPr/>
        </p:nvSpPr>
        <p:spPr>
          <a:xfrm>
            <a:off x="4067944" y="1844824"/>
            <a:ext cx="842618" cy="588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D271882-F373-457E-8796-9EABE536F352}"/>
              </a:ext>
            </a:extLst>
          </p:cNvPr>
          <p:cNvSpPr/>
          <p:nvPr/>
        </p:nvSpPr>
        <p:spPr>
          <a:xfrm>
            <a:off x="7884368" y="1539312"/>
            <a:ext cx="842618" cy="588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Retângulo 1"/>
          <p:cNvSpPr/>
          <p:nvPr/>
        </p:nvSpPr>
        <p:spPr>
          <a:xfrm>
            <a:off x="251520" y="1484784"/>
            <a:ext cx="835292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pt-BR" altLang="pt-BR" sz="2400" b="1" dirty="0">
                <a:ea typeface="Cambria" pitchFamily="18" charset="0"/>
                <a:cs typeface="Cambria" pitchFamily="18" charset="0"/>
              </a:rPr>
              <a:t> Fecundidade</a:t>
            </a:r>
            <a:r>
              <a:rPr lang="pt-BR" altLang="pt-BR" sz="2400" dirty="0">
                <a:ea typeface="Cambria" pitchFamily="18" charset="0"/>
                <a:cs typeface="Cambria" pitchFamily="18" charset="0"/>
              </a:rPr>
              <a:t> </a:t>
            </a:r>
            <a:r>
              <a:rPr lang="pt-BR" altLang="pt-BR" sz="2400" dirty="0">
                <a:ea typeface="Cambria" pitchFamily="18" charset="0"/>
                <a:cs typeface="Cambria" pitchFamily="18" charset="0"/>
                <a:sym typeface="Wingdings" pitchFamily="2" charset="2"/>
              </a:rPr>
              <a:t> </a:t>
            </a:r>
            <a:r>
              <a:rPr lang="pt-BR" altLang="pt-BR" sz="2400" dirty="0">
                <a:ea typeface="Cambria" pitchFamily="18" charset="0"/>
                <a:cs typeface="Cambria" pitchFamily="18" charset="0"/>
              </a:rPr>
              <a:t>Número de filhotes produzido por um organismo a cada episódio reprodutivo</a:t>
            </a:r>
          </a:p>
          <a:p>
            <a:pPr lvl="1">
              <a:spcBef>
                <a:spcPts val="600"/>
              </a:spcBef>
              <a:buFont typeface="Calibri" pitchFamily="34" charset="0"/>
              <a:buAutoNum type="arabicPeriod"/>
            </a:pPr>
            <a:endParaRPr lang="pt-BR" altLang="pt-BR" sz="2400" dirty="0">
              <a:ea typeface="Cambria" pitchFamily="18" charset="0"/>
              <a:cs typeface="Cambria" pitchFamily="18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pt-BR" altLang="pt-BR" sz="2400" b="1" dirty="0">
                <a:ea typeface="Cambria" pitchFamily="18" charset="0"/>
                <a:cs typeface="Cambria" pitchFamily="18" charset="0"/>
              </a:rPr>
              <a:t> Investimento parental </a:t>
            </a:r>
            <a:r>
              <a:rPr lang="pt-BR" altLang="pt-BR" sz="2400" dirty="0">
                <a:ea typeface="Cambria" pitchFamily="18" charset="0"/>
                <a:cs typeface="Cambria" pitchFamily="18" charset="0"/>
                <a:sym typeface="Wingdings" pitchFamily="2" charset="2"/>
              </a:rPr>
              <a:t> Q</a:t>
            </a:r>
            <a:r>
              <a:rPr lang="pt-BR" altLang="pt-BR" sz="2400" dirty="0">
                <a:ea typeface="Cambria" pitchFamily="18" charset="0"/>
                <a:cs typeface="Cambria" pitchFamily="18" charset="0"/>
              </a:rPr>
              <a:t>uantidade de tempo e energia que os pais dedicam aos filhotes.</a:t>
            </a:r>
          </a:p>
          <a:p>
            <a:pPr lvl="1">
              <a:spcBef>
                <a:spcPts val="600"/>
              </a:spcBef>
              <a:buFont typeface="Calibri" pitchFamily="34" charset="0"/>
              <a:buAutoNum type="arabicPeriod"/>
            </a:pPr>
            <a:endParaRPr lang="pt-BR" altLang="pt-BR" sz="2400" dirty="0">
              <a:ea typeface="Cambria" pitchFamily="18" charset="0"/>
              <a:cs typeface="Cambria" pitchFamily="18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pt-BR" altLang="pt-BR" sz="2400" b="1" dirty="0">
                <a:ea typeface="Cambria" pitchFamily="18" charset="0"/>
                <a:cs typeface="Cambria" pitchFamily="18" charset="0"/>
              </a:rPr>
              <a:t> Paridade</a:t>
            </a:r>
            <a:r>
              <a:rPr lang="pt-BR" altLang="pt-BR" sz="2400" dirty="0">
                <a:ea typeface="Cambria" pitchFamily="18" charset="0"/>
                <a:cs typeface="Cambria" pitchFamily="18" charset="0"/>
              </a:rPr>
              <a:t> </a:t>
            </a:r>
            <a:r>
              <a:rPr lang="pt-BR" altLang="pt-BR" sz="2400" dirty="0">
                <a:ea typeface="Cambria" pitchFamily="18" charset="0"/>
                <a:cs typeface="Cambria" pitchFamily="18" charset="0"/>
                <a:sym typeface="Wingdings" pitchFamily="2" charset="2"/>
              </a:rPr>
              <a:t> </a:t>
            </a:r>
            <a:r>
              <a:rPr lang="pt-BR" altLang="pt-BR" sz="2400" dirty="0">
                <a:ea typeface="Cambria" pitchFamily="18" charset="0"/>
                <a:cs typeface="Cambria" pitchFamily="18" charset="0"/>
              </a:rPr>
              <a:t>Número de episódios reprodutivos que um organismo experimenta</a:t>
            </a:r>
          </a:p>
          <a:p>
            <a:pPr lvl="1">
              <a:spcBef>
                <a:spcPts val="600"/>
              </a:spcBef>
              <a:buFont typeface="Calibri" pitchFamily="34" charset="0"/>
              <a:buAutoNum type="arabicPeriod"/>
            </a:pPr>
            <a:endParaRPr lang="pt-BR" altLang="pt-BR" sz="2400" dirty="0">
              <a:ea typeface="Cambria" pitchFamily="18" charset="0"/>
              <a:cs typeface="Cambria" pitchFamily="18" charset="0"/>
            </a:endParaRPr>
          </a:p>
          <a:p>
            <a:pPr lvl="1">
              <a:spcBef>
                <a:spcPts val="600"/>
              </a:spcBef>
              <a:buFont typeface="Calibri" pitchFamily="34" charset="0"/>
              <a:buAutoNum type="arabicPeriod"/>
            </a:pPr>
            <a:r>
              <a:rPr lang="pt-BR" altLang="pt-BR" sz="2400" b="1" dirty="0">
                <a:ea typeface="Cambria" pitchFamily="18" charset="0"/>
                <a:cs typeface="Cambria" pitchFamily="18" charset="0"/>
              </a:rPr>
              <a:t> Longevidade ou expectativa de vida </a:t>
            </a:r>
            <a:r>
              <a:rPr lang="pt-BR" altLang="pt-BR" sz="2400" dirty="0">
                <a:ea typeface="Cambria" pitchFamily="18" charset="0"/>
                <a:cs typeface="Cambria" pitchFamily="18" charset="0"/>
                <a:sym typeface="Wingdings" pitchFamily="2" charset="2"/>
              </a:rPr>
              <a:t> Tempo de vida de um organismo.</a:t>
            </a:r>
            <a:endParaRPr lang="pt-BR" altLang="pt-BR" sz="2400" dirty="0">
              <a:ea typeface="Cambria" pitchFamily="18" charset="0"/>
              <a:cs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Retângulo 1"/>
          <p:cNvSpPr/>
          <p:nvPr/>
        </p:nvSpPr>
        <p:spPr>
          <a:xfrm>
            <a:off x="2448272" y="7647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b="1" dirty="0" err="1"/>
              <a:t>Semelparidade</a:t>
            </a:r>
            <a:r>
              <a:rPr lang="pt-BR" sz="2400" b="1" dirty="0"/>
              <a:t> × </a:t>
            </a:r>
            <a:r>
              <a:rPr lang="pt-BR" sz="2400" b="1" dirty="0" err="1"/>
              <a:t>Iteroparidade</a:t>
            </a:r>
            <a:endParaRPr lang="pt-BR" sz="2400" b="1" dirty="0"/>
          </a:p>
        </p:txBody>
      </p:sp>
      <p:pic>
        <p:nvPicPr>
          <p:cNvPr id="4102" name="Picture 6" descr="Flor Orquídea Van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4" t="7506" r="27087" b="5326"/>
          <a:stretch/>
        </p:blipFill>
        <p:spPr bwMode="auto">
          <a:xfrm>
            <a:off x="5292080" y="1391478"/>
            <a:ext cx="2592288" cy="543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635896" y="1371599"/>
            <a:ext cx="1912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Anual  ×  Perene</a:t>
            </a:r>
          </a:p>
        </p:txBody>
      </p:sp>
      <p:pic>
        <p:nvPicPr>
          <p:cNvPr id="4106" name="Picture 10" descr="File:Agave americana - Revue horticole - 1862 - vol. 34.jpg - Wikimedia  Common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9" b="96585" l="10000" r="93500">
                        <a14:backgroundMark x1="14625" y1="70373" x2="14875" y2="75933"/>
                        <a14:backgroundMark x1="86625" y1="69420" x2="88000" y2="73312"/>
                        <a14:backgroundMark x1="85375" y1="75377" x2="90875" y2="74821"/>
                        <a14:backgroundMark x1="86250" y1="77760" x2="87750" y2="7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82" y="1205031"/>
            <a:ext cx="3873477" cy="609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303748" y="708665"/>
            <a:ext cx="4788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Reprodução sexuada ou </a:t>
            </a:r>
            <a:r>
              <a:rPr lang="pt-BR" sz="2400" b="1" dirty="0">
                <a:solidFill>
                  <a:srgbClr val="FF0000"/>
                </a:solidFill>
              </a:rPr>
              <a:t>a</a:t>
            </a:r>
            <a:r>
              <a:rPr lang="pt-BR" sz="2400" b="1" dirty="0"/>
              <a:t>ssexuada</a:t>
            </a:r>
          </a:p>
        </p:txBody>
      </p:sp>
      <p:pic>
        <p:nvPicPr>
          <p:cNvPr id="5122" name="Picture 2" descr="Reprodução assexuada: o que é, tipos, exemplos - Brasil Esco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4" y="1138284"/>
            <a:ext cx="435810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produção assexuada - O que é, tipos, exemplos e mapa ment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32671"/>
            <a:ext cx="5013471" cy="270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produção por brotamento - PrePara ENE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810156"/>
            <a:ext cx="42862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produção das plantas | Ensino Fundamental I - Escola Kid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6" y="4234628"/>
            <a:ext cx="3906607" cy="25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2340107" y="95635"/>
            <a:ext cx="446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5. Reprodução e comportamento social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31740" y="708665"/>
            <a:ext cx="5004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Reprodução sexuada ou </a:t>
            </a:r>
            <a:r>
              <a:rPr lang="pt-BR" sz="2400" b="1" dirty="0">
                <a:solidFill>
                  <a:srgbClr val="FF0000"/>
                </a:solidFill>
              </a:rPr>
              <a:t>a</a:t>
            </a:r>
            <a:r>
              <a:rPr lang="pt-BR" sz="2400" b="1" dirty="0"/>
              <a:t>ssexuada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899592" y="170080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/>
              <a:t>Paternogênese</a:t>
            </a:r>
            <a:endParaRPr lang="pt-BR" sz="20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791615" y="393305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Apomixia</a:t>
            </a:r>
          </a:p>
        </p:txBody>
      </p:sp>
      <p:pic>
        <p:nvPicPr>
          <p:cNvPr id="6146" name="Picture 2" descr="Parthenogenesis - Examples, Types, and Significance - GeeksforGeek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0" b="28299"/>
          <a:stretch/>
        </p:blipFill>
        <p:spPr bwMode="auto">
          <a:xfrm>
            <a:off x="762000" y="2204864"/>
            <a:ext cx="815755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o pasto ao prato – DNA explic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16" b="68902"/>
          <a:stretch/>
        </p:blipFill>
        <p:spPr bwMode="auto">
          <a:xfrm>
            <a:off x="675142" y="4289706"/>
            <a:ext cx="8244408" cy="256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81603" y="4302388"/>
            <a:ext cx="863741" cy="7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672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793</Words>
  <Application>Microsoft Office PowerPoint</Application>
  <PresentationFormat>Apresentação na tela (4:3)</PresentationFormat>
  <Paragraphs>132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0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edlley.pessoa</dc:creator>
  <cp:lastModifiedBy>Edlley Pessoa</cp:lastModifiedBy>
  <cp:revision>134</cp:revision>
  <dcterms:created xsi:type="dcterms:W3CDTF">2025-01-22T13:59:49Z</dcterms:created>
  <dcterms:modified xsi:type="dcterms:W3CDTF">2025-03-19T19:50:38Z</dcterms:modified>
</cp:coreProperties>
</file>