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90" r:id="rId3"/>
    <p:sldId id="455" r:id="rId4"/>
    <p:sldId id="476" r:id="rId5"/>
    <p:sldId id="464" r:id="rId6"/>
    <p:sldId id="474" r:id="rId7"/>
    <p:sldId id="466" r:id="rId8"/>
    <p:sldId id="467" r:id="rId9"/>
    <p:sldId id="468" r:id="rId10"/>
    <p:sldId id="469" r:id="rId11"/>
    <p:sldId id="470" r:id="rId12"/>
    <p:sldId id="473" r:id="rId13"/>
    <p:sldId id="471" r:id="rId14"/>
    <p:sldId id="475" r:id="rId15"/>
    <p:sldId id="463" r:id="rId16"/>
    <p:sldId id="459" r:id="rId17"/>
    <p:sldId id="462" r:id="rId18"/>
    <p:sldId id="465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58" autoAdjust="0"/>
    <p:restoredTop sz="91756" autoAdjust="0"/>
  </p:normalViewPr>
  <p:slideViewPr>
    <p:cSldViewPr>
      <p:cViewPr varScale="1">
        <p:scale>
          <a:sx n="66" d="100"/>
          <a:sy n="66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08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926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1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68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97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92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92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69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96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57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CCE7E-9C1F-406F-89A9-08F7550509E3}" type="datetimeFigureOut">
              <a:rPr lang="pt-BR" smtClean="0"/>
              <a:pPr/>
              <a:t>14/06/2023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68B84-F263-4BAC-960F-E678843013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367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hyperlink" Target="https://www.youtube.com/watch?v=Ing-OuzfJV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12968" cy="6480720"/>
          </a:xfrm>
        </p:spPr>
        <p:txBody>
          <a:bodyPr anchor="t" anchorCtr="0">
            <a:normAutofit/>
          </a:bodyPr>
          <a:lstStyle/>
          <a:p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br>
              <a:rPr lang="en-US" sz="2400" dirty="0">
                <a:latin typeface="Arial" pitchFamily="34" charset="0"/>
                <a:cs typeface="Arial" pitchFamily="34" charset="0"/>
              </a:rPr>
            </a:b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27384"/>
            <a:ext cx="9144000" cy="1944216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2800" b="1" dirty="0">
                <a:solidFill>
                  <a:schemeClr val="bg1"/>
                </a:solidFill>
              </a:rPr>
              <a:t>Aula 5: Trajetórias de Políticas Públicas de C,T&amp;I no Brasil </a:t>
            </a:r>
            <a:br>
              <a:rPr lang="pt-BR" sz="2800" b="1" dirty="0">
                <a:solidFill>
                  <a:schemeClr val="bg1"/>
                </a:solidFill>
              </a:rPr>
            </a:b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Histórico das políticas de C,T&amp;I no Brasil  (1): da Colônia ao Estado </a:t>
            </a:r>
            <a:r>
              <a:rPr lang="pt-BR" sz="2800" b="1" dirty="0" err="1">
                <a:solidFill>
                  <a:schemeClr val="bg1"/>
                </a:solidFill>
              </a:rPr>
              <a:t>Desenvolvementista</a:t>
            </a: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5517232"/>
            <a:ext cx="8712968" cy="1080120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2800" b="1" dirty="0">
                <a:solidFill>
                  <a:schemeClr val="bg1"/>
                </a:solidFill>
              </a:rPr>
              <a:t>Professor Adalberto Azevedo</a:t>
            </a:r>
            <a:br>
              <a:rPr lang="pt-BR" sz="2800" b="1" dirty="0">
                <a:solidFill>
                  <a:schemeClr val="bg1"/>
                </a:solidFill>
              </a:rPr>
            </a:br>
            <a:br>
              <a:rPr lang="pt-BR" sz="2800" b="1" dirty="0">
                <a:solidFill>
                  <a:schemeClr val="bg1"/>
                </a:solidFill>
              </a:rPr>
            </a:br>
            <a:endParaRPr lang="pt-B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290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Estabelecimento da hegemonia global estadunidense junto à industrialização científica/tecnológica: novo padrão (capitalismo corporativo em larga escala)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Crise de 1929 (oportunidade para abastecer o mercado interno)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 err="1">
                <a:latin typeface="Arial" pitchFamily="34" charset="0"/>
                <a:cs typeface="Arial" pitchFamily="34" charset="0"/>
              </a:rPr>
              <a:t>Pré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II Guerra Mundial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Consolidação do capitalismo monopolista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Atualmente: nova etapa do capitalismo internacional? Como são as políticas de CTI nesses contextos?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Inclusão social pelo trabalho racionalizado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Ideologia burguesa: funcional para o aumento da produtividade (argumento para justificar a regulamentação de direitos e deveres frente às elites patronais)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Não chega ao trabalho agrícola em territórios rurais (heterogeneidade estrutural, de acordo com a CEPAL)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Capacitação do trabalhador (produtividade e coesão social)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Racionalização do processo de trabalho (controle), sindicato como espaço de formação integral do trabalhador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Ensino técnico, profissionalizante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470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Tanto o proletário urbano como o rural necessitam de dispositivos tutelares, aplicáveis a ambos, ressalvadas as respectivas peculiaridades. Tais medidas devem compreender a instrução, educação, higiene, alimentação, habitação; proteção às mulheres, às crianças, à invalidez e à velhice; o crédito, o salário e até o recreio, como os desportos e a cultura artística. É tempo de se cogitar da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creação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de escolas agrárias e técnico-industriais, da higienização das fábricas e usinas, saneamento dos campos, construção de vilas operárias, aplicação da lei de férias, lei do salário mínimo, cooperativas de consumo, etc.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CD66EE4-10AB-DB9B-26D5-7AE73BF37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4286250"/>
            <a:ext cx="31432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2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Reforma universitária Francisco de Campos (1ª legislação federal sobre o assunto): Decreto-Lei 19.851, Estatuto da Universidade Brasileira , (ensino, pesquisa e extensão)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Conselho Nacional de Educação, normas rígidas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1935: Universidade do Distrito Federal (Anísio Teixeira, oposição ao governo Federal), decreto municipal- liberdade acadêmica,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anti-conservadora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associada ao comunismo. Dissolvida em 1939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1937: Projeto da Universidade do Brasil, concretizado em 1939 (alinhamento ao governo federal e alas conservadoras)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1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1934: Criação da Universidade de São Paulo, projeto das elites paulistas (Institutos já existentes)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1933: Escola Livre de Sociologia e Escola Paulista de Medicina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Iniciativas visando recuperar a hegemonia política perdida na revolução de 1932, formação de uma elite dirigente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Faculdade de Filosofia, Ciências e Letras, modelo francês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Início como um projeto frustrado, pressões no período do Estado Novo (após 1937)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Mistura de orientações acadêmicas (estadunidense na medicina, professoral no direito, aplicada na escola politécnica): fator de sucesso de acordo com o texto de Schwartzman (além da abundância de recursos financeiros)</a:t>
            </a:r>
          </a:p>
        </p:txBody>
      </p:sp>
    </p:spTree>
    <p:extLst>
      <p:ext uri="{BB962C8B-B14F-4D97-AF65-F5344CB8AC3E}">
        <p14:creationId xmlns:p14="http://schemas.microsoft.com/office/powerpoint/2010/main" val="3325134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2008" y="404664"/>
            <a:ext cx="896448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Formação da agenda: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nova elite no poder (Revolução de 1930). Interesses da burguesia industrial crescente (crise de 29). Necessidade de melhorar o sistema educacional.  Centralização de poder X pressões da burguesia do Estado de SP. Resultados da Guerra de 32 (choque de ideologias)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Formulação: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Criação do Ministério de Educação e Saúde. Reforma Francisco de Campos, 1931 (implementação do sistema universitário).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Implementação: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Criação das primeiras (reais) universidades (USP-FFCL, 1934; UDF, 1935). Contratação de professores estrangeiros vinculados à formação de professores, criação de escolas de pensamento. Melhores condições na USP (vinculada ao Estado) do que da UDF (municipal). Criação de 160 estabelecimentos de ensino superior entre 1930-1949. Ampliação de laboratórios para pesquisas tecnológicas. DNPM, 1934, ABNT, 1940. Usina de Volta Redonda, 1941. </a:t>
            </a:r>
            <a:r>
              <a:rPr lang="pt-BR" sz="2400">
                <a:latin typeface="Arial" pitchFamily="34" charset="0"/>
                <a:cs typeface="Arial" pitchFamily="34" charset="0"/>
              </a:rPr>
              <a:t>Importação de Know-how industrial. Cristalização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 demanda da ciência e tecnologia institucionalizada como fonte de desenvolvimento (acentuada nos Governos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desenvolvementistas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posteriores).</a:t>
            </a:r>
          </a:p>
        </p:txBody>
      </p:sp>
    </p:spTree>
    <p:extLst>
      <p:ext uri="{BB962C8B-B14F-4D97-AF65-F5344CB8AC3E}">
        <p14:creationId xmlns:p14="http://schemas.microsoft.com/office/powerpoint/2010/main" val="1564020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2008" y="404664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Quem são e quais as características dos atores?</a:t>
            </a:r>
          </a:p>
          <a:p>
            <a:pPr algn="just"/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50" name="Picture 2" descr="http://farm4.staticflickr.com/3254/2356836698_c63838ce76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2376264" cy="3168353"/>
          </a:xfrm>
          <a:prstGeom prst="rect">
            <a:avLst/>
          </a:prstGeom>
          <a:noFill/>
        </p:spPr>
      </p:pic>
      <p:pic>
        <p:nvPicPr>
          <p:cNvPr id="53256" name="Picture 8" descr="Wataghi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356992"/>
            <a:ext cx="1905000" cy="2705100"/>
          </a:xfrm>
          <a:prstGeom prst="rect">
            <a:avLst/>
          </a:prstGeom>
          <a:noFill/>
        </p:spPr>
      </p:pic>
      <p:pic>
        <p:nvPicPr>
          <p:cNvPr id="53258" name="Picture 10" descr="http://upload.wikimedia.org/wikipedia/commons/f/f6/Revista_O_Cruzei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717032"/>
            <a:ext cx="1178620" cy="1621954"/>
          </a:xfrm>
          <a:prstGeom prst="rect">
            <a:avLst/>
          </a:prstGeom>
          <a:noFill/>
        </p:spPr>
      </p:pic>
      <p:pic>
        <p:nvPicPr>
          <p:cNvPr id="53260" name="Picture 12" descr="http://www.infoescola.com/wp-content/uploads/2009/08/small_getulio-varg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501008"/>
            <a:ext cx="1276393" cy="1584176"/>
          </a:xfrm>
          <a:prstGeom prst="rect">
            <a:avLst/>
          </a:prstGeom>
          <a:noFill/>
        </p:spPr>
      </p:pic>
      <p:pic>
        <p:nvPicPr>
          <p:cNvPr id="53262" name="Picture 14" descr="http://www.geneall.net/img/pessoas/pes_61374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429000"/>
            <a:ext cx="1428750" cy="2095501"/>
          </a:xfrm>
          <a:prstGeom prst="rect">
            <a:avLst/>
          </a:prstGeom>
          <a:noFill/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C96BAF3F-12FA-5C5D-279D-4255351F0E77}"/>
              </a:ext>
            </a:extLst>
          </p:cNvPr>
          <p:cNvSpPr txBox="1"/>
          <p:nvPr/>
        </p:nvSpPr>
        <p:spPr>
          <a:xfrm>
            <a:off x="3639834" y="1506320"/>
            <a:ext cx="46155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Lítio a riqueza da Bolívia</a:t>
            </a:r>
          </a:p>
          <a:p>
            <a:r>
              <a:rPr lang="pt-BR" dirty="0">
                <a:hlinkClick r:id="rId7"/>
              </a:rPr>
              <a:t>https://www.youtube.com/watch?v=Ing-OuzfJVk</a:t>
            </a:r>
            <a:r>
              <a:rPr lang="pt-BR" dirty="0"/>
              <a:t> Até 29:50min, 37-40</a:t>
            </a:r>
          </a:p>
        </p:txBody>
      </p:sp>
    </p:spTree>
    <p:extLst>
      <p:ext uri="{BB962C8B-B14F-4D97-AF65-F5344CB8AC3E}">
        <p14:creationId xmlns:p14="http://schemas.microsoft.com/office/powerpoint/2010/main" val="308563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2008" y="404664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Quem são e quais as características dos atores?</a:t>
            </a:r>
          </a:p>
          <a:p>
            <a:pPr algn="just"/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52" name="Picture 4" descr="https://encrypted-tbn1.gstatic.com/images?q=tbn:ANd9GcTjOs9RsFYaMVIWfZDl9U1sUommTCqdG3BLEqP1DQHmBHAn9bBEd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1325" y="3573016"/>
            <a:ext cx="2352675" cy="1943101"/>
          </a:xfrm>
          <a:prstGeom prst="rect">
            <a:avLst/>
          </a:prstGeom>
          <a:noFill/>
        </p:spPr>
      </p:pic>
      <p:pic>
        <p:nvPicPr>
          <p:cNvPr id="53254" name="Picture 6" descr="https://sebodomessias.com.br/loja/imagens/produtos/produtos/23/233453_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052736"/>
            <a:ext cx="1925473" cy="2674268"/>
          </a:xfrm>
          <a:prstGeom prst="rect">
            <a:avLst/>
          </a:prstGeom>
          <a:noFill/>
        </p:spPr>
      </p:pic>
      <p:pic>
        <p:nvPicPr>
          <p:cNvPr id="53264" name="Picture 16" descr="http://4.bp.blogspot.com/_F2yEjZyjRNE/Sx6fy28YXkI/AAAAAAAAAIA/1nLavmyu3Ag/s1600/Mono+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78024"/>
            <a:ext cx="6660232" cy="6079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563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Primeiro Governo Vargas (1930-1945): o Estado Novo</a:t>
            </a:r>
          </a:p>
        </p:txBody>
      </p:sp>
      <p:sp>
        <p:nvSpPr>
          <p:cNvPr id="6" name="Retângulo 5"/>
          <p:cNvSpPr/>
          <p:nvPr/>
        </p:nvSpPr>
        <p:spPr>
          <a:xfrm>
            <a:off x="0" y="419037"/>
            <a:ext cx="91090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República: nova política médica e sanitária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Comissão de Linhas Telegráficas e Estratégicas de Mato Grosso ao Amazonas (1907, Rondon), comunicações e etnografia </a:t>
            </a:r>
          </a:p>
          <a:p>
            <a:pPr algn="just"/>
            <a:r>
              <a:rPr lang="pt-BR" sz="2400" dirty="0"/>
              <a:t>Universidade do Brasil (1920, RJ) </a:t>
            </a:r>
          </a:p>
          <a:p>
            <a:pPr algn="just"/>
            <a:r>
              <a:rPr lang="pt-BR" sz="2400" dirty="0"/>
              <a:t>Eletrificação (Ribeirão das Lajes, 1913), Portos, saneamento urbano, estradas, siderurgia (Belgo-Mineira), indústria química, construção civil (concreto armado, arranha-céus: Martinelli 1925/29) (expansão telégrafos e telefones; rádio 1922).</a:t>
            </a:r>
          </a:p>
          <a:p>
            <a:pPr algn="just"/>
            <a:r>
              <a:rPr lang="pt-BR" sz="2400" dirty="0"/>
              <a:t>Gabinete de Resistência de Materiais da Politécnica de São Paulo (Laboratório de Ensaio de Materiais em 1926 e Instituto de Pesquisa</a:t>
            </a:r>
          </a:p>
          <a:p>
            <a:pPr algn="just"/>
            <a:r>
              <a:rPr lang="pt-BR" sz="2400" dirty="0"/>
              <a:t>Tecnológica (IPT) em 1934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60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0" y="620688"/>
            <a:ext cx="9144000" cy="439248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Era Vargas 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Políticas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C,T&amp;I</a:t>
            </a:r>
          </a:p>
          <a:p>
            <a:pPr algn="just">
              <a:lnSpc>
                <a:spcPts val="23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Objetivos da aula: </a:t>
            </a:r>
          </a:p>
          <a:p>
            <a:pPr marL="457200" indent="-457200" algn="just">
              <a:buAutoNum type="arabicPeriod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Compreender a influência de variáveis políticas internas ao país nas mudanças verificadas no período, e suas interações com as influências externas (capitalismo dependente); </a:t>
            </a:r>
          </a:p>
          <a:p>
            <a:pPr marL="457200" indent="-457200" algn="just">
              <a:buAutoNum type="arabicPeriod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Exercitar análise de sistemas de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PPs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em diferentes períodos da história (identificar atores e concepções sobre as Políticas de C,T&amp;I);</a:t>
            </a:r>
          </a:p>
          <a:p>
            <a:pPr marL="457200" indent="-457200" algn="just">
              <a:buAutoNum type="arabicPeriod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Identificar tendências e conflitos duradouros e que influenciam as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PPCTIs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contemporâneas (liberalismo X nacionalismo e intervenção estatal, concepções desenvolvimentistas, PPCTI e legitimação de governos) 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“Era Vargas”: Governo Provisório (1930-1934); Governo Constitucionalista (1934–1937); Estado Novo (1937–1945)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Eleito em 1951, presidente até o suicídio em 1954</a:t>
            </a:r>
          </a:p>
          <a:p>
            <a:pPr algn="just"/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4624"/>
            <a:ext cx="8137525" cy="576263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Conteúdo da aula/objetivos</a:t>
            </a:r>
            <a:endParaRPr lang="pt-B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4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Consolidação da ideia de conexão entre C&amp;T e desenvolvimento (Inovação tecnológica): agenda de política que gera uma série de debates (atuais) sobre sua formulação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Como “modernizar”? Importar ou produzir? Quais as implicações dessas escolhas, incluindo o debate sobre o nacionalismo? 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Qual o papel do Estado (Indutor ou ator?)- Delegação cega, incentivos, contratos? (Texto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Balbachevsky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aula 3)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Autonomia ou controle da C&amp;T? (Texto Lea Velho, aula 2)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Política Industrial (de inovação): mercado interno ou “abertura para fora”? Protecionismo ou livre mercado?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Qual o espaço e o tipo de inclusão social possível nessa agenda? Quais as formulações possíveis? O que podemos esperar das implementações?</a:t>
            </a:r>
          </a:p>
        </p:txBody>
      </p:sp>
    </p:spTree>
    <p:extLst>
      <p:ext uri="{BB962C8B-B14F-4D97-AF65-F5344CB8AC3E}">
        <p14:creationId xmlns:p14="http://schemas.microsoft.com/office/powerpoint/2010/main" val="308563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Contexto: Texto Florestan Fernandes, análise sociológica da “Revolução Burguesa” no Brasil (dependente)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Inserção tardia no capitalismo comercial, “atropelada” pelas mudanças para o capitalismo monopolista nos países centrais (da “feitoria” ao transplante de sistemas culturais- incluindo CTI)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Dualidade do sistema: setor “modernizado” convive com o setor arcaico (relações de trabalho e produção), cidadania limitada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Parte do setor urbano com relações sociais mediadas pelo mercado (compra e venda de força de trabalho), diferente das relações pré-modernas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Dualidade “funcional”: geração de excedentes resultantes da exploração do trabalho e recursos naturais financiam uma modernização que internamente parece revolucionária</a:t>
            </a:r>
          </a:p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CTI: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parte do pacote de modernização, tecnologia (Inovação) 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Ministério do Trabalho, Indústria e Comércio (1930);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 err="1">
                <a:latin typeface="Arial" pitchFamily="34" charset="0"/>
                <a:cs typeface="Arial" pitchFamily="34" charset="0"/>
              </a:rPr>
              <a:t>Depto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Nacional do Trabalho, Min. da Educação e Saúde Pública, Reforma universitária Francisco Campos, Comissão de estudos do álcool motor (adição de 5% à gasolina), Comissão Nacional de Siderurgia (1931) 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Conselho Federal do Comércio Exterior, Plano Geral de Viação Nacional (1934)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Instituto Nacional de Tecnologia (INT, 1934)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Conselho Técnico de Economia </a:t>
            </a:r>
            <a:r>
              <a:rPr lang="pt-BR" sz="2400">
                <a:latin typeface="Arial" pitchFamily="34" charset="0"/>
                <a:cs typeface="Arial" pitchFamily="34" charset="0"/>
              </a:rPr>
              <a:t>e Finanças, IBGE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(1937)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Serviço Nacional de Aprendizagem Industrial (SENAI, 1942)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Conselhos científicos/técnicos com empresários;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Instituições para a qualificação de trabalhadores</a:t>
            </a:r>
          </a:p>
          <a:p>
            <a:pPr marL="342900" indent="-342900" algn="just">
              <a:lnSpc>
                <a:spcPts val="2300"/>
              </a:lnSpc>
              <a:buFont typeface="Wingdings" panose="05000000000000000000" pitchFamily="2" charset="2"/>
              <a:buChar char="ü"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Indústria em rápido crescimento (industrialização e urbanização como sinônimos de modernidade- desenvolvimento)</a:t>
            </a:r>
          </a:p>
          <a:p>
            <a:pPr algn="just">
              <a:lnSpc>
                <a:spcPts val="23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Regulamentação das relações de trabalho (indústria avançada tecnologicamente, incluindo o trabalho)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318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Trajetória: oportunidade para bacharéis do fim do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séc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XIX, indústria do início XX, serviço geológico/estação experimental de combustíveis (Instituto Nacional de Tecnologia, nacionalismo econômico- carvão, etanol, petróleo/minérios, Itabira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Iron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 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Racionalização da educação, separação da igreja  (Educadores como Anísio Teixeira), conflitos em uma país conservador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Mentalidade moderna X tradicional- Semana de Arte de 1922), Academia Brasileira de Ciências (1922), Associação Brasileira de Educação (1924)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Manifesto dos Pioneiros da Educação Nova (1932):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sistema nacional (estatal) e leigo</a:t>
            </a:r>
          </a:p>
          <a:p>
            <a:pPr algn="just">
              <a:lnSpc>
                <a:spcPts val="24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Movimentação pela criação de universidades de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formação profissional, pesquisa científica livre e 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autonomia de organização (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anti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positivista)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6C3A4C5-C026-28DB-D5F9-8D70DBDDF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243" y="4156628"/>
            <a:ext cx="1815253" cy="270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08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6963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Industrialização por substituição de importações (demanda o fortalecimento do mercado interno)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Estratégia de criação de indústrias de bens de capital/produção (beneficiamento de matérias primas, energia, máquinas industriais, transportes). Setor agrário-exportador deixa de ser o único ator importante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Redefinição do papel do Estado: centralização e intervenção, racionalidade moderna, DASP (oposta à descentralização na 1ª República- conflito federativo,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PPs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estaduais)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Ideologia burguesa (justificação do poder, diferente das justificativas pré-modernas), estratégias de comunicação (BMTIC utilizado na pesquisa do texto de leitura essencial)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Elementos comuns a outros regimes autoritários (Fascismo na Itália e Alemanha)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00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i="1" dirty="0">
                <a:latin typeface="Arial" pitchFamily="34" charset="0"/>
                <a:cs typeface="Arial" pitchFamily="34" charset="0"/>
              </a:rPr>
              <a:t>Na época em que os fins sociais são preponderantemente econômicos, em que se organiza de maneira científica a produção e o pragmatismo industrial é levado a limites extremos, assinala-se a função do Estado, antes, e acima de tudo, como elemento coordenador destes múltiplos esforços, devendo sofrer, por isso, modificações decisivas... A época é de </a:t>
            </a:r>
            <a:r>
              <a:rPr lang="pt-BR" sz="2400" i="1" dirty="0" err="1">
                <a:latin typeface="Arial" pitchFamily="34" charset="0"/>
                <a:cs typeface="Arial" pitchFamily="34" charset="0"/>
              </a:rPr>
              <a:t>assembléias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 especializadas, dos conselhos técnicos integrados à administração. O Estado, puramente político, no sentido antigo do termo, podemos considerá-lo, atualmente, entidade amorfa, que, aos poucos, vão perdendo o valor e a significação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CD66EE4-10AB-DB9B-26D5-7AE73BF37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4286250"/>
            <a:ext cx="31432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4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-27384"/>
            <a:ext cx="9001571" cy="432222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800" b="1" dirty="0">
                <a:solidFill>
                  <a:schemeClr val="bg1"/>
                </a:solidFill>
              </a:rPr>
              <a:t>A era Vargas (1930-1945)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4925" y="404664"/>
            <a:ext cx="9109075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Intervencionismo justificado pela racionalização (eficiência, impessoalidade): Estado burocrático (Max Weber), típico da modernidade (ao preço de certa despolitização dos debates)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Departamento Administrativo do Serviço Público (DASP) , 1938, bases “científicas” do nacional-desenvolvimentismo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Noções que sustentam as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PPCTIs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influenciam a própria estrutura estatal, bem como outras políticas (cientificismo da modernidade)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Interesse público cientificamente determinado (e a política?)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Estímulo ao sistema de C,T&amp;I (componente importante da legitimação desse governo e seu discurso); existência de um grupo de interesse (empresários, SBC, universidades) </a:t>
            </a:r>
          </a:p>
          <a:p>
            <a:pPr algn="just">
              <a:lnSpc>
                <a:spcPts val="2500"/>
              </a:lnSpc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Ideologia modernizante: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panacéia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mundial (modelos europeu e estadunidense)  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117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32646</TotalTime>
  <Words>1894</Words>
  <Application>Microsoft Office PowerPoint</Application>
  <PresentationFormat>Apresentação na tela (4:3)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Tema do Office</vt:lpstr>
      <vt:lpstr> 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faz uma teoria “científica”? Visões tradicionais (Sismondo, 2010): 1. Positivismo (Clube de Viena, meados dos 1870s): construir teorias a partir de dados (por exemplo, medições sobre a posição dos planetas) 2. Falsificacionismo: elaborar teorias e testar sua validade a partir de dados</dc:title>
  <dc:creator>Maquina</dc:creator>
  <cp:lastModifiedBy>Adalberto Azevedo</cp:lastModifiedBy>
  <cp:revision>1176</cp:revision>
  <dcterms:created xsi:type="dcterms:W3CDTF">2012-09-20T13:25:12Z</dcterms:created>
  <dcterms:modified xsi:type="dcterms:W3CDTF">2023-06-29T13:03:47Z</dcterms:modified>
</cp:coreProperties>
</file>