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7" r:id="rId4"/>
    <p:sldId id="259" r:id="rId5"/>
    <p:sldId id="263" r:id="rId6"/>
    <p:sldId id="264" r:id="rId7"/>
    <p:sldId id="306" r:id="rId8"/>
    <p:sldId id="262" r:id="rId9"/>
    <p:sldId id="261" r:id="rId10"/>
    <p:sldId id="260" r:id="rId11"/>
    <p:sldId id="265" r:id="rId12"/>
    <p:sldId id="302" r:id="rId13"/>
    <p:sldId id="299" r:id="rId14"/>
    <p:sldId id="266" r:id="rId15"/>
    <p:sldId id="257" r:id="rId16"/>
    <p:sldId id="269" r:id="rId17"/>
    <p:sldId id="271" r:id="rId18"/>
    <p:sldId id="300" r:id="rId19"/>
    <p:sldId id="303" r:id="rId20"/>
    <p:sldId id="304" r:id="rId21"/>
    <p:sldId id="270" r:id="rId22"/>
    <p:sldId id="301" r:id="rId23"/>
    <p:sldId id="305" r:id="rId24"/>
    <p:sldId id="272" r:id="rId25"/>
    <p:sldId id="277" r:id="rId26"/>
    <p:sldId id="274" r:id="rId27"/>
    <p:sldId id="273" r:id="rId28"/>
    <p:sldId id="275" r:id="rId29"/>
    <p:sldId id="276" r:id="rId30"/>
    <p:sldId id="278" r:id="rId31"/>
    <p:sldId id="297" r:id="rId32"/>
    <p:sldId id="298" r:id="rId33"/>
    <p:sldId id="282" r:id="rId34"/>
    <p:sldId id="283" r:id="rId35"/>
    <p:sldId id="286" r:id="rId36"/>
    <p:sldId id="280" r:id="rId37"/>
    <p:sldId id="281" r:id="rId38"/>
    <p:sldId id="284" r:id="rId39"/>
    <p:sldId id="285" r:id="rId40"/>
    <p:sldId id="296" r:id="rId4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1" d="100"/>
          <a:sy n="91" d="100"/>
        </p:scale>
        <p:origin x="-1578" y="-4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28/02/2025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9700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28/02/2025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0495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28/02/2025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4009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28/02/2025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5027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28/02/2025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9356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28/02/2025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5885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28/02/2025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9990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28/02/2025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8805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28/02/2025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9444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28/02/2025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5197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28/02/2025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7401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F2B25-300C-4FB8-BAA4-15A5D4B2C925}" type="datetimeFigureOut">
              <a:rPr lang="pt-BR" smtClean="0"/>
              <a:t>28/02/2025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8897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23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.png"/><Relationship Id="rId7" Type="http://schemas.microsoft.com/office/2007/relationships/hdphoto" Target="../media/hdphoto10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10" Type="http://schemas.openxmlformats.org/officeDocument/2006/relationships/image" Target="../media/image29.jpeg"/><Relationship Id="rId4" Type="http://schemas.microsoft.com/office/2007/relationships/hdphoto" Target="../media/hdphoto2.wdp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4.png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33.png"/><Relationship Id="rId10" Type="http://schemas.microsoft.com/office/2007/relationships/hdphoto" Target="../media/hdphoto13.wdp"/><Relationship Id="rId4" Type="http://schemas.microsoft.com/office/2007/relationships/hdphoto" Target="../media/hdphoto2.wdp"/><Relationship Id="rId9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8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.jpe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4.png"/><Relationship Id="rId7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8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4.png"/><Relationship Id="rId7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50.png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4.png"/><Relationship Id="rId7" Type="http://schemas.openxmlformats.org/officeDocument/2006/relationships/image" Target="../media/image5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microsoft.com/office/2007/relationships/hdphoto" Target="../media/hdphoto2.wdp"/><Relationship Id="rId9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microsoft.com/office/2007/relationships/hdphoto" Target="../media/hdphoto19.wdp"/><Relationship Id="rId3" Type="http://schemas.openxmlformats.org/officeDocument/2006/relationships/image" Target="../media/image59.png"/><Relationship Id="rId7" Type="http://schemas.microsoft.com/office/2007/relationships/hdphoto" Target="../media/hdphoto2.wdp"/><Relationship Id="rId12" Type="http://schemas.openxmlformats.org/officeDocument/2006/relationships/image" Target="../media/image62.png"/><Relationship Id="rId17" Type="http://schemas.microsoft.com/office/2007/relationships/hdphoto" Target="../media/hdphoto21.wdp"/><Relationship Id="rId2" Type="http://schemas.openxmlformats.org/officeDocument/2006/relationships/image" Target="../media/image58.jpe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18.wdp"/><Relationship Id="rId5" Type="http://schemas.openxmlformats.org/officeDocument/2006/relationships/image" Target="../media/image1.png"/><Relationship Id="rId15" Type="http://schemas.microsoft.com/office/2007/relationships/hdphoto" Target="../media/hdphoto20.wdp"/><Relationship Id="rId10" Type="http://schemas.openxmlformats.org/officeDocument/2006/relationships/image" Target="../media/image61.png"/><Relationship Id="rId4" Type="http://schemas.microsoft.com/office/2007/relationships/hdphoto" Target="../media/hdphoto16.wdp"/><Relationship Id="rId9" Type="http://schemas.microsoft.com/office/2007/relationships/hdphoto" Target="../media/hdphoto17.wdp"/><Relationship Id="rId1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6.jpeg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microsoft.com/office/2007/relationships/hdphoto" Target="../media/hdphoto2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microsoft.com/office/2007/relationships/hdphoto" Target="../media/hdphoto2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microsoft.com/office/2007/relationships/hdphoto" Target="../media/hdphoto2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microsoft.com/office/2007/relationships/hdphoto" Target="../media/hdphoto2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microsoft.com/office/2007/relationships/hdphoto" Target="../media/hdphoto2.wdp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image" Target="../media/image4.png"/><Relationship Id="rId7" Type="http://schemas.openxmlformats.org/officeDocument/2006/relationships/image" Target="../media/image77.png"/><Relationship Id="rId12" Type="http://schemas.microsoft.com/office/2007/relationships/hdphoto" Target="../media/hdphoto25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2.wdp"/><Relationship Id="rId11" Type="http://schemas.openxmlformats.org/officeDocument/2006/relationships/image" Target="../media/image79.png"/><Relationship Id="rId5" Type="http://schemas.openxmlformats.org/officeDocument/2006/relationships/image" Target="../media/image76.png"/><Relationship Id="rId10" Type="http://schemas.microsoft.com/office/2007/relationships/hdphoto" Target="../media/hdphoto24.wdp"/><Relationship Id="rId4" Type="http://schemas.microsoft.com/office/2007/relationships/hdphoto" Target="../media/hdphoto2.wdp"/><Relationship Id="rId9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microsoft.com/office/2007/relationships/hdphoto" Target="../media/hdphoto2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4.png"/><Relationship Id="rId7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14.png"/><Relationship Id="rId4" Type="http://schemas.microsoft.com/office/2007/relationships/hdphoto" Target="../media/hdphoto2.wdp"/><Relationship Id="rId9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1296144" cy="1326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606" y="306973"/>
            <a:ext cx="2358153" cy="110580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ixaDeTexto 5"/>
          <p:cNvSpPr txBox="1"/>
          <p:nvPr/>
        </p:nvSpPr>
        <p:spPr>
          <a:xfrm>
            <a:off x="3258437" y="6351711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err="1" smtClean="0">
                <a:solidFill>
                  <a:schemeClr val="bg1"/>
                </a:solidFill>
              </a:rPr>
              <a:t>Edlley</a:t>
            </a:r>
            <a:r>
              <a:rPr lang="pt-BR" sz="2400" b="1" dirty="0" smtClean="0">
                <a:solidFill>
                  <a:schemeClr val="bg1"/>
                </a:solidFill>
              </a:rPr>
              <a:t> Pessoa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2183909" y="2060848"/>
            <a:ext cx="47761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/>
              <a:t>Módulo 1 – Organismos e o Ambiente físico </a:t>
            </a:r>
          </a:p>
        </p:txBody>
      </p:sp>
      <p:sp>
        <p:nvSpPr>
          <p:cNvPr id="8" name="Retângulo 7"/>
          <p:cNvSpPr/>
          <p:nvPr/>
        </p:nvSpPr>
        <p:spPr>
          <a:xfrm>
            <a:off x="866623" y="2645773"/>
            <a:ext cx="71231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dirty="0"/>
              <a:t>Aula </a:t>
            </a:r>
            <a:r>
              <a:rPr lang="pt-BR" sz="3600" b="1" dirty="0" smtClean="0"/>
              <a:t>3. </a:t>
            </a:r>
            <a:r>
              <a:rPr lang="pt-BR" sz="3600" b="1" dirty="0"/>
              <a:t>Adaptações dos Organismos </a:t>
            </a:r>
          </a:p>
        </p:txBody>
      </p:sp>
      <p:pic>
        <p:nvPicPr>
          <p:cNvPr id="1028" name="Picture 4" descr="Parque Nacional de Saguaro | Visit The US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417" l="1016" r="98672">
                        <a14:foregroundMark x1="33203" y1="69167" x2="33203" y2="69167"/>
                        <a14:foregroundMark x1="50000" y1="97361" x2="50938" y2="1806"/>
                        <a14:foregroundMark x1="33984" y1="88611" x2="33516" y2="29722"/>
                        <a14:foregroundMark x1="4375" y1="69444" x2="8203" y2="26389"/>
                        <a14:foregroundMark x1="70000" y1="80000" x2="70625" y2="29583"/>
                        <a14:foregroundMark x1="1016" y1="87500" x2="91719" y2="81806"/>
                        <a14:foregroundMark x1="28438" y1="57778" x2="6484" y2="70000"/>
                        <a14:foregroundMark x1="56875" y1="60000" x2="65703" y2="58750"/>
                        <a14:foregroundMark x1="60391" y1="91806" x2="96016" y2="95417"/>
                        <a14:foregroundMark x1="37422" y1="67083" x2="44766" y2="51250"/>
                        <a14:foregroundMark x1="54531" y1="63194" x2="55234" y2="34167"/>
                        <a14:foregroundMark x1="37734" y1="60556" x2="36719" y2="27917"/>
                        <a14:foregroundMark x1="73594" y1="56667" x2="98672" y2="60139"/>
                        <a14:foregroundMark x1="14297" y1="52222" x2="14297" y2="37778"/>
                        <a14:foregroundMark x1="4688" y1="40278" x2="3594" y2="31389"/>
                        <a14:backgroundMark x1="18203" y1="8750" x2="18203" y2="8750"/>
                        <a14:backgroundMark x1="3203" y1="3472" x2="43281" y2="10000"/>
                        <a14:backgroundMark x1="45234" y1="22083" x2="5625" y2="23056"/>
                        <a14:backgroundMark x1="12422" y1="40417" x2="8516" y2="40417"/>
                        <a14:backgroundMark x1="2969" y1="43333" x2="469" y2="4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668"/>
          <a:stretch/>
        </p:blipFill>
        <p:spPr bwMode="auto">
          <a:xfrm>
            <a:off x="0" y="3360448"/>
            <a:ext cx="9144000" cy="294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1784914" y="1412776"/>
            <a:ext cx="59997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cap="small" dirty="0"/>
              <a:t>Biodiversidade: Interações entre </a:t>
            </a:r>
            <a:r>
              <a:rPr lang="pt-BR" cap="small" dirty="0" smtClean="0"/>
              <a:t>Organismos e </a:t>
            </a:r>
            <a:r>
              <a:rPr lang="pt-BR" cap="small" dirty="0"/>
              <a:t>Ambiente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9338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934491" y="111986"/>
            <a:ext cx="3640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3</a:t>
            </a:r>
            <a:r>
              <a:rPr lang="pt-BR" b="1" dirty="0"/>
              <a:t>. Adaptações dos Organismos 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987824" y="980728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Adaptações a ambientes aquáticos</a:t>
            </a:r>
            <a:endParaRPr lang="pt-BR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2" t="23400" r="19351" b="19888"/>
          <a:stretch/>
        </p:blipFill>
        <p:spPr bwMode="auto">
          <a:xfrm>
            <a:off x="239258" y="1493377"/>
            <a:ext cx="8665484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88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934491" y="111986"/>
            <a:ext cx="3640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3</a:t>
            </a:r>
            <a:r>
              <a:rPr lang="pt-BR" b="1" dirty="0"/>
              <a:t>. Adaptações dos Organismos </a:t>
            </a:r>
          </a:p>
        </p:txBody>
      </p:sp>
      <p:pic>
        <p:nvPicPr>
          <p:cNvPr id="9218" name="Picture 2" descr="Estudante desenvolve campanha para proteção dos recifes de corais — Notícia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8" t="44831" r="8374" b="-39"/>
          <a:stretch/>
        </p:blipFill>
        <p:spPr bwMode="auto">
          <a:xfrm>
            <a:off x="1327013" y="2866652"/>
            <a:ext cx="6165428" cy="387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orais brasileiros recorrem a &quot;jeitinho&quot; para resistir ao aquecimento dos  oceanos - IOUSP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97"/>
          <a:stretch/>
        </p:blipFill>
        <p:spPr bwMode="auto">
          <a:xfrm>
            <a:off x="2374453" y="831068"/>
            <a:ext cx="4070549" cy="202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ector de seta reta 2"/>
          <p:cNvCxnSpPr/>
          <p:nvPr/>
        </p:nvCxnSpPr>
        <p:spPr>
          <a:xfrm flipV="1">
            <a:off x="1475656" y="1320552"/>
            <a:ext cx="0" cy="115212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/>
          <p:cNvCxnSpPr/>
          <p:nvPr/>
        </p:nvCxnSpPr>
        <p:spPr>
          <a:xfrm flipV="1">
            <a:off x="7740352" y="1320552"/>
            <a:ext cx="0" cy="115212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>
          <a:xfrm>
            <a:off x="1619672" y="1842002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/>
              <a:t>Temperatura</a:t>
            </a:r>
            <a:endParaRPr lang="pt-BR" sz="1400" b="1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7020272" y="1840512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/>
              <a:t>CO</a:t>
            </a:r>
            <a:r>
              <a:rPr lang="pt-BR" sz="1400" b="1" baseline="-25000" dirty="0" smtClean="0"/>
              <a:t>2</a:t>
            </a:r>
            <a:endParaRPr lang="pt-BR" sz="1400" b="1" baseline="-250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3923928" y="54868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Branqueamento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5488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934491" y="111986"/>
            <a:ext cx="3640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3</a:t>
            </a:r>
            <a:r>
              <a:rPr lang="pt-BR" b="1" dirty="0"/>
              <a:t>. Adaptações dos Organismos 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987824" y="764704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Adaptações a ambientes  aquáticos</a:t>
            </a:r>
            <a:endParaRPr lang="pt-BR" b="1" dirty="0"/>
          </a:p>
        </p:txBody>
      </p:sp>
      <p:sp>
        <p:nvSpPr>
          <p:cNvPr id="9" name="CaixaDeTexto 8"/>
          <p:cNvSpPr txBox="1"/>
          <p:nvPr/>
        </p:nvSpPr>
        <p:spPr>
          <a:xfrm>
            <a:off x="3998905" y="132137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Alagamento</a:t>
            </a:r>
            <a:endParaRPr lang="pt-BR" b="1" dirty="0"/>
          </a:p>
        </p:txBody>
      </p:sp>
      <p:sp>
        <p:nvSpPr>
          <p:cNvPr id="2" name="Retângulo 1"/>
          <p:cNvSpPr/>
          <p:nvPr/>
        </p:nvSpPr>
        <p:spPr>
          <a:xfrm>
            <a:off x="3120855" y="6352671"/>
            <a:ext cx="3268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/>
              <a:t>Pneumatóforos - </a:t>
            </a:r>
            <a:r>
              <a:rPr lang="pt-BR" b="1" dirty="0" err="1" smtClean="0"/>
              <a:t>Pneumatódios</a:t>
            </a:r>
            <a:r>
              <a:rPr lang="pt-BR" b="1" dirty="0"/>
              <a:t> </a:t>
            </a:r>
          </a:p>
        </p:txBody>
      </p:sp>
      <p:pic>
        <p:nvPicPr>
          <p:cNvPr id="4100" name="Picture 4" descr="GEOKRATOS: Pneumatófo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44" y="1772816"/>
            <a:ext cx="6919630" cy="425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a tricolina biologa: organografi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18"/>
          <a:stretch/>
        </p:blipFill>
        <p:spPr bwMode="auto">
          <a:xfrm>
            <a:off x="5731845" y="1134036"/>
            <a:ext cx="3343275" cy="204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541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934491" y="111986"/>
            <a:ext cx="3640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3</a:t>
            </a:r>
            <a:r>
              <a:rPr lang="pt-BR" b="1" dirty="0"/>
              <a:t>. Adaptações dos Organismos 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934491" y="628577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Adaptações a ambientes  aquáticos</a:t>
            </a:r>
            <a:endParaRPr lang="pt-BR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3375876" y="1052736"/>
            <a:ext cx="3149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Tecidos de Plantas aquáticas</a:t>
            </a:r>
            <a:endParaRPr lang="pt-BR" dirty="0"/>
          </a:p>
        </p:txBody>
      </p:sp>
      <p:pic>
        <p:nvPicPr>
          <p:cNvPr id="1026" name="Picture 2" descr="Corte do caule de Myriophyllum aquaticum, mostrando o aerênquima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67" b="100000" l="0" r="100000">
                        <a14:foregroundMark x1="1800" y1="65067" x2="40000" y2="99200"/>
                        <a14:foregroundMark x1="93400" y1="87733" x2="75200" y2="99200"/>
                        <a14:foregroundMark x1="3600" y1="80267" x2="17800" y2="997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20" y="1195128"/>
            <a:ext cx="7550496" cy="566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6575488" y="2060848"/>
            <a:ext cx="2100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Aerênquima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1909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934491" y="111986"/>
            <a:ext cx="3640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3</a:t>
            </a:r>
            <a:r>
              <a:rPr lang="pt-BR" b="1" dirty="0"/>
              <a:t>. Adaptações dos Organismos 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934491" y="628577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Adaptações a ambientes  Terrestres</a:t>
            </a:r>
            <a:endParaRPr lang="pt-BR" b="1" dirty="0"/>
          </a:p>
        </p:txBody>
      </p:sp>
      <p:sp>
        <p:nvSpPr>
          <p:cNvPr id="2" name="Retângulo 1"/>
          <p:cNvSpPr/>
          <p:nvPr/>
        </p:nvSpPr>
        <p:spPr>
          <a:xfrm>
            <a:off x="3971024" y="997909"/>
            <a:ext cx="15679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b="1" dirty="0"/>
              <a:t>ESTRESSE HÍDRICO</a:t>
            </a:r>
          </a:p>
        </p:txBody>
      </p:sp>
      <p:pic>
        <p:nvPicPr>
          <p:cNvPr id="10242" name="Picture 2" descr="How Do Plants Deal with Dry Days? · Frontiers for Young Mind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6"/>
          <a:stretch/>
        </p:blipFill>
        <p:spPr bwMode="auto">
          <a:xfrm>
            <a:off x="321712" y="1504529"/>
            <a:ext cx="8500575" cy="523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8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934491" y="111986"/>
            <a:ext cx="3640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3</a:t>
            </a:r>
            <a:r>
              <a:rPr lang="pt-BR" b="1" dirty="0"/>
              <a:t>. Adaptações dos Organismos </a:t>
            </a:r>
          </a:p>
        </p:txBody>
      </p:sp>
      <p:pic>
        <p:nvPicPr>
          <p:cNvPr id="2050" name="Picture 2" descr="105,200+ Cactus Tree Stock Photos, Pictures &amp; Royalty-Free Images - iStock  | Cactus tree on whi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284984"/>
            <a:ext cx="2592288" cy="348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uphorbia ingens - Candelabra Tree – Happy Valley Plant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6" b="89930" l="9961" r="89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284984"/>
            <a:ext cx="3390617" cy="452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ector de seta reta 10"/>
          <p:cNvCxnSpPr/>
          <p:nvPr/>
        </p:nvCxnSpPr>
        <p:spPr>
          <a:xfrm>
            <a:off x="3707904" y="5028369"/>
            <a:ext cx="2094173" cy="0"/>
          </a:xfrm>
          <a:prstGeom prst="straightConnector1">
            <a:avLst/>
          </a:prstGeom>
          <a:ln w="571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4" name="Picture 6" descr="Ficheiro:America-blank-map-01.svg – Wikipédia, a enciclopédia livr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334" y="4908092"/>
            <a:ext cx="1922811" cy="186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frica Map Outline PNGs for Free Downloa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803894"/>
            <a:ext cx="2129475" cy="212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Auréola (botânica) – Wikipédia, a enciclopédia livr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794" y="832545"/>
            <a:ext cx="3138412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4031940" y="4151829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/>
              <a:t>Espinhos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21824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934491" y="111986"/>
            <a:ext cx="3640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3</a:t>
            </a:r>
            <a:r>
              <a:rPr lang="pt-BR" b="1" dirty="0"/>
              <a:t>. Adaptações dos Organismos </a:t>
            </a:r>
          </a:p>
        </p:txBody>
      </p:sp>
      <p:sp>
        <p:nvSpPr>
          <p:cNvPr id="2" name="AutoShape 2" descr="Cuticle Thickness in Fruits of Wild-Type and P35S-Sl GDSL 1 RNAi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1" t="35626" r="56157" b="26068"/>
          <a:stretch/>
        </p:blipFill>
        <p:spPr bwMode="auto">
          <a:xfrm>
            <a:off x="307975" y="764704"/>
            <a:ext cx="4401080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5" descr="Fruit cuticle structural diversity among different fruit crop species.... |  Download Scientific Diagr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7" t="13061" r="36207" b="20522"/>
          <a:stretch/>
        </p:blipFill>
        <p:spPr bwMode="auto">
          <a:xfrm>
            <a:off x="4813217" y="764705"/>
            <a:ext cx="3780420" cy="568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3995936" y="6453336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/>
              <a:t>Cutícula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15488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934491" y="111986"/>
            <a:ext cx="3640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3</a:t>
            </a:r>
            <a:r>
              <a:rPr lang="pt-BR" b="1" dirty="0"/>
              <a:t>. Adaptações dos Organismos </a:t>
            </a:r>
          </a:p>
        </p:txBody>
      </p:sp>
      <p:pic>
        <p:nvPicPr>
          <p:cNvPr id="13314" name="Picture 2" descr="File:Guard cells and stomata in succulent xerophyte leaf (35229487806).jpg  - Wikimedia Common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8827080" cy="497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419872" y="98072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Estômatos em cavidades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5488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934491" y="111986"/>
            <a:ext cx="3640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3</a:t>
            </a:r>
            <a:r>
              <a:rPr lang="pt-BR" b="1" dirty="0"/>
              <a:t>. Adaptações dos Organismos </a:t>
            </a:r>
          </a:p>
        </p:txBody>
      </p:sp>
      <p:pic>
        <p:nvPicPr>
          <p:cNvPr id="2052" name="Picture 4" descr="Pinus Elliott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" b="100000" l="0" r="89961">
                        <a14:foregroundMark x1="78478" y1="313" x2="59646" y2="99948"/>
                        <a14:foregroundMark x1="77822" y1="1406" x2="0" y2="1927"/>
                        <a14:foregroundMark x1="1640" y1="1406" x2="16864" y2="96042"/>
                        <a14:foregroundMark x1="16535" y1="95781" x2="59974" y2="99688"/>
                        <a14:foregroundMark x1="1640" y1="2969" x2="58990" y2="99948"/>
                        <a14:foregroundMark x1="17192" y1="96042" x2="78478" y2="1667"/>
                        <a14:foregroundMark x1="26837" y1="3490" x2="38123" y2="64479"/>
                        <a14:foregroundMark x1="14239" y1="66563" x2="66601" y2="61563"/>
                        <a14:foregroundMark x1="32808" y1="98125" x2="38123" y2="63958"/>
                        <a14:foregroundMark x1="12598" y1="49740" x2="38780" y2="64219"/>
                        <a14:foregroundMark x1="39436" y1="62135" x2="67585" y2="46094"/>
                        <a14:foregroundMark x1="38451" y1="58438" x2="49344" y2="1667"/>
                        <a14:foregroundMark x1="9580" y1="4271" x2="16207" y2="17135"/>
                        <a14:foregroundMark x1="14895" y1="32396" x2="16535" y2="61302"/>
                        <a14:foregroundMark x1="39436" y1="69479" x2="40748" y2="84740"/>
                        <a14:foregroundMark x1="41732" y1="84740" x2="40748" y2="93125"/>
                        <a14:foregroundMark x1="52362" y1="60260" x2="51312" y2="86042"/>
                        <a14:foregroundMark x1="56955" y1="60260" x2="54003" y2="89479"/>
                        <a14:foregroundMark x1="61286" y1="34531" x2="57283" y2="53177"/>
                        <a14:foregroundMark x1="63255" y1="2188" x2="50656" y2="38958"/>
                        <a14:foregroundMark x1="52362" y1="7448" x2="47703" y2="51094"/>
                        <a14:foregroundMark x1="44357" y1="33438" x2="43701" y2="56354"/>
                        <a14:foregroundMark x1="41732" y1="1927" x2="36745" y2="50260"/>
                        <a14:backgroundMark x1="87139" y1="11354" x2="73885" y2="98646"/>
                        <a14:backgroundMark x1="77493" y1="42396" x2="64567" y2="96302"/>
                        <a14:backgroundMark x1="72900" y1="42656" x2="65945" y2="81302"/>
                        <a14:backgroundMark x1="72178" y1="41615" x2="64567" y2="76042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620686"/>
            <a:ext cx="2664296" cy="335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biologycs.com/wp-content/uploads/2012/10/734f3_xeromorphic_3318187064_4236c965a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97400" y1="29268" x2="80200" y2="11585"/>
                        <a14:foregroundMark x1="39800" y1="7622" x2="21000" y2="19817"/>
                        <a14:foregroundMark x1="12200" y1="34146" x2="1600" y2="57317"/>
                        <a14:foregroundMark x1="19600" y1="94207" x2="24600" y2="99695"/>
                        <a14:foregroundMark x1="98800" y1="62500" x2="73400" y2="99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980266" y="1694264"/>
            <a:ext cx="6237310" cy="4090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ector de seta reta 6"/>
          <p:cNvCxnSpPr/>
          <p:nvPr/>
        </p:nvCxnSpPr>
        <p:spPr>
          <a:xfrm flipV="1">
            <a:off x="4572000" y="4221088"/>
            <a:ext cx="648072" cy="7200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/>
          <p:cNvCxnSpPr/>
          <p:nvPr/>
        </p:nvCxnSpPr>
        <p:spPr>
          <a:xfrm flipV="1">
            <a:off x="5724128" y="6021288"/>
            <a:ext cx="432048" cy="36004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/>
          <p:cNvCxnSpPr/>
          <p:nvPr/>
        </p:nvCxnSpPr>
        <p:spPr>
          <a:xfrm flipH="1">
            <a:off x="8353083" y="880896"/>
            <a:ext cx="424078" cy="32045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/>
          <p:cNvCxnSpPr/>
          <p:nvPr/>
        </p:nvCxnSpPr>
        <p:spPr>
          <a:xfrm flipH="1" flipV="1">
            <a:off x="8956476" y="5778050"/>
            <a:ext cx="93762" cy="60368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ixaDeTexto 18"/>
          <p:cNvSpPr txBox="1"/>
          <p:nvPr/>
        </p:nvSpPr>
        <p:spPr>
          <a:xfrm>
            <a:off x="774251" y="69623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B</a:t>
            </a:r>
            <a:r>
              <a:rPr lang="pt-BR" dirty="0" smtClean="0"/>
              <a:t>aixas Temperaturas</a:t>
            </a:r>
            <a:endParaRPr lang="pt-BR" dirty="0"/>
          </a:p>
        </p:txBody>
      </p:sp>
      <p:pic>
        <p:nvPicPr>
          <p:cNvPr id="2050" name="Picture 2" descr="Pinheiro Isolado No Fundo Branco PNG , Pinheiro Isolado, Em Fundo Branco,  árvore PNG Imagem para download gratuito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484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980728"/>
            <a:ext cx="6096000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48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Pin p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715" y="1481133"/>
            <a:ext cx="3744416" cy="4775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934491" y="111986"/>
            <a:ext cx="3640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3</a:t>
            </a:r>
            <a:r>
              <a:rPr lang="pt-BR" b="1" dirty="0"/>
              <a:t>. Adaptações dos Organismos 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2934491" y="828316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Adaptações a ambientes  Terrestres</a:t>
            </a:r>
            <a:endParaRPr lang="pt-BR" b="1" dirty="0"/>
          </a:p>
        </p:txBody>
      </p:sp>
      <p:pic>
        <p:nvPicPr>
          <p:cNvPr id="5124" name="Picture 4" descr="bromélia tanque | Pulsar Imagens | Banco imagens do Brasi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1133"/>
            <a:ext cx="31813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Bromélia. O oásis de uma planta só - Revista Naturez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1" y="5085184"/>
            <a:ext cx="2448271" cy="163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683568" y="633422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Epífitas tanque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1205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934491" y="111986"/>
            <a:ext cx="3640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3</a:t>
            </a:r>
            <a:r>
              <a:rPr lang="pt-BR" b="1" dirty="0"/>
              <a:t>. Adaptações dos Organismos 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2987824" y="980728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Adaptações a ambientes  aquáticos</a:t>
            </a:r>
            <a:endParaRPr lang="pt-BR" b="1" dirty="0"/>
          </a:p>
        </p:txBody>
      </p:sp>
      <p:pic>
        <p:nvPicPr>
          <p:cNvPr id="1026" name="Picture 2" descr="Osmose: o que é e como ocorre na célula animal e vegetal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58"/>
          <a:stretch/>
        </p:blipFill>
        <p:spPr bwMode="auto">
          <a:xfrm>
            <a:off x="495380" y="1484784"/>
            <a:ext cx="8097223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3275856" y="6381328"/>
            <a:ext cx="288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/>
              <a:t>Potencial osmótico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372128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934491" y="111986"/>
            <a:ext cx="3640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3</a:t>
            </a:r>
            <a:r>
              <a:rPr lang="pt-BR" b="1" dirty="0"/>
              <a:t>. Adaptações dos Organismos 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2934491" y="828316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Adaptações a ambientes  Terrestres</a:t>
            </a:r>
            <a:endParaRPr lang="pt-BR" b="1" dirty="0"/>
          </a:p>
        </p:txBody>
      </p:sp>
      <p:pic>
        <p:nvPicPr>
          <p:cNvPr id="6146" name="Picture 2" descr="TILLANDSIAS RARAS BOIATCHE BROMELIARIO: ÁGUA E AR NAS TILLANDSIA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88" y="1412776"/>
            <a:ext cx="3752850" cy="250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SciELO Brasil - Anatomia foliar de Tillandsia L. (Bromeliaceae) dos Campos  Gerais, Paraná, Brasil Anatomia foliar de Tillandsia L. (Bromeliaceae) dos  Campos Gerais, Paraná, Brasil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" b="35565"/>
          <a:stretch/>
        </p:blipFill>
        <p:spPr bwMode="auto">
          <a:xfrm>
            <a:off x="4469378" y="4221089"/>
            <a:ext cx="4212220" cy="229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illandsias em fios 11 | Tillandsia aeranthos e Tillandsia r… | Flick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6"/>
          <a:stretch/>
        </p:blipFill>
        <p:spPr bwMode="auto">
          <a:xfrm>
            <a:off x="4482157" y="1412776"/>
            <a:ext cx="4212220" cy="250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What Are Trichomes on Tillandsia Air Plants – Air Plant Design Studio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0" b="10340"/>
          <a:stretch/>
        </p:blipFill>
        <p:spPr bwMode="auto">
          <a:xfrm>
            <a:off x="472411" y="4221088"/>
            <a:ext cx="3729727" cy="229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ixaDeTexto 13"/>
          <p:cNvSpPr txBox="1"/>
          <p:nvPr/>
        </p:nvSpPr>
        <p:spPr>
          <a:xfrm>
            <a:off x="3674869" y="6521485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Epífitas aéreas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6458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934491" y="111986"/>
            <a:ext cx="3640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3</a:t>
            </a:r>
            <a:r>
              <a:rPr lang="pt-BR" b="1" dirty="0"/>
              <a:t>. Adaptações dos Organismos </a:t>
            </a:r>
          </a:p>
        </p:txBody>
      </p:sp>
      <p:pic>
        <p:nvPicPr>
          <p:cNvPr id="14338" name="Picture 2" descr="Crassuláceo metabolismo ácido | Ask A Biologis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25"/>
          <a:stretch/>
        </p:blipFill>
        <p:spPr bwMode="auto">
          <a:xfrm>
            <a:off x="1259632" y="1212016"/>
            <a:ext cx="6829107" cy="544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276397" y="724654"/>
            <a:ext cx="2795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Metabolismo CAM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15488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934491" y="111986"/>
            <a:ext cx="3640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3</a:t>
            </a:r>
            <a:r>
              <a:rPr lang="pt-BR" b="1" dirty="0"/>
              <a:t>. Adaptações dos Organismos 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2934491" y="828316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Adaptações a ambientes  Terrestres</a:t>
            </a:r>
            <a:endParaRPr lang="pt-BR" b="1" dirty="0"/>
          </a:p>
        </p:txBody>
      </p:sp>
      <p:sp>
        <p:nvSpPr>
          <p:cNvPr id="2" name="CaixaDeTexto 1"/>
          <p:cNvSpPr txBox="1"/>
          <p:nvPr/>
        </p:nvSpPr>
        <p:spPr>
          <a:xfrm>
            <a:off x="1547664" y="6101217"/>
            <a:ext cx="3711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Mico-heterotróficas</a:t>
            </a:r>
            <a:endParaRPr lang="pt-BR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5914479" y="6165304"/>
            <a:ext cx="3711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Parasitas</a:t>
            </a:r>
            <a:endParaRPr lang="pt-BR" dirty="0"/>
          </a:p>
        </p:txBody>
      </p:sp>
      <p:pic>
        <p:nvPicPr>
          <p:cNvPr id="3074" name="Picture 2" descr="Micotrofia – Wikipédia, a enciclopédia livr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6"/>
          <a:stretch/>
        </p:blipFill>
        <p:spPr bwMode="auto">
          <a:xfrm>
            <a:off x="791072" y="1863482"/>
            <a:ext cx="3521495" cy="4229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arasitic Plant Connection - Balanophoracea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33" r="6968"/>
          <a:stretch/>
        </p:blipFill>
        <p:spPr bwMode="auto">
          <a:xfrm>
            <a:off x="4820347" y="1750195"/>
            <a:ext cx="3342186" cy="434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88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SHOPPING GARDEN Nepenth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69"/>
          <a:stretch/>
        </p:blipFill>
        <p:spPr bwMode="auto">
          <a:xfrm>
            <a:off x="4925969" y="1256387"/>
            <a:ext cx="3958802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934491" y="111986"/>
            <a:ext cx="3640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3</a:t>
            </a:r>
            <a:r>
              <a:rPr lang="pt-BR" b="1" dirty="0"/>
              <a:t>. Adaptações dos Organismos 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2934491" y="828316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Adaptações a ambientes </a:t>
            </a:r>
            <a:r>
              <a:rPr lang="pt-BR" b="1" dirty="0" smtClean="0"/>
              <a:t>Terrestres</a:t>
            </a:r>
            <a:endParaRPr lang="pt-BR" b="1" dirty="0"/>
          </a:p>
        </p:txBody>
      </p:sp>
      <p:sp>
        <p:nvSpPr>
          <p:cNvPr id="2" name="CaixaDeTexto 1"/>
          <p:cNvSpPr txBox="1"/>
          <p:nvPr/>
        </p:nvSpPr>
        <p:spPr>
          <a:xfrm>
            <a:off x="3831751" y="643739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Folhas “carnívoras”</a:t>
            </a:r>
            <a:endParaRPr lang="pt-BR" dirty="0"/>
          </a:p>
        </p:txBody>
      </p:sp>
      <p:pic>
        <p:nvPicPr>
          <p:cNvPr id="7170" name="Picture 2" descr="Sementes de Dionaea muscipula - Vênus Flytrap - Planta Carnívora (10  Sementes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88" y="1268760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611560" y="4437112"/>
            <a:ext cx="1440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i="1" dirty="0" err="1" smtClean="0"/>
              <a:t>Dionaea</a:t>
            </a:r>
            <a:r>
              <a:rPr lang="pt-BR" sz="1600" i="1" dirty="0" smtClean="0"/>
              <a:t> sp.</a:t>
            </a:r>
            <a:endParaRPr lang="pt-BR" sz="1600" i="1" dirty="0"/>
          </a:p>
        </p:txBody>
      </p:sp>
      <p:pic>
        <p:nvPicPr>
          <p:cNvPr id="7172" name="Picture 4" descr="Drosera capensis &quot;Crested&quot;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35"/>
          <a:stretch/>
        </p:blipFill>
        <p:spPr bwMode="auto">
          <a:xfrm>
            <a:off x="3296330" y="3453044"/>
            <a:ext cx="2677087" cy="264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ixaDeTexto 15"/>
          <p:cNvSpPr txBox="1"/>
          <p:nvPr/>
        </p:nvSpPr>
        <p:spPr>
          <a:xfrm>
            <a:off x="4230635" y="6098840"/>
            <a:ext cx="1440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i="1" dirty="0" err="1" smtClean="0"/>
              <a:t>Drosera</a:t>
            </a:r>
            <a:r>
              <a:rPr lang="pt-BR" sz="1600" i="1" dirty="0" smtClean="0"/>
              <a:t> sp.</a:t>
            </a:r>
            <a:endParaRPr lang="pt-BR" sz="1600" i="1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7444611" y="4437112"/>
            <a:ext cx="1440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i="1" dirty="0" err="1" smtClean="0"/>
              <a:t>Nepenthes</a:t>
            </a:r>
            <a:r>
              <a:rPr lang="pt-BR" sz="1600" i="1" dirty="0" smtClean="0"/>
              <a:t> sp.</a:t>
            </a:r>
            <a:endParaRPr lang="pt-BR" sz="1600" i="1" dirty="0"/>
          </a:p>
        </p:txBody>
      </p:sp>
    </p:spTree>
    <p:extLst>
      <p:ext uri="{BB962C8B-B14F-4D97-AF65-F5344CB8AC3E}">
        <p14:creationId xmlns:p14="http://schemas.microsoft.com/office/powerpoint/2010/main" val="190676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934491" y="111986"/>
            <a:ext cx="3640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3</a:t>
            </a:r>
            <a:r>
              <a:rPr lang="pt-BR" b="1" dirty="0"/>
              <a:t>. Adaptações dos Organismos </a:t>
            </a:r>
          </a:p>
        </p:txBody>
      </p:sp>
      <p:pic>
        <p:nvPicPr>
          <p:cNvPr id="7" name="Imagem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4" t="24229" r="8182" b="12910"/>
          <a:stretch>
            <a:fillRect/>
          </a:stretch>
        </p:blipFill>
        <p:spPr bwMode="auto">
          <a:xfrm>
            <a:off x="107504" y="1837239"/>
            <a:ext cx="8942869" cy="502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2934491" y="1018356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Adaptações a ambientes  Terrestres</a:t>
            </a:r>
            <a:endParaRPr lang="pt-BR" b="1" dirty="0"/>
          </a:p>
        </p:txBody>
      </p:sp>
      <p:sp>
        <p:nvSpPr>
          <p:cNvPr id="2" name="CaixaDeTexto 1"/>
          <p:cNvSpPr txBox="1"/>
          <p:nvPr/>
        </p:nvSpPr>
        <p:spPr>
          <a:xfrm>
            <a:off x="3635896" y="1480283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Altas Temperaturas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488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934491" y="111986"/>
            <a:ext cx="3640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3</a:t>
            </a:r>
            <a:r>
              <a:rPr lang="pt-BR" b="1" dirty="0"/>
              <a:t>. Adaptações dos Organismos </a:t>
            </a:r>
          </a:p>
        </p:txBody>
      </p:sp>
      <p:sp>
        <p:nvSpPr>
          <p:cNvPr id="7" name="Retângulo 3"/>
          <p:cNvSpPr>
            <a:spLocks noChangeArrowheads="1"/>
          </p:cNvSpPr>
          <p:nvPr/>
        </p:nvSpPr>
        <p:spPr bwMode="auto">
          <a:xfrm>
            <a:off x="-975886" y="1052736"/>
            <a:ext cx="114617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b="1" dirty="0" smtClean="0">
                <a:latin typeface="+mj-lt"/>
              </a:rPr>
              <a:t>Endodérmicos     </a:t>
            </a:r>
            <a:r>
              <a:rPr lang="pt-BR" altLang="pt-BR" sz="3600" b="1" dirty="0">
                <a:latin typeface="+mj-lt"/>
              </a:rPr>
              <a:t>× </a:t>
            </a:r>
            <a:r>
              <a:rPr lang="pt-BR" altLang="pt-BR" sz="3600" b="1" dirty="0" smtClean="0">
                <a:latin typeface="+mj-lt"/>
              </a:rPr>
              <a:t>    </a:t>
            </a:r>
            <a:r>
              <a:rPr lang="pt-BR" altLang="pt-BR" sz="3600" b="1" dirty="0" err="1" smtClean="0">
                <a:latin typeface="+mj-lt"/>
              </a:rPr>
              <a:t>Ectotérmicos</a:t>
            </a:r>
            <a:endParaRPr lang="pt-BR" altLang="pt-BR" sz="3600" b="1" dirty="0">
              <a:latin typeface="+mj-lt"/>
            </a:endParaRPr>
          </a:p>
        </p:txBody>
      </p:sp>
      <p:pic>
        <p:nvPicPr>
          <p:cNvPr id="19458" name="Picture 2" descr="uma lagarto dentro a deserto 48154421 Foto de stock no Vecteez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54" r="90000">
                        <a14:backgroundMark x1="51599" y1="79745" x2="58605" y2="81327"/>
                        <a14:backgroundMark x1="62109" y1="77449" x2="63265" y2="76837"/>
                        <a14:backgroundMark x1="66905" y1="76837" x2="70918" y2="78622"/>
                        <a14:backgroundMark x1="45510" y1="79184" x2="37619" y2="79388"/>
                        <a14:backgroundMark x1="33061" y1="78010" x2="16361" y2="76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905252"/>
            <a:ext cx="6224231" cy="414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Macaca mulatta – Wikipédia, a enciclopédia livr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72917" y1="74256" x2="68646" y2="77455"/>
                        <a14:backgroundMark x1="13333" y1="68676" x2="20417" y2="86756"/>
                        <a14:backgroundMark x1="29375" y1="81027" x2="56667" y2="88318"/>
                        <a14:backgroundMark x1="22292" y1="78795" x2="37708" y2="81845"/>
                        <a14:backgroundMark x1="27292" y1="78646" x2="43125" y2="82738"/>
                        <a14:backgroundMark x1="60208" y1="79018" x2="68438" y2="82738"/>
                        <a14:backgroundMark x1="65104" y1="79464" x2="68438" y2="74777"/>
                        <a14:backgroundMark x1="60625" y1="78497" x2="57604" y2="78125"/>
                        <a14:backgroundMark x1="66563" y1="75744" x2="69167" y2="720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62" y="1617759"/>
            <a:ext cx="3374623" cy="472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3"/>
          <p:cNvSpPr>
            <a:spLocks noChangeArrowheads="1"/>
          </p:cNvSpPr>
          <p:nvPr/>
        </p:nvSpPr>
        <p:spPr bwMode="auto">
          <a:xfrm>
            <a:off x="-975886" y="6054740"/>
            <a:ext cx="11461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rgbClr val="FF0000"/>
                </a:solidFill>
                <a:latin typeface="+mj-lt"/>
              </a:rPr>
              <a:t>Demanda alimentar (recursos)</a:t>
            </a:r>
            <a:endParaRPr lang="pt-BR" altLang="pt-BR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2934491" y="828316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Adaptações a ambientes  Terrestres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5488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934491" y="111986"/>
            <a:ext cx="3640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3</a:t>
            </a:r>
            <a:r>
              <a:rPr lang="pt-BR" b="1" dirty="0"/>
              <a:t>. Adaptações dos Organismos </a:t>
            </a:r>
          </a:p>
        </p:txBody>
      </p:sp>
      <p:grpSp>
        <p:nvGrpSpPr>
          <p:cNvPr id="7" name="Agrupar 1"/>
          <p:cNvGrpSpPr>
            <a:grpSpLocks/>
          </p:cNvGrpSpPr>
          <p:nvPr/>
        </p:nvGrpSpPr>
        <p:grpSpPr bwMode="auto">
          <a:xfrm>
            <a:off x="55727" y="982595"/>
            <a:ext cx="5472712" cy="2671237"/>
            <a:chOff x="1025237" y="1027528"/>
            <a:chExt cx="5472546" cy="2671356"/>
          </a:xfrm>
        </p:grpSpPr>
        <p:pic>
          <p:nvPicPr>
            <p:cNvPr id="9" name="Picture 2" descr="Imagem de uma lebre no deserto e uma aproximação em primeiro plano de sua orelha, mostrando a rede de vasos sanguíneos.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833"/>
            <a:stretch>
              <a:fillRect/>
            </a:stretch>
          </p:blipFill>
          <p:spPr bwMode="auto">
            <a:xfrm>
              <a:off x="1025237" y="1111609"/>
              <a:ext cx="3061855" cy="2502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 descr="Imagem de uma lebre no deserto e uma aproximação em primeiro plano de sua orelha, mostrando a rede de vasos sanguíneos.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49"/>
            <a:stretch>
              <a:fillRect/>
            </a:stretch>
          </p:blipFill>
          <p:spPr bwMode="auto">
            <a:xfrm>
              <a:off x="4087092" y="1027528"/>
              <a:ext cx="2410691" cy="2671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CaixaDeTexto 13"/>
          <p:cNvSpPr txBox="1"/>
          <p:nvPr/>
        </p:nvSpPr>
        <p:spPr>
          <a:xfrm>
            <a:off x="3635896" y="69657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Altas Temperaturas</a:t>
            </a:r>
            <a:endParaRPr lang="pt-BR" dirty="0"/>
          </a:p>
        </p:txBody>
      </p:sp>
      <p:pic>
        <p:nvPicPr>
          <p:cNvPr id="15362" name="Picture 2" descr="Que animais vivem no deserto? - CuriosoCurios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389" y="1076453"/>
            <a:ext cx="3459107" cy="245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Imagens de Animais Do Deserto | Baixe imagens gratuitas na Unsplash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11"/>
          <a:stretch/>
        </p:blipFill>
        <p:spPr bwMode="auto">
          <a:xfrm>
            <a:off x="78266" y="3657723"/>
            <a:ext cx="3629638" cy="294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10 Incredibly Adaptive Sahara Desert Animals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4"/>
          <a:stretch/>
        </p:blipFill>
        <p:spPr bwMode="auto">
          <a:xfrm>
            <a:off x="3801858" y="3657722"/>
            <a:ext cx="5234637" cy="2983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8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934491" y="111986"/>
            <a:ext cx="3640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3</a:t>
            </a:r>
            <a:r>
              <a:rPr lang="pt-BR" b="1" dirty="0"/>
              <a:t>. Adaptações dos Organismos </a:t>
            </a:r>
          </a:p>
        </p:txBody>
      </p:sp>
      <p:pic>
        <p:nvPicPr>
          <p:cNvPr id="7" name="Imagem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686" y="2247900"/>
            <a:ext cx="6643687" cy="448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ângulo 9"/>
          <p:cNvSpPr>
            <a:spLocks noChangeArrowheads="1"/>
          </p:cNvSpPr>
          <p:nvPr/>
        </p:nvSpPr>
        <p:spPr bwMode="auto">
          <a:xfrm>
            <a:off x="426168" y="1407458"/>
            <a:ext cx="795129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800100" indent="-34290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pt-BR" altLang="pt-BR" sz="2000" b="1" dirty="0">
                <a:solidFill>
                  <a:srgbClr val="000000"/>
                </a:solidFill>
                <a:latin typeface="+mn-lt"/>
              </a:rPr>
              <a:t>Rato-canguru</a:t>
            </a:r>
            <a:r>
              <a:rPr lang="pt-BR" altLang="pt-BR" sz="2000" dirty="0">
                <a:solidFill>
                  <a:srgbClr val="000000"/>
                </a:solidFill>
                <a:latin typeface="+mn-lt"/>
              </a:rPr>
              <a:t>: </a:t>
            </a:r>
            <a:endParaRPr lang="pt-BR" altLang="pt-BR" sz="2000" dirty="0" smtClean="0">
              <a:solidFill>
                <a:srgbClr val="000000"/>
              </a:solidFill>
              <a:latin typeface="+mn-lt"/>
            </a:endParaRPr>
          </a:p>
          <a:p>
            <a:pPr>
              <a:spcBef>
                <a:spcPct val="0"/>
              </a:spcBef>
            </a:pPr>
            <a:endParaRPr lang="pt-BR" altLang="pt-BR" sz="2000" dirty="0">
              <a:solidFill>
                <a:srgbClr val="000000"/>
              </a:solidFill>
              <a:latin typeface="+mn-lt"/>
            </a:endParaRPr>
          </a:p>
          <a:p>
            <a:pPr marL="457200" lvl="1" indent="0">
              <a:spcBef>
                <a:spcPct val="0"/>
              </a:spcBef>
              <a:buNone/>
            </a:pPr>
            <a:r>
              <a:rPr lang="pt-BR" altLang="pt-BR" sz="2000" dirty="0">
                <a:solidFill>
                  <a:srgbClr val="000000"/>
                </a:solidFill>
                <a:latin typeface="+mn-lt"/>
              </a:rPr>
              <a:t>Maior atividade à noite (tempo de atividade) quando o ar é frio e no escuro está mais protegido de predadores, além de rins grandes e eficientes (diminuem a perda de água)</a:t>
            </a:r>
          </a:p>
          <a:p>
            <a:pPr lvl="1">
              <a:spcBef>
                <a:spcPct val="0"/>
              </a:spcBef>
              <a:buFont typeface="Arial" charset="0"/>
              <a:buChar char="•"/>
            </a:pPr>
            <a:endParaRPr lang="pt-BR" altLang="pt-BR" sz="20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3619999" y="103812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Altas Temperaturas</a:t>
            </a:r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2884795" y="673359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Adaptações a ambientes  Terrestres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5488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or dentro de uma baleia-azul | Sup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8" y="957378"/>
            <a:ext cx="3580400" cy="268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2" name="Picture 14" descr="Elefante-marinho - Animais - InfoEscol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4" b="96218" l="2520" r="90000">
                        <a14:backgroundMark x1="73960" y1="23409" x2="71120" y2="98319"/>
                        <a14:backgroundMark x1="61120" y1="86375" x2="72560" y2="86795"/>
                        <a14:backgroundMark x1="42720" y1="25270" x2="28600" y2="57263"/>
                        <a14:backgroundMark x1="40600" y1="48920" x2="31200" y2="63926"/>
                        <a14:backgroundMark x1="23240" y1="43157" x2="8160" y2="76050"/>
                        <a14:backgroundMark x1="34840" y1="69208" x2="10200" y2="76531"/>
                        <a14:backgroundMark x1="56360" y1="87755" x2="58080" y2="89256"/>
                        <a14:backgroundMark x1="55760" y1="86975" x2="54760" y2="91657"/>
                        <a14:backgroundMark x1="22320" y1="90456" x2="17280" y2="91657"/>
                        <a14:backgroundMark x1="19800" y1="89676" x2="14840" y2="92857"/>
                        <a14:backgroundMark x1="20720" y1="89676" x2="28600" y2="89556"/>
                        <a14:backgroundMark x1="29000" y1="89976" x2="35560" y2="89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188640"/>
            <a:ext cx="7858502" cy="523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934491" y="111986"/>
            <a:ext cx="3640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3</a:t>
            </a:r>
            <a:r>
              <a:rPr lang="pt-BR" b="1" dirty="0"/>
              <a:t>. Adaptações dos Organismos </a:t>
            </a:r>
          </a:p>
        </p:txBody>
      </p:sp>
      <p:pic>
        <p:nvPicPr>
          <p:cNvPr id="17410" name="Picture 2" descr="Animals in Ice Deserts and Cold Deserts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0417" y1="23333" x2="48333" y2="22292"/>
                        <a14:backgroundMark x1="13472" y1="67292" x2="86944" y2="65417"/>
                        <a14:backgroundMark x1="36111" y1="52500" x2="37917" y2="5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3224" y="2924944"/>
            <a:ext cx="9018240" cy="601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Arctic Animals – Meet the Wildlife of the North | Chimu Adventures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9936" r="899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912" y="1268760"/>
            <a:ext cx="5943600" cy="401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11 Arctic animals that not only survive, but also thrive, in this  inhospitable freezing landscape | Discover Wildlif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backgroundMark x1="23248" y1="61035" x2="17123" y2="63767"/>
                        <a14:backgroundMark x1="40139" y1="63120" x2="55777" y2="63120"/>
                        <a14:backgroundMark x1="11137" y1="53630" x2="14803" y2="55500"/>
                        <a14:backgroundMark x1="64362" y1="58879" x2="64362" y2="58879"/>
                        <a14:backgroundMark x1="64362" y1="58879" x2="65197" y2="58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644110"/>
            <a:ext cx="7085980" cy="457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Animals, plants threatened by decreasing Antarctic ic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746" b="99761" l="9962" r="89971">
                        <a14:foregroundMark x1="39712" y1="90092" x2="40567" y2="96976"/>
                        <a14:foregroundMark x1="43602" y1="97413" x2="44817" y2="96538"/>
                        <a14:foregroundMark x1="48077" y1="89017" x2="47965" y2="93116"/>
                        <a14:backgroundMark x1="53182" y1="24194" x2="55363" y2="26582"/>
                        <a14:backgroundMark x1="45064" y1="91803" x2="48325" y2="96538"/>
                        <a14:backgroundMark x1="45424" y1="91604" x2="46751" y2="90330"/>
                        <a14:backgroundMark x1="54149" y1="89455" x2="51473" y2="86868"/>
                        <a14:backgroundMark x1="46751" y1="98647" x2="40679" y2="99920"/>
                        <a14:backgroundMark x1="72186" y1="13709" x2="70799" y2="96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022237"/>
            <a:ext cx="4896544" cy="276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Arctic Wildlife: Discover the Animals of the Arctic Circle - TourRadar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100000" l="9961" r="91211">
                        <a14:backgroundMark x1="44922" y1="63043" x2="43164" y2="70217"/>
                        <a14:backgroundMark x1="40723" y1="77391" x2="30078" y2="91957"/>
                        <a14:backgroundMark x1="64746" y1="80435" x2="64258" y2="98478"/>
                        <a14:backgroundMark x1="61035" y1="78478" x2="60742" y2="99565"/>
                        <a14:backgroundMark x1="78418" y1="93261" x2="79102" y2="99565"/>
                        <a14:backgroundMark x1="51074" y1="86739" x2="50195" y2="93261"/>
                        <a14:backgroundMark x1="81738" y1="95652" x2="82520" y2="98913"/>
                        <a14:backgroundMark x1="61035" y1="77391" x2="64063" y2="77609"/>
                        <a14:backgroundMark x1="59863" y1="75870" x2="62207" y2="75435"/>
                        <a14:backgroundMark x1="78418" y1="88696" x2="78125" y2="95870"/>
                        <a14:backgroundMark x1="74219" y1="90435" x2="70703" y2="97826"/>
                        <a14:backgroundMark x1="86816" y1="98043" x2="92578" y2="97826"/>
                        <a14:backgroundMark x1="75684" y1="97826" x2="78027" y2="99130"/>
                        <a14:backgroundMark x1="59570" y1="83478" x2="60156" y2="85217"/>
                        <a14:backgroundMark x1="46289" y1="60652" x2="46875" y2="64348"/>
                        <a14:backgroundMark x1="48145" y1="28043" x2="49512" y2="28043"/>
                        <a14:backgroundMark x1="83496" y1="98261" x2="85059" y2="9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05" y="4525727"/>
            <a:ext cx="4944624" cy="2221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3674869" y="68340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B</a:t>
            </a:r>
            <a:r>
              <a:rPr lang="pt-BR" dirty="0" smtClean="0"/>
              <a:t>aixas Temperaturas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488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934491" y="111986"/>
            <a:ext cx="3640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3</a:t>
            </a:r>
            <a:r>
              <a:rPr lang="pt-BR" b="1" dirty="0"/>
              <a:t>. Adaptações dos Organismos 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934491" y="908720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Adaptações a ambientes  variáveis</a:t>
            </a:r>
            <a:endParaRPr lang="pt-BR" b="1" dirty="0"/>
          </a:p>
        </p:txBody>
      </p:sp>
      <p:pic>
        <p:nvPicPr>
          <p:cNvPr id="20482" name="Picture 2" descr="O que são as mudanças climáticas? | Clima | Um só Plane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96" y="1408378"/>
            <a:ext cx="7366008" cy="526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8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934491" y="111986"/>
            <a:ext cx="3640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3</a:t>
            </a:r>
            <a:r>
              <a:rPr lang="pt-BR" b="1" dirty="0"/>
              <a:t>. Adaptações dos Organismos 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987824" y="980728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Adaptações a ambientes  aquáticos</a:t>
            </a:r>
            <a:endParaRPr lang="pt-BR" b="1" dirty="0"/>
          </a:p>
        </p:txBody>
      </p:sp>
      <p:sp>
        <p:nvSpPr>
          <p:cNvPr id="2" name="CaixaDeTexto 1"/>
          <p:cNvSpPr txBox="1"/>
          <p:nvPr/>
        </p:nvSpPr>
        <p:spPr>
          <a:xfrm>
            <a:off x="3674869" y="151614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OSMORREGULAÇÃO</a:t>
            </a:r>
            <a:endParaRPr lang="pt-BR" b="1" dirty="0"/>
          </a:p>
        </p:txBody>
      </p:sp>
      <p:pic>
        <p:nvPicPr>
          <p:cNvPr id="2050" name="Picture 2" descr="Osmorregulação nos diferentes tipos de animais - Cola da Web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13" y="2564904"/>
            <a:ext cx="8373752" cy="2675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691680" y="572396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SALGADA</a:t>
            </a:r>
            <a:endParaRPr lang="pt-BR" b="1" dirty="0"/>
          </a:p>
        </p:txBody>
      </p:sp>
      <p:sp>
        <p:nvSpPr>
          <p:cNvPr id="10" name="CaixaDeTexto 9"/>
          <p:cNvSpPr txBox="1"/>
          <p:nvPr/>
        </p:nvSpPr>
        <p:spPr>
          <a:xfrm>
            <a:off x="6732240" y="568524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DOCE</a:t>
            </a:r>
            <a:endParaRPr lang="pt-BR" b="1" dirty="0"/>
          </a:p>
        </p:txBody>
      </p:sp>
      <p:sp>
        <p:nvSpPr>
          <p:cNvPr id="9" name="CaixaDeTexto 8"/>
          <p:cNvSpPr txBox="1"/>
          <p:nvPr/>
        </p:nvSpPr>
        <p:spPr>
          <a:xfrm>
            <a:off x="4178925" y="210786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- 0,4 </a:t>
            </a:r>
            <a:r>
              <a:rPr lang="pt-BR" dirty="0"/>
              <a:t>M</a:t>
            </a:r>
            <a:r>
              <a:rPr lang="pt-BR" dirty="0" smtClean="0"/>
              <a:t>Pa</a:t>
            </a:r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1655676" y="608400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- 1,2 </a:t>
            </a:r>
            <a:r>
              <a:rPr lang="pt-BR" dirty="0"/>
              <a:t>M</a:t>
            </a:r>
            <a:r>
              <a:rPr lang="pt-BR" dirty="0" smtClean="0"/>
              <a:t>Pa</a:t>
            </a:r>
            <a:endParaRPr lang="pt-BR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6723371" y="6093296"/>
            <a:ext cx="826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0 MPa</a:t>
            </a:r>
            <a:endParaRPr lang="pt-BR" dirty="0"/>
          </a:p>
        </p:txBody>
      </p:sp>
      <p:sp>
        <p:nvSpPr>
          <p:cNvPr id="11" name="Elipse 10"/>
          <p:cNvSpPr/>
          <p:nvPr/>
        </p:nvSpPr>
        <p:spPr>
          <a:xfrm>
            <a:off x="1502322" y="5517232"/>
            <a:ext cx="1458835" cy="108012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/>
          <p:cNvSpPr/>
          <p:nvPr/>
        </p:nvSpPr>
        <p:spPr>
          <a:xfrm>
            <a:off x="6372200" y="5517232"/>
            <a:ext cx="1458835" cy="1080120"/>
          </a:xfrm>
          <a:prstGeom prst="ellipse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Elipse 13"/>
          <p:cNvSpPr/>
          <p:nvPr/>
        </p:nvSpPr>
        <p:spPr>
          <a:xfrm>
            <a:off x="4067944" y="2070140"/>
            <a:ext cx="1263109" cy="494764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88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934491" y="111986"/>
            <a:ext cx="3640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3</a:t>
            </a:r>
            <a:r>
              <a:rPr lang="pt-BR" b="1" dirty="0"/>
              <a:t>. Adaptações dos Organismos 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909136" y="738252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Adaptações a ambientes  variáveis</a:t>
            </a:r>
            <a:endParaRPr lang="pt-BR" b="1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1" t="24560" r="22913" b="9289"/>
          <a:stretch/>
        </p:blipFill>
        <p:spPr bwMode="auto">
          <a:xfrm>
            <a:off x="251011" y="1107584"/>
            <a:ext cx="7519159" cy="575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4572000" y="1484784"/>
            <a:ext cx="2369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Migração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15488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934491" y="111986"/>
            <a:ext cx="3640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3</a:t>
            </a:r>
            <a:r>
              <a:rPr lang="pt-BR" b="1" dirty="0"/>
              <a:t>. Adaptações dos Organismos 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909136" y="738252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Adaptações a ambientes  variáveis</a:t>
            </a:r>
            <a:endParaRPr lang="pt-BR" b="1" dirty="0"/>
          </a:p>
        </p:txBody>
      </p:sp>
      <p:sp>
        <p:nvSpPr>
          <p:cNvPr id="2" name="CaixaDeTexto 1"/>
          <p:cNvSpPr txBox="1"/>
          <p:nvPr/>
        </p:nvSpPr>
        <p:spPr>
          <a:xfrm>
            <a:off x="3979233" y="1484784"/>
            <a:ext cx="1551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Migração</a:t>
            </a:r>
            <a:endParaRPr lang="pt-BR" sz="2400" b="1" dirty="0"/>
          </a:p>
        </p:txBody>
      </p:sp>
      <p:sp>
        <p:nvSpPr>
          <p:cNvPr id="3" name="AutoShape 2" descr="Aves escolhem rotas a partir de vento e correntes térmicas para migrar -  Planet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9" t="31372" r="40841" b="42812"/>
          <a:stretch/>
        </p:blipFill>
        <p:spPr bwMode="auto">
          <a:xfrm>
            <a:off x="0" y="2132856"/>
            <a:ext cx="9144642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87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934491" y="111986"/>
            <a:ext cx="3640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3</a:t>
            </a:r>
            <a:r>
              <a:rPr lang="pt-BR" b="1" dirty="0"/>
              <a:t>. Adaptações dos Organismos 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909136" y="738252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Adaptações a ambientes  variáveis</a:t>
            </a:r>
            <a:endParaRPr lang="pt-BR" b="1" dirty="0"/>
          </a:p>
        </p:txBody>
      </p:sp>
      <p:sp>
        <p:nvSpPr>
          <p:cNvPr id="2" name="CaixaDeTexto 1"/>
          <p:cNvSpPr txBox="1"/>
          <p:nvPr/>
        </p:nvSpPr>
        <p:spPr>
          <a:xfrm>
            <a:off x="3979233" y="1253951"/>
            <a:ext cx="1551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Migração</a:t>
            </a:r>
            <a:endParaRPr lang="pt-BR" sz="2400" b="1" dirty="0"/>
          </a:p>
        </p:txBody>
      </p:sp>
      <p:sp>
        <p:nvSpPr>
          <p:cNvPr id="3" name="AutoShape 2" descr="Aves escolhem rotas a partir de vento e correntes térmicas para migrar -  Planet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3554" name="Picture 2" descr="Migracao baleia-jubart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60"/>
          <a:stretch/>
        </p:blipFill>
        <p:spPr bwMode="auto">
          <a:xfrm>
            <a:off x="2076192" y="1715616"/>
            <a:ext cx="4991616" cy="495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358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934491" y="111986"/>
            <a:ext cx="3640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3</a:t>
            </a:r>
            <a:r>
              <a:rPr lang="pt-BR" b="1" dirty="0"/>
              <a:t>. Adaptações dos Organismos 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909136" y="738252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Adaptações a ambientes  variáveis</a:t>
            </a:r>
            <a:endParaRPr lang="pt-BR" b="1" dirty="0"/>
          </a:p>
        </p:txBody>
      </p:sp>
      <p:sp>
        <p:nvSpPr>
          <p:cNvPr id="9" name="CaixaDeTexto 8"/>
          <p:cNvSpPr txBox="1"/>
          <p:nvPr/>
        </p:nvSpPr>
        <p:spPr>
          <a:xfrm>
            <a:off x="3966241" y="1275450"/>
            <a:ext cx="1577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Dormência</a:t>
            </a:r>
            <a:endParaRPr lang="pt-BR" sz="2400" b="1" dirty="0"/>
          </a:p>
        </p:txBody>
      </p:sp>
      <p:sp>
        <p:nvSpPr>
          <p:cNvPr id="10" name="Retângulo 5"/>
          <p:cNvSpPr>
            <a:spLocks noChangeArrowheads="1"/>
          </p:cNvSpPr>
          <p:nvPr/>
        </p:nvSpPr>
        <p:spPr bwMode="auto">
          <a:xfrm>
            <a:off x="201877" y="1755573"/>
            <a:ext cx="876261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800100" indent="-34290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pt-BR" altLang="pt-BR" sz="2400" b="1" dirty="0" smtClean="0">
                <a:latin typeface="+mn-lt"/>
                <a:sym typeface="Wingdings" pitchFamily="2" charset="2"/>
              </a:rPr>
              <a:t>Ato </a:t>
            </a:r>
            <a:r>
              <a:rPr lang="pt-BR" altLang="pt-BR" sz="2400" b="1" dirty="0">
                <a:latin typeface="+mn-lt"/>
                <a:sym typeface="Wingdings" pitchFamily="2" charset="2"/>
              </a:rPr>
              <a:t>de se tornar inativo associado a condições ambientais</a:t>
            </a:r>
          </a:p>
          <a:p>
            <a:pPr lvl="1">
              <a:spcBef>
                <a:spcPct val="0"/>
              </a:spcBef>
              <a:buFont typeface="Wingdings" pitchFamily="2" charset="2"/>
              <a:buChar char="ü"/>
            </a:pPr>
            <a:r>
              <a:rPr lang="pt-BR" altLang="pt-BR" sz="2400" dirty="0">
                <a:latin typeface="+mn-lt"/>
                <a:sym typeface="Wingdings" pitchFamily="2" charset="2"/>
              </a:rPr>
              <a:t>Hibernação em mamíferos </a:t>
            </a:r>
          </a:p>
          <a:p>
            <a:pPr lvl="1">
              <a:spcBef>
                <a:spcPct val="0"/>
              </a:spcBef>
              <a:buFont typeface="Wingdings" pitchFamily="2" charset="2"/>
              <a:buChar char="ü"/>
            </a:pPr>
            <a:r>
              <a:rPr lang="pt-BR" altLang="pt-BR" sz="2400" dirty="0" err="1">
                <a:latin typeface="+mn-lt"/>
                <a:sym typeface="Wingdings" pitchFamily="2" charset="2"/>
              </a:rPr>
              <a:t>Diapausa</a:t>
            </a:r>
            <a:r>
              <a:rPr lang="pt-BR" altLang="pt-BR" sz="2400" dirty="0">
                <a:latin typeface="+mn-lt"/>
                <a:sym typeface="Wingdings" pitchFamily="2" charset="2"/>
              </a:rPr>
              <a:t> em insetos</a:t>
            </a:r>
          </a:p>
          <a:p>
            <a:pPr lvl="1">
              <a:spcBef>
                <a:spcPct val="0"/>
              </a:spcBef>
              <a:buFont typeface="Wingdings" pitchFamily="2" charset="2"/>
              <a:buChar char="ü"/>
            </a:pPr>
            <a:r>
              <a:rPr lang="pt-BR" altLang="pt-BR" sz="2400" dirty="0">
                <a:latin typeface="+mn-lt"/>
                <a:sym typeface="Wingdings" pitchFamily="2" charset="2"/>
              </a:rPr>
              <a:t>Mecanismo presente em sementes, esporos de algas e bactérias, e em fungos</a:t>
            </a:r>
            <a:endParaRPr lang="pt-BR" altLang="pt-BR" sz="2400" b="1" dirty="0">
              <a:latin typeface="+mn-lt"/>
              <a:sym typeface="Wingdings" pitchFamily="2" charset="2"/>
            </a:endParaRPr>
          </a:p>
        </p:txBody>
      </p:sp>
      <p:pic>
        <p:nvPicPr>
          <p:cNvPr id="11" name="Imagem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97" y="3998979"/>
            <a:ext cx="3798580" cy="2615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m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878" y="3998979"/>
            <a:ext cx="3825830" cy="2615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88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934491" y="111986"/>
            <a:ext cx="3640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3</a:t>
            </a:r>
            <a:r>
              <a:rPr lang="pt-BR" b="1" dirty="0"/>
              <a:t>. Adaptações dos Organismos </a:t>
            </a:r>
          </a:p>
        </p:txBody>
      </p:sp>
      <p:pic>
        <p:nvPicPr>
          <p:cNvPr id="7" name="Imagem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36" t="20230" r="20229" b="20634"/>
          <a:stretch>
            <a:fillRect/>
          </a:stretch>
        </p:blipFill>
        <p:spPr bwMode="auto">
          <a:xfrm>
            <a:off x="3779912" y="1282700"/>
            <a:ext cx="5222875" cy="557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ângulo 5"/>
          <p:cNvSpPr>
            <a:spLocks noChangeArrowheads="1"/>
          </p:cNvSpPr>
          <p:nvPr/>
        </p:nvSpPr>
        <p:spPr bwMode="auto">
          <a:xfrm>
            <a:off x="251520" y="2060848"/>
            <a:ext cx="396044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pt-BR" altLang="pt-BR" sz="2400" b="1" dirty="0" smtClean="0">
                <a:latin typeface="+mj-lt"/>
                <a:sym typeface="Wingdings" pitchFamily="2" charset="2"/>
              </a:rPr>
              <a:t>Torpor</a:t>
            </a:r>
          </a:p>
          <a:p>
            <a:pPr marL="0" indent="0">
              <a:spcBef>
                <a:spcPct val="0"/>
              </a:spcBef>
              <a:buNone/>
            </a:pPr>
            <a:r>
              <a:rPr lang="pt-BR" altLang="pt-BR" sz="2400" b="1" dirty="0" smtClean="0">
                <a:latin typeface="+mj-lt"/>
                <a:sym typeface="Wingdings" pitchFamily="2" charset="2"/>
              </a:rPr>
              <a:t> </a:t>
            </a:r>
          </a:p>
          <a:p>
            <a:pPr marL="0" indent="0">
              <a:spcBef>
                <a:spcPct val="0"/>
              </a:spcBef>
              <a:buNone/>
            </a:pPr>
            <a:r>
              <a:rPr lang="pt-BR" altLang="pt-BR" sz="2400" b="1" dirty="0" smtClean="0">
                <a:latin typeface="+mj-lt"/>
                <a:sym typeface="Wingdings" pitchFamily="2" charset="2"/>
              </a:rPr>
              <a:t> </a:t>
            </a:r>
            <a:r>
              <a:rPr lang="pt-BR" altLang="pt-BR" sz="2400" dirty="0">
                <a:latin typeface="+mj-lt"/>
                <a:sym typeface="Wingdings" pitchFamily="2" charset="2"/>
              </a:rPr>
              <a:t>Breve período de dormência, durante o qual o animal reduz sua atividade e sua temperatura corporal diminui </a:t>
            </a:r>
            <a:endParaRPr lang="pt-BR" altLang="pt-BR" sz="2400" dirty="0" smtClean="0">
              <a:latin typeface="+mj-lt"/>
              <a:sym typeface="Wingdings" pitchFamily="2" charset="2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pt-BR" altLang="pt-BR" sz="2400" dirty="0" smtClean="0">
                <a:latin typeface="+mj-lt"/>
                <a:sym typeface="Wingdings" pitchFamily="2" charset="2"/>
              </a:rPr>
              <a:t> </a:t>
            </a:r>
            <a:r>
              <a:rPr lang="pt-BR" altLang="pt-BR" sz="2400" dirty="0">
                <a:latin typeface="+mj-lt"/>
                <a:sym typeface="Wingdings" pitchFamily="2" charset="2"/>
              </a:rPr>
              <a:t>Conservação da energia</a:t>
            </a:r>
          </a:p>
          <a:p>
            <a:pPr>
              <a:spcBef>
                <a:spcPct val="0"/>
              </a:spcBef>
            </a:pPr>
            <a:endParaRPr lang="pt-BR" altLang="pt-BR" sz="2400" dirty="0">
              <a:latin typeface="+mj-lt"/>
              <a:sym typeface="Wingdings" pitchFamily="2" charset="2"/>
            </a:endParaRPr>
          </a:p>
          <a:p>
            <a:pPr>
              <a:spcBef>
                <a:spcPct val="0"/>
              </a:spcBef>
            </a:pPr>
            <a:endParaRPr lang="pt-BR" altLang="pt-BR" sz="2400" b="1" dirty="0">
              <a:latin typeface="+mj-lt"/>
              <a:sym typeface="Wingdings" pitchFamily="2" charset="2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2909136" y="738252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Adaptações a ambientes  variáveis</a:t>
            </a:r>
            <a:endParaRPr lang="pt-BR" b="1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3966241" y="1275450"/>
            <a:ext cx="1577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Dormência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15488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934491" y="111986"/>
            <a:ext cx="3640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3</a:t>
            </a:r>
            <a:r>
              <a:rPr lang="pt-BR" b="1" dirty="0"/>
              <a:t>. Adaptações dos Organismos 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909136" y="738252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Adaptações a ambientes  variáveis</a:t>
            </a:r>
            <a:endParaRPr lang="pt-BR" b="1" dirty="0"/>
          </a:p>
        </p:txBody>
      </p:sp>
      <p:sp>
        <p:nvSpPr>
          <p:cNvPr id="9" name="CaixaDeTexto 8"/>
          <p:cNvSpPr txBox="1"/>
          <p:nvPr/>
        </p:nvSpPr>
        <p:spPr>
          <a:xfrm>
            <a:off x="3239852" y="1258811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Penas e água?</a:t>
            </a:r>
            <a:endParaRPr lang="pt-BR" sz="2400" b="1" dirty="0"/>
          </a:p>
        </p:txBody>
      </p:sp>
      <p:sp>
        <p:nvSpPr>
          <p:cNvPr id="2" name="CaixaDeTexto 1"/>
          <p:cNvSpPr txBox="1"/>
          <p:nvPr/>
        </p:nvSpPr>
        <p:spPr>
          <a:xfrm>
            <a:off x="3530853" y="5999585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Glândulas uropigianas</a:t>
            </a:r>
            <a:endParaRPr lang="pt-BR" dirty="0"/>
          </a:p>
        </p:txBody>
      </p:sp>
      <p:pic>
        <p:nvPicPr>
          <p:cNvPr id="8194" name="Picture 2" descr="Totalmente Anna: Por que o pato não afunda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31" y="1844824"/>
            <a:ext cx="5418856" cy="406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Glándula uropígea - Wikipedia, la enciclopedia lib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5" t="40831" r="50773" b="31910"/>
          <a:stretch/>
        </p:blipFill>
        <p:spPr bwMode="auto">
          <a:xfrm>
            <a:off x="5921489" y="1258811"/>
            <a:ext cx="2750976" cy="2726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92" t="41312" r="31641" b="31429"/>
          <a:stretch/>
        </p:blipFill>
        <p:spPr bwMode="auto">
          <a:xfrm>
            <a:off x="5961406" y="4077072"/>
            <a:ext cx="2715050" cy="2726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88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934491" y="111986"/>
            <a:ext cx="3640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3</a:t>
            </a:r>
            <a:r>
              <a:rPr lang="pt-BR" b="1" dirty="0"/>
              <a:t>. Adaptações dos Organismos 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909136" y="738252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Adaptações a ambientes  variáveis</a:t>
            </a:r>
            <a:endParaRPr lang="pt-BR" b="1" dirty="0"/>
          </a:p>
        </p:txBody>
      </p:sp>
      <p:sp>
        <p:nvSpPr>
          <p:cNvPr id="9" name="CaixaDeTexto 8"/>
          <p:cNvSpPr txBox="1"/>
          <p:nvPr/>
        </p:nvSpPr>
        <p:spPr>
          <a:xfrm>
            <a:off x="3347864" y="1253951"/>
            <a:ext cx="2736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Armazenamento</a:t>
            </a:r>
            <a:endParaRPr lang="pt-BR" sz="2400" b="1" dirty="0"/>
          </a:p>
        </p:txBody>
      </p:sp>
      <p:sp>
        <p:nvSpPr>
          <p:cNvPr id="10" name="Retângulo 5"/>
          <p:cNvSpPr>
            <a:spLocks noChangeArrowheads="1"/>
          </p:cNvSpPr>
          <p:nvPr/>
        </p:nvSpPr>
        <p:spPr bwMode="auto">
          <a:xfrm>
            <a:off x="207963" y="1628775"/>
            <a:ext cx="861250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800100" indent="-34290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pt-BR" altLang="pt-BR" sz="2400" b="1" dirty="0">
                <a:latin typeface="+mn-lt"/>
                <a:sym typeface="Wingdings" pitchFamily="2" charset="2"/>
              </a:rPr>
              <a:t>Plantas resistentes ao fogo </a:t>
            </a:r>
          </a:p>
          <a:p>
            <a:pPr lvl="1">
              <a:spcBef>
                <a:spcPct val="0"/>
              </a:spcBef>
              <a:buFont typeface="Wingdings" pitchFamily="2" charset="2"/>
              <a:buChar char="ü"/>
            </a:pPr>
            <a:r>
              <a:rPr lang="pt-BR" altLang="pt-BR" sz="2400" dirty="0">
                <a:latin typeface="+mn-lt"/>
                <a:sym typeface="Wingdings" pitchFamily="2" charset="2"/>
              </a:rPr>
              <a:t>Plantas do cerrado armazenam reservas alimentares (ex. amido) nas raízes resistentes ao fogo, possibilitando a recuperação depois do incêndio</a:t>
            </a:r>
            <a:endParaRPr lang="pt-BR" altLang="pt-BR" sz="2400" b="1" dirty="0">
              <a:latin typeface="+mn-lt"/>
              <a:sym typeface="Wingdings" pitchFamily="2" charset="2"/>
            </a:endParaRPr>
          </a:p>
          <a:p>
            <a:pPr>
              <a:spcBef>
                <a:spcPct val="0"/>
              </a:spcBef>
            </a:pPr>
            <a:endParaRPr lang="pt-BR" altLang="pt-BR" sz="2400" b="1" dirty="0">
              <a:latin typeface="+mn-lt"/>
              <a:sym typeface="Wingdings" pitchFamily="2" charset="2"/>
            </a:endParaRPr>
          </a:p>
        </p:txBody>
      </p:sp>
      <p:pic>
        <p:nvPicPr>
          <p:cNvPr id="11" name="Imagem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3092451"/>
            <a:ext cx="9088455" cy="328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m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3" r="10441" b="2916"/>
          <a:stretch/>
        </p:blipFill>
        <p:spPr bwMode="auto">
          <a:xfrm>
            <a:off x="3609984" y="3284984"/>
            <a:ext cx="1466072" cy="2849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88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934491" y="111986"/>
            <a:ext cx="3640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3</a:t>
            </a:r>
            <a:r>
              <a:rPr lang="pt-BR" b="1" dirty="0"/>
              <a:t>. Adaptações dos Organismos 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909136" y="738252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Adaptações a ambientes  variáveis</a:t>
            </a:r>
            <a:endParaRPr lang="pt-BR" b="1" dirty="0"/>
          </a:p>
        </p:txBody>
      </p:sp>
      <p:sp>
        <p:nvSpPr>
          <p:cNvPr id="9" name="CaixaDeTexto 8"/>
          <p:cNvSpPr txBox="1"/>
          <p:nvPr/>
        </p:nvSpPr>
        <p:spPr>
          <a:xfrm>
            <a:off x="3347864" y="1253951"/>
            <a:ext cx="2736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Armazenamento</a:t>
            </a:r>
            <a:endParaRPr lang="pt-BR" sz="2400" b="1" dirty="0"/>
          </a:p>
        </p:txBody>
      </p:sp>
      <p:pic>
        <p:nvPicPr>
          <p:cNvPr id="24578" name="Picture 2" descr="Batatas Brotando PNG , Brotar, Visão, Jovem PNG Imagem para download  gratuit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501008"/>
            <a:ext cx="5318527" cy="354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Cenouras Com Brotos Em Fundo Branco Papel de Parede Para Download Gratuito  - Pngtree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92" b="90000" l="3125" r="95469">
                        <a14:backgroundMark x1="74219" y1="39271" x2="64688" y2="50208"/>
                        <a14:backgroundMark x1="45625" y1="81146" x2="47500" y2="72708"/>
                        <a14:backgroundMark x1="53125" y1="80313" x2="53125" y2="74688"/>
                        <a14:backgroundMark x1="59062" y1="76667" x2="59531" y2="727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998730"/>
            <a:ext cx="4032448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Cebola brotando em um fundo branco | Foto Premium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77" b="95048" l="10312" r="904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590853"/>
            <a:ext cx="3240360" cy="486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Como plantar gengibre | Hortas.info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548" b="89809" l="8600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758" y="1744181"/>
            <a:ext cx="3628798" cy="227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8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934491" y="111986"/>
            <a:ext cx="3640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3</a:t>
            </a:r>
            <a:r>
              <a:rPr lang="pt-BR" b="1" dirty="0"/>
              <a:t>. Adaptações dos Organismos 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909136" y="738252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Adaptações a ambientes  variáveis</a:t>
            </a:r>
            <a:endParaRPr lang="pt-BR" b="1" dirty="0"/>
          </a:p>
        </p:txBody>
      </p:sp>
      <p:sp>
        <p:nvSpPr>
          <p:cNvPr id="9" name="CaixaDeTexto 8"/>
          <p:cNvSpPr txBox="1"/>
          <p:nvPr/>
        </p:nvSpPr>
        <p:spPr>
          <a:xfrm>
            <a:off x="3422841" y="1275449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Heterofilia</a:t>
            </a:r>
            <a:endParaRPr lang="pt-BR" sz="2400" b="1" dirty="0"/>
          </a:p>
        </p:txBody>
      </p:sp>
      <p:pic>
        <p:nvPicPr>
          <p:cNvPr id="27650" name="Picture 2" descr="File:Illustration Ranunculus aquatilis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737116"/>
            <a:ext cx="8557967" cy="515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8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934491" y="111986"/>
            <a:ext cx="3640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3</a:t>
            </a:r>
            <a:r>
              <a:rPr lang="pt-BR" b="1" dirty="0"/>
              <a:t>. Adaptações dos Organismos 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909136" y="738252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Adaptações a ambientes  variáveis</a:t>
            </a:r>
            <a:endParaRPr lang="pt-BR" b="1" dirty="0"/>
          </a:p>
        </p:txBody>
      </p:sp>
      <p:sp>
        <p:nvSpPr>
          <p:cNvPr id="9" name="CaixaDeTexto 8"/>
          <p:cNvSpPr txBox="1"/>
          <p:nvPr/>
        </p:nvSpPr>
        <p:spPr>
          <a:xfrm>
            <a:off x="3422841" y="1275449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Heterofilia</a:t>
            </a:r>
            <a:endParaRPr lang="pt-BR" sz="2400" b="1" dirty="0"/>
          </a:p>
        </p:txBody>
      </p:sp>
      <p:pic>
        <p:nvPicPr>
          <p:cNvPr id="30722" name="Picture 2" descr="Phycokey - Aquatic macrophytes - Cabomba imag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24" y="1737114"/>
            <a:ext cx="2857500" cy="464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fanwort.html 35_01Fanwor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385" y="2420888"/>
            <a:ext cx="4860032" cy="357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8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934491" y="111986"/>
            <a:ext cx="3640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3</a:t>
            </a:r>
            <a:r>
              <a:rPr lang="pt-BR" b="1" dirty="0"/>
              <a:t>. Adaptações dos Organismos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62" t="17143" r="13452" b="21905"/>
          <a:stretch/>
        </p:blipFill>
        <p:spPr bwMode="auto">
          <a:xfrm>
            <a:off x="125490" y="1876473"/>
            <a:ext cx="8924883" cy="457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2987824" y="764704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Adaptações a ambientes  aquáticos</a:t>
            </a:r>
            <a:endParaRPr lang="pt-BR" b="1" dirty="0"/>
          </a:p>
        </p:txBody>
      </p:sp>
      <p:sp>
        <p:nvSpPr>
          <p:cNvPr id="9" name="CaixaDeTexto 8"/>
          <p:cNvSpPr txBox="1"/>
          <p:nvPr/>
        </p:nvSpPr>
        <p:spPr>
          <a:xfrm>
            <a:off x="3674869" y="131170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OSMORREGULAÇÃO</a:t>
            </a:r>
            <a:endParaRPr lang="pt-BR" b="1" dirty="0"/>
          </a:p>
        </p:txBody>
      </p:sp>
      <p:sp>
        <p:nvSpPr>
          <p:cNvPr id="2" name="Retângulo 1"/>
          <p:cNvSpPr/>
          <p:nvPr/>
        </p:nvSpPr>
        <p:spPr>
          <a:xfrm>
            <a:off x="474147" y="6327040"/>
            <a:ext cx="82004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/>
              <a:t>Elevadas</a:t>
            </a:r>
            <a:r>
              <a:rPr lang="pt-BR" b="1" dirty="0"/>
              <a:t>  concentrações  de  solutos </a:t>
            </a:r>
            <a:r>
              <a:rPr lang="pt-BR" b="1" dirty="0" smtClean="0"/>
              <a:t>orgânicos nas raízes para aumentar o potencial </a:t>
            </a:r>
            <a:r>
              <a:rPr lang="pt-BR" b="1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5488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934491" y="111986"/>
            <a:ext cx="3640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3</a:t>
            </a:r>
            <a:r>
              <a:rPr lang="pt-BR" b="1" dirty="0"/>
              <a:t>. Adaptações dos Organismos </a:t>
            </a:r>
          </a:p>
        </p:txBody>
      </p:sp>
      <p:sp>
        <p:nvSpPr>
          <p:cNvPr id="7" name="Retângulo 6"/>
          <p:cNvSpPr/>
          <p:nvPr/>
        </p:nvSpPr>
        <p:spPr>
          <a:xfrm>
            <a:off x="1475656" y="1010381"/>
            <a:ext cx="6006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Aula </a:t>
            </a:r>
            <a:r>
              <a:rPr lang="pt-BR" dirty="0" smtClean="0"/>
              <a:t>3. Adaptações dos Organismos (</a:t>
            </a:r>
            <a:r>
              <a:rPr lang="pt-BR" dirty="0" err="1" smtClean="0"/>
              <a:t>Cáps</a:t>
            </a:r>
            <a:r>
              <a:rPr lang="pt-BR" dirty="0" smtClean="0"/>
              <a:t>. 2, 3 e 4  </a:t>
            </a:r>
            <a:r>
              <a:rPr lang="pt-BR" dirty="0"/>
              <a:t>do </a:t>
            </a:r>
            <a:r>
              <a:rPr lang="pt-BR" dirty="0" err="1"/>
              <a:t>Ricklefs</a:t>
            </a:r>
            <a:r>
              <a:rPr lang="pt-BR" dirty="0"/>
              <a:t>)</a:t>
            </a:r>
          </a:p>
        </p:txBody>
      </p:sp>
      <p:pic>
        <p:nvPicPr>
          <p:cNvPr id="1026" name="Picture 2" descr="A Economia Da Naturez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738" y="1593993"/>
            <a:ext cx="3744416" cy="527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8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934491" y="111986"/>
            <a:ext cx="3640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3</a:t>
            </a:r>
            <a:r>
              <a:rPr lang="pt-BR" b="1" dirty="0"/>
              <a:t>. Adaptações dos Organismos </a:t>
            </a:r>
          </a:p>
        </p:txBody>
      </p:sp>
      <p:pic>
        <p:nvPicPr>
          <p:cNvPr id="8194" name="Picture 2" descr="Terra perdeu gelo em velocidade recorde desde a década de 1990 - Revista  Galileu | Meio Ambient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33" b="100000" l="0" r="100000">
                        <a14:foregroundMark x1="19028" y1="72490" x2="15972" y2="67259"/>
                        <a14:backgroundMark x1="833" y1="24268" x2="99444" y2="30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" y="791360"/>
            <a:ext cx="9138035" cy="606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2934491" y="628577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Adaptações a ambientes  aquáticos</a:t>
            </a:r>
            <a:endParaRPr lang="pt-BR" b="1" dirty="0"/>
          </a:p>
        </p:txBody>
      </p:sp>
      <p:sp>
        <p:nvSpPr>
          <p:cNvPr id="2" name="CaixaDeTexto 1"/>
          <p:cNvSpPr txBox="1"/>
          <p:nvPr/>
        </p:nvSpPr>
        <p:spPr>
          <a:xfrm>
            <a:off x="449288" y="1124744"/>
            <a:ext cx="41947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H</a:t>
            </a:r>
            <a:r>
              <a:rPr lang="pt-BR" baseline="-25000" dirty="0" smtClean="0"/>
              <a:t>2</a:t>
            </a:r>
            <a:r>
              <a:rPr lang="pt-BR" dirty="0" smtClean="0"/>
              <a:t>O pura = 0°C</a:t>
            </a:r>
          </a:p>
          <a:p>
            <a:endParaRPr lang="pt-BR" dirty="0" smtClean="0"/>
          </a:p>
          <a:p>
            <a:r>
              <a:rPr lang="pt-BR" dirty="0"/>
              <a:t>H</a:t>
            </a:r>
            <a:r>
              <a:rPr lang="pt-BR" baseline="-25000" dirty="0"/>
              <a:t>2</a:t>
            </a:r>
            <a:r>
              <a:rPr lang="pt-BR" dirty="0"/>
              <a:t>O </a:t>
            </a:r>
            <a:r>
              <a:rPr lang="pt-BR" dirty="0" smtClean="0"/>
              <a:t>mar (3,5% de sais) = -1,9°C</a:t>
            </a:r>
          </a:p>
          <a:p>
            <a:endParaRPr lang="pt-BR" dirty="0" smtClean="0"/>
          </a:p>
          <a:p>
            <a:r>
              <a:rPr lang="pt-BR" dirty="0" smtClean="0"/>
              <a:t>Sangue (1,75% sais) = </a:t>
            </a:r>
            <a:r>
              <a:rPr lang="pt-BR" dirty="0" smtClean="0">
                <a:solidFill>
                  <a:srgbClr val="FF0000"/>
                </a:solidFill>
              </a:rPr>
              <a:t>???</a:t>
            </a:r>
            <a:endParaRPr lang="pt-BR" dirty="0">
              <a:solidFill>
                <a:srgbClr val="FF0000"/>
              </a:solidFill>
            </a:endParaRPr>
          </a:p>
          <a:p>
            <a:endParaRPr lang="pt-BR" dirty="0" smtClean="0"/>
          </a:p>
          <a:p>
            <a:endParaRPr lang="pt-BR" dirty="0"/>
          </a:p>
        </p:txBody>
      </p:sp>
      <p:pic>
        <p:nvPicPr>
          <p:cNvPr id="8196" name="Picture 4" descr="Glicerol na alimentação de aves e suínos - Agrimídi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141" y="1340768"/>
            <a:ext cx="2174693" cy="120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6219885" y="2547723"/>
            <a:ext cx="2174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Glicerol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488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934491" y="111986"/>
            <a:ext cx="3640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3</a:t>
            </a:r>
            <a:r>
              <a:rPr lang="pt-BR" b="1" dirty="0"/>
              <a:t>. Adaptações dos Organismos 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98" t="37131" r="31559" b="23105"/>
          <a:stretch/>
        </p:blipFill>
        <p:spPr bwMode="auto">
          <a:xfrm>
            <a:off x="862923" y="1268760"/>
            <a:ext cx="7559035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88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934491" y="111986"/>
            <a:ext cx="3640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3</a:t>
            </a:r>
            <a:r>
              <a:rPr lang="pt-BR" b="1" dirty="0"/>
              <a:t>. Adaptações dos Organismos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27" t="20880" r="32078" b="16449"/>
          <a:stretch/>
        </p:blipFill>
        <p:spPr bwMode="auto">
          <a:xfrm>
            <a:off x="1331640" y="620689"/>
            <a:ext cx="5951914" cy="6267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1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8" t="35663" r="17896" b="9481"/>
          <a:stretch/>
        </p:blipFill>
        <p:spPr bwMode="auto">
          <a:xfrm>
            <a:off x="10104" y="2033464"/>
            <a:ext cx="9064278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934491" y="111986"/>
            <a:ext cx="3640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3</a:t>
            </a:r>
            <a:r>
              <a:rPr lang="pt-BR" b="1" dirty="0"/>
              <a:t>. Adaptações dos Organismos </a:t>
            </a:r>
          </a:p>
        </p:txBody>
      </p:sp>
      <p:pic>
        <p:nvPicPr>
          <p:cNvPr id="6146" name="Picture 2" descr="Ciclo do Oxigênio: etapas, importância - Brasil Escol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114" y="832850"/>
            <a:ext cx="2028864" cy="196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Variação da solubilidade do oxigênio em água com a temperatura | Download 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6" descr="https://www.researchgate.net/profile/Anderson-Igarashi-2/publication/335376024/figure/fig1/AS:795232387989504@1566609584406/Figura-5-Variacao-da-solubilidade-do-oxigenio-em-agua-com-a-temperatura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2994144" y="648184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Adaptações a ambientes  aquáticos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5488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934491" y="111986"/>
            <a:ext cx="3640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3</a:t>
            </a:r>
            <a:r>
              <a:rPr lang="pt-BR" b="1" dirty="0"/>
              <a:t>. Adaptações dos Organismos 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987824" y="980728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Adaptações a ambientes  aquáticos</a:t>
            </a:r>
            <a:endParaRPr lang="pt-BR" b="1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38" t="23486" r="19688" b="34337"/>
          <a:stretch/>
        </p:blipFill>
        <p:spPr bwMode="auto">
          <a:xfrm>
            <a:off x="0" y="2981181"/>
            <a:ext cx="9149323" cy="3885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modelo do carbono dióxido co2 molécula e químico fórmulas. geométrico  estruturas e ilustração em branco fundo. educacional e estude conteúdo do  quimetria alunos. vetor ilustração. 27117761 Vetor no Vecteez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32842"/>
            <a:ext cx="1763688" cy="176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odelo Da Molécula De água De H2O E Fórmula Química Ilustração do Vetor -  Ilustração de composto, polar: 12663662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04" b="20914"/>
          <a:stretch/>
        </p:blipFill>
        <p:spPr bwMode="auto">
          <a:xfrm>
            <a:off x="6944447" y="1332842"/>
            <a:ext cx="2099244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O que é pH? - Mundo Educaçã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731" y="2188898"/>
            <a:ext cx="4801716" cy="1584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8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</TotalTime>
  <Words>617</Words>
  <Application>Microsoft Office PowerPoint</Application>
  <PresentationFormat>Apresentação na tela (4:3)</PresentationFormat>
  <Paragraphs>138</Paragraphs>
  <Slides>40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40</vt:i4>
      </vt:variant>
    </vt:vector>
  </HeadingPairs>
  <TitlesOfParts>
    <vt:vector size="41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edlley.pessoa</dc:creator>
  <cp:lastModifiedBy>edlley.pessoa</cp:lastModifiedBy>
  <cp:revision>64</cp:revision>
  <dcterms:created xsi:type="dcterms:W3CDTF">2025-01-22T13:59:49Z</dcterms:created>
  <dcterms:modified xsi:type="dcterms:W3CDTF">2025-02-28T19:48:31Z</dcterms:modified>
</cp:coreProperties>
</file>