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307" r:id="rId4"/>
    <p:sldId id="308" r:id="rId5"/>
    <p:sldId id="309" r:id="rId6"/>
    <p:sldId id="310" r:id="rId7"/>
    <p:sldId id="348" r:id="rId8"/>
    <p:sldId id="349" r:id="rId9"/>
    <p:sldId id="311" r:id="rId10"/>
    <p:sldId id="313" r:id="rId11"/>
    <p:sldId id="314" r:id="rId12"/>
    <p:sldId id="316" r:id="rId13"/>
    <p:sldId id="315" r:id="rId14"/>
    <p:sldId id="350" r:id="rId15"/>
    <p:sldId id="317" r:id="rId16"/>
    <p:sldId id="312" r:id="rId17"/>
    <p:sldId id="319" r:id="rId18"/>
    <p:sldId id="318" r:id="rId19"/>
    <p:sldId id="320" r:id="rId20"/>
    <p:sldId id="321" r:id="rId21"/>
    <p:sldId id="324" r:id="rId22"/>
    <p:sldId id="323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7" r:id="rId31"/>
    <p:sldId id="338" r:id="rId32"/>
    <p:sldId id="334" r:id="rId33"/>
    <p:sldId id="339" r:id="rId34"/>
    <p:sldId id="332" r:id="rId35"/>
    <p:sldId id="335" r:id="rId36"/>
    <p:sldId id="351" r:id="rId37"/>
    <p:sldId id="340" r:id="rId38"/>
    <p:sldId id="341" r:id="rId39"/>
    <p:sldId id="336" r:id="rId40"/>
    <p:sldId id="333" r:id="rId41"/>
    <p:sldId id="296" r:id="rId4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1686" y="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06/04/2025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970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06/04/2025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0495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06/04/2025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4009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06/04/2025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502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06/04/2025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9356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06/04/2025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5885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06/04/2025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99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06/04/2025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8805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06/04/2025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44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06/04/2025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5197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2B25-300C-4FB8-BAA4-15A5D4B2C925}" type="datetimeFigureOut">
              <a:rPr lang="pt-BR" smtClean="0"/>
              <a:t>06/04/2025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401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F2B25-300C-4FB8-BAA4-15A5D4B2C925}" type="datetimeFigureOut">
              <a:rPr lang="pt-BR" smtClean="0"/>
              <a:t>06/04/2025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D4FE5-2FCC-4C7B-9280-FCDD848F5C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889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4.png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296144" cy="132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06" y="306973"/>
            <a:ext cx="2358153" cy="11058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3258437" y="6351711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>
                <a:solidFill>
                  <a:schemeClr val="bg1"/>
                </a:solidFill>
              </a:rPr>
              <a:t>Edlley</a:t>
            </a:r>
            <a:r>
              <a:rPr lang="pt-BR" sz="2400" b="1" dirty="0">
                <a:solidFill>
                  <a:schemeClr val="bg1"/>
                </a:solidFill>
              </a:rPr>
              <a:t> Pessoa</a:t>
            </a:r>
          </a:p>
        </p:txBody>
      </p:sp>
      <p:sp>
        <p:nvSpPr>
          <p:cNvPr id="7" name="Retângulo 6"/>
          <p:cNvSpPr/>
          <p:nvPr/>
        </p:nvSpPr>
        <p:spPr>
          <a:xfrm>
            <a:off x="2267744" y="1844824"/>
            <a:ext cx="4525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Módulo 3 – Comunidades e Ecossistemas </a:t>
            </a:r>
          </a:p>
        </p:txBody>
      </p:sp>
      <p:sp>
        <p:nvSpPr>
          <p:cNvPr id="8" name="Retângulo 7"/>
          <p:cNvSpPr/>
          <p:nvPr/>
        </p:nvSpPr>
        <p:spPr>
          <a:xfrm>
            <a:off x="1611491" y="2274834"/>
            <a:ext cx="5912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/>
              <a:t>Aula 10. Ecologia de ecossistemas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835696" y="1412776"/>
            <a:ext cx="5999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cap="small" dirty="0"/>
              <a:t>Biodiversidade: Interações entre Organismos e Ambiente</a:t>
            </a:r>
            <a:endParaRPr lang="pt-BR" dirty="0"/>
          </a:p>
        </p:txBody>
      </p:sp>
      <p:pic>
        <p:nvPicPr>
          <p:cNvPr id="1028" name="Picture 4" descr="Branqueamento de corais - Biologia Net">
            <a:extLst>
              <a:ext uri="{FF2B5EF4-FFF2-40B4-BE49-F238E27FC236}">
                <a16:creationId xmlns:a16="http://schemas.microsoft.com/office/drawing/2014/main" id="{9DE3C923-5EBB-47E9-953B-FE32A7F4B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19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00"/>
            <a:ext cx="9144000" cy="61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ências Biológicas: A riqueza ecológica dos recifes de coral">
            <a:extLst>
              <a:ext uri="{FF2B5EF4-FFF2-40B4-BE49-F238E27FC236}">
                <a16:creationId xmlns:a16="http://schemas.microsoft.com/office/drawing/2014/main" id="{0849391A-C4DE-4C1A-BF85-D08E42961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3" b="100000" l="0" r="98340">
                        <a14:foregroundMark x1="84473" y1="39676" x2="84082" y2="49595"/>
                        <a14:foregroundMark x1="82813" y1="51215" x2="82129" y2="56275"/>
                        <a14:foregroundMark x1="84668" y1="40688" x2="85938" y2="44130"/>
                        <a14:foregroundMark x1="8105" y1="37449" x2="16797" y2="26113"/>
                        <a14:foregroundMark x1="23633" y1="21255" x2="27246" y2="25101"/>
                        <a14:foregroundMark x1="87012" y1="79960" x2="89063" y2="81984"/>
                        <a14:foregroundMark x1="69824" y1="63563" x2="78711" y2="91498"/>
                        <a14:backgroundMark x1="684" y1="64372" x2="195" y2="71255"/>
                        <a14:backgroundMark x1="391" y1="54858" x2="195" y2="61943"/>
                        <a14:backgroundMark x1="293" y1="72267" x2="0" y2="84008"/>
                        <a14:backgroundMark x1="781" y1="79757" x2="195" y2="88462"/>
                        <a14:backgroundMark x1="0" y1="92713" x2="293" y2="92713"/>
                        <a14:backgroundMark x1="0" y1="89474" x2="586" y2="921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24965" y="2492896"/>
            <a:ext cx="7887924" cy="380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386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CA92A65-9F27-4F28-9E04-533E9CC6339A}"/>
              </a:ext>
            </a:extLst>
          </p:cNvPr>
          <p:cNvSpPr/>
          <p:nvPr/>
        </p:nvSpPr>
        <p:spPr>
          <a:xfrm>
            <a:off x="4058013" y="764704"/>
            <a:ext cx="1292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Energia</a:t>
            </a:r>
            <a:endParaRPr lang="pt-BR" sz="28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BACCB09-C24E-46F9-B87F-EBF8123B617F}"/>
              </a:ext>
            </a:extLst>
          </p:cNvPr>
          <p:cNvSpPr/>
          <p:nvPr/>
        </p:nvSpPr>
        <p:spPr>
          <a:xfrm>
            <a:off x="3326947" y="1320972"/>
            <a:ext cx="2836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PRODUTIVIDADE PRIMÁRIA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46CBE76-FEEF-488E-8D3B-9DF0C5E5C579}"/>
              </a:ext>
            </a:extLst>
          </p:cNvPr>
          <p:cNvSpPr/>
          <p:nvPr/>
        </p:nvSpPr>
        <p:spPr>
          <a:xfrm>
            <a:off x="323528" y="2021256"/>
            <a:ext cx="7874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Produtividade primária bruta (</a:t>
            </a:r>
            <a:r>
              <a:rPr lang="pt-BR" sz="2000" b="1" dirty="0"/>
              <a:t>PPB</a:t>
            </a:r>
            <a:r>
              <a:rPr lang="pt-BR" sz="2000" dirty="0"/>
              <a:t>) = Taxa de captura de energia luminosa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B25F85A-9A6E-432D-AB20-4FA9A48B6D1E}"/>
              </a:ext>
            </a:extLst>
          </p:cNvPr>
          <p:cNvSpPr/>
          <p:nvPr/>
        </p:nvSpPr>
        <p:spPr>
          <a:xfrm>
            <a:off x="323528" y="2536874"/>
            <a:ext cx="87257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Produtividade primária líquida (</a:t>
            </a:r>
            <a:r>
              <a:rPr lang="pt-BR" sz="2000" b="1" dirty="0"/>
              <a:t>PPL</a:t>
            </a:r>
            <a:r>
              <a:rPr lang="pt-BR" sz="2000" dirty="0"/>
              <a:t>) = Taxa de fixação dessa energia em biomassa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454EDFD-942E-47A7-986C-5F27D0D2FB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133" t="27713" r="1855" b="8042"/>
          <a:stretch/>
        </p:blipFill>
        <p:spPr>
          <a:xfrm>
            <a:off x="24562" y="3090871"/>
            <a:ext cx="4142903" cy="379031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460C1AE-36C8-48C8-841E-D0D0CE71A574}"/>
              </a:ext>
            </a:extLst>
          </p:cNvPr>
          <p:cNvSpPr/>
          <p:nvPr/>
        </p:nvSpPr>
        <p:spPr>
          <a:xfrm>
            <a:off x="3454249" y="3983608"/>
            <a:ext cx="49575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/>
              <a:t>PPL = PPB – respiração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F3438D69-4153-4800-89B7-E5664C4E0C78}"/>
              </a:ext>
            </a:extLst>
          </p:cNvPr>
          <p:cNvSpPr/>
          <p:nvPr/>
        </p:nvSpPr>
        <p:spPr>
          <a:xfrm>
            <a:off x="3419872" y="3983609"/>
            <a:ext cx="973735" cy="7078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23077CAD-C63D-4DB0-B140-4B06009F9EE4}"/>
              </a:ext>
            </a:extLst>
          </p:cNvPr>
          <p:cNvCxnSpPr>
            <a:stCxn id="14" idx="4"/>
          </p:cNvCxnSpPr>
          <p:nvPr/>
        </p:nvCxnSpPr>
        <p:spPr>
          <a:xfrm>
            <a:off x="3906740" y="4691495"/>
            <a:ext cx="665260" cy="5377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7F78CD6-CE28-462D-9221-92A969B60F90}"/>
              </a:ext>
            </a:extLst>
          </p:cNvPr>
          <p:cNvSpPr txBox="1"/>
          <p:nvPr/>
        </p:nvSpPr>
        <p:spPr>
          <a:xfrm>
            <a:off x="4565746" y="520401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Disponível para herbívoros</a:t>
            </a:r>
          </a:p>
        </p:txBody>
      </p:sp>
    </p:spTree>
    <p:extLst>
      <p:ext uri="{BB962C8B-B14F-4D97-AF65-F5344CB8AC3E}">
        <p14:creationId xmlns:p14="http://schemas.microsoft.com/office/powerpoint/2010/main" val="851772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60A2D91-D0DA-44F8-B137-0FF646734174}"/>
              </a:ext>
            </a:extLst>
          </p:cNvPr>
          <p:cNvSpPr/>
          <p:nvPr/>
        </p:nvSpPr>
        <p:spPr>
          <a:xfrm>
            <a:off x="4058013" y="764704"/>
            <a:ext cx="1292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Energia</a:t>
            </a:r>
            <a:endParaRPr lang="pt-BR" sz="28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0506B6A-7F25-4DA2-A46B-BF6B7F0AAC39}"/>
              </a:ext>
            </a:extLst>
          </p:cNvPr>
          <p:cNvSpPr/>
          <p:nvPr/>
        </p:nvSpPr>
        <p:spPr>
          <a:xfrm>
            <a:off x="3326947" y="1320972"/>
            <a:ext cx="2836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PRODUTIVIDADE PRIMÁRIA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33FA602-5D7F-4A1F-BF5C-2DEBB896A5BF}"/>
              </a:ext>
            </a:extLst>
          </p:cNvPr>
          <p:cNvSpPr/>
          <p:nvPr/>
        </p:nvSpPr>
        <p:spPr>
          <a:xfrm>
            <a:off x="456702" y="1700808"/>
            <a:ext cx="84249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Mais produtivos </a:t>
            </a:r>
            <a:r>
              <a:rPr lang="pt-BR" sz="2400" dirty="0"/>
              <a:t>→ Áreas tropicais</a:t>
            </a:r>
          </a:p>
          <a:p>
            <a:r>
              <a:rPr lang="pt-BR" sz="2400" dirty="0"/>
              <a:t>                    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r>
              <a:rPr lang="pt-BR" sz="2400" b="1" dirty="0"/>
              <a:t>Menos produtivos </a:t>
            </a:r>
            <a:r>
              <a:rPr lang="pt-BR" sz="2400" dirty="0"/>
              <a:t>→ Latitudes mais altas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D7EDC24-E72E-4CF8-8BAE-C3C46054FF09}"/>
              </a:ext>
            </a:extLst>
          </p:cNvPr>
          <p:cNvSpPr/>
          <p:nvPr/>
        </p:nvSpPr>
        <p:spPr>
          <a:xfrm>
            <a:off x="3006379" y="2870359"/>
            <a:ext cx="70542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Luz solar mais intensa, maior precipitação e nutrientes rapidamente reciclados que sustentam o crescimento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953F319-8A6B-4778-BB4A-3829E8E2FA75}"/>
              </a:ext>
            </a:extLst>
          </p:cNvPr>
          <p:cNvSpPr/>
          <p:nvPr/>
        </p:nvSpPr>
        <p:spPr>
          <a:xfrm>
            <a:off x="3006379" y="5451531"/>
            <a:ext cx="59319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Períodos mais curtos de luz do Sol, menor precipitação, menor ciclagem de nutrientes</a:t>
            </a:r>
          </a:p>
        </p:txBody>
      </p:sp>
      <p:pic>
        <p:nvPicPr>
          <p:cNvPr id="6146" name="Picture 2" descr="Floresta tropical: características, fauna e flora - Toda Matéria">
            <a:extLst>
              <a:ext uri="{FF2B5EF4-FFF2-40B4-BE49-F238E27FC236}">
                <a16:creationId xmlns:a16="http://schemas.microsoft.com/office/drawing/2014/main" id="{6D51E3EE-8378-4513-92D1-90F2CF724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7" y="2276872"/>
            <a:ext cx="2322512" cy="18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142. Biomas Mundiais: Floresta Temperada e Vegetação Desértica - Blog do  Professor Clebinho">
            <a:extLst>
              <a:ext uri="{FF2B5EF4-FFF2-40B4-BE49-F238E27FC236}">
                <a16:creationId xmlns:a16="http://schemas.microsoft.com/office/drawing/2014/main" id="{CD0FAACE-FE28-4605-963C-312198DAF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3"/>
          <a:stretch/>
        </p:blipFill>
        <p:spPr bwMode="auto">
          <a:xfrm>
            <a:off x="552928" y="4835072"/>
            <a:ext cx="2322512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741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10DA14E-8D22-4BEC-8535-6515C54D77EF}"/>
              </a:ext>
            </a:extLst>
          </p:cNvPr>
          <p:cNvSpPr/>
          <p:nvPr/>
        </p:nvSpPr>
        <p:spPr>
          <a:xfrm>
            <a:off x="4058013" y="764704"/>
            <a:ext cx="1292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Energia</a:t>
            </a:r>
            <a:endParaRPr lang="pt-BR" sz="28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24DFB9F-903A-4801-80D3-7F6BE4FB5DF6}"/>
              </a:ext>
            </a:extLst>
          </p:cNvPr>
          <p:cNvSpPr/>
          <p:nvPr/>
        </p:nvSpPr>
        <p:spPr>
          <a:xfrm>
            <a:off x="3326947" y="1320972"/>
            <a:ext cx="2836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PRODUTIVIDADE PRIMÁRIA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2BB5E96-D5CF-4755-B582-D266AF6323E3}"/>
              </a:ext>
            </a:extLst>
          </p:cNvPr>
          <p:cNvSpPr/>
          <p:nvPr/>
        </p:nvSpPr>
        <p:spPr>
          <a:xfrm>
            <a:off x="611560" y="1739640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A combinação favorável de intensidade solar, temperaturas altas, chuvas abundantes e muitos nutrientes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0B654C7-6FB9-4096-9398-297311E0AF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212" t="28673" r="3139" b="11153"/>
          <a:stretch/>
        </p:blipFill>
        <p:spPr>
          <a:xfrm>
            <a:off x="34894" y="3029429"/>
            <a:ext cx="2953907" cy="270382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5E8100-D1F7-4C9C-8917-E224CB40BF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786" t="27841" r="3139" b="9709"/>
          <a:stretch/>
        </p:blipFill>
        <p:spPr>
          <a:xfrm>
            <a:off x="2843808" y="2833139"/>
            <a:ext cx="2914009" cy="290011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D2E93B6-D585-41E3-B8FB-D0F66DB9AB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403" t="28792" r="2688" b="11155"/>
          <a:stretch/>
        </p:blipFill>
        <p:spPr>
          <a:xfrm>
            <a:off x="5651518" y="2918721"/>
            <a:ext cx="3456986" cy="288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18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B3DE83A-D550-400A-B5BD-523D49C018E6}"/>
              </a:ext>
            </a:extLst>
          </p:cNvPr>
          <p:cNvSpPr/>
          <p:nvPr/>
        </p:nvSpPr>
        <p:spPr>
          <a:xfrm>
            <a:off x="4058013" y="764704"/>
            <a:ext cx="1292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Energia</a:t>
            </a:r>
            <a:endParaRPr lang="pt-BR" sz="28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75BAC83-A464-4E3C-9915-326A6FBE5EA8}"/>
              </a:ext>
            </a:extLst>
          </p:cNvPr>
          <p:cNvSpPr/>
          <p:nvPr/>
        </p:nvSpPr>
        <p:spPr>
          <a:xfrm>
            <a:off x="3326947" y="1320972"/>
            <a:ext cx="2836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PRODUTIVIDADE PRIMÁRIA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AEEAC4A-6224-4112-8E8C-5263E2B29731}"/>
              </a:ext>
            </a:extLst>
          </p:cNvPr>
          <p:cNvSpPr/>
          <p:nvPr/>
        </p:nvSpPr>
        <p:spPr>
          <a:xfrm>
            <a:off x="611560" y="1739640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A combinação favorável de intensidade solar, temperaturas altas, chuvas abundantes e muitos nutrientes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E87CD4A-F20C-4773-A227-B16792CB0B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038" t="45518" r="12988" b="2191"/>
          <a:stretch/>
        </p:blipFill>
        <p:spPr>
          <a:xfrm>
            <a:off x="449287" y="2419254"/>
            <a:ext cx="8370203" cy="443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86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B3DE83A-D550-400A-B5BD-523D49C018E6}"/>
              </a:ext>
            </a:extLst>
          </p:cNvPr>
          <p:cNvSpPr/>
          <p:nvPr/>
        </p:nvSpPr>
        <p:spPr>
          <a:xfrm>
            <a:off x="4058013" y="764704"/>
            <a:ext cx="1292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Energia</a:t>
            </a:r>
            <a:endParaRPr lang="pt-BR" sz="28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75BAC83-A464-4E3C-9915-326A6FBE5EA8}"/>
              </a:ext>
            </a:extLst>
          </p:cNvPr>
          <p:cNvSpPr/>
          <p:nvPr/>
        </p:nvSpPr>
        <p:spPr>
          <a:xfrm>
            <a:off x="3326947" y="1320972"/>
            <a:ext cx="2836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PRODUTIVIDADE PRIMÁRIA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AEEAC4A-6224-4112-8E8C-5263E2B29731}"/>
              </a:ext>
            </a:extLst>
          </p:cNvPr>
          <p:cNvSpPr/>
          <p:nvPr/>
        </p:nvSpPr>
        <p:spPr>
          <a:xfrm>
            <a:off x="611560" y="1739640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A combinação favorável de intensidade solar, temperaturas altas, chuvas abundantes e muitos nutrientes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FACCEE6-3873-4AD3-8F38-C3BA6C4F95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250" t="30577" r="1564" b="8168"/>
          <a:stretch/>
        </p:blipFill>
        <p:spPr>
          <a:xfrm>
            <a:off x="1066207" y="2385971"/>
            <a:ext cx="7011586" cy="44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08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10C8703-BC65-466C-BE7E-CFF9C32A68BD}"/>
              </a:ext>
            </a:extLst>
          </p:cNvPr>
          <p:cNvSpPr/>
          <p:nvPr/>
        </p:nvSpPr>
        <p:spPr>
          <a:xfrm>
            <a:off x="4058013" y="764704"/>
            <a:ext cx="1292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Energia</a:t>
            </a:r>
            <a:endParaRPr lang="pt-BR" sz="28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442E137-4CBF-4C8D-BE2D-1FC0B9A4BA67}"/>
              </a:ext>
            </a:extLst>
          </p:cNvPr>
          <p:cNvSpPr/>
          <p:nvPr/>
        </p:nvSpPr>
        <p:spPr>
          <a:xfrm>
            <a:off x="3188929" y="1287924"/>
            <a:ext cx="3103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PRODUTIVIDADE SECUNDÁRIA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EC12CE2-E1BC-42C0-AA03-6D8F04128517}"/>
              </a:ext>
            </a:extLst>
          </p:cNvPr>
          <p:cNvSpPr/>
          <p:nvPr/>
        </p:nvSpPr>
        <p:spPr>
          <a:xfrm>
            <a:off x="627648" y="1809467"/>
            <a:ext cx="7888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/>
              <a:t> Herbívoros consomem somente uma pequena fração da </a:t>
            </a:r>
            <a:r>
              <a:rPr lang="pt-BR" sz="2000" b="1" dirty="0"/>
              <a:t>PPL </a:t>
            </a:r>
          </a:p>
          <a:p>
            <a:pPr algn="ctr"/>
            <a:endParaRPr lang="pt-BR" sz="2000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161310A-CD09-4E62-AEE0-77A3762E50A9}"/>
              </a:ext>
            </a:extLst>
          </p:cNvPr>
          <p:cNvSpPr/>
          <p:nvPr/>
        </p:nvSpPr>
        <p:spPr>
          <a:xfrm>
            <a:off x="642305" y="2384370"/>
            <a:ext cx="80510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/>
              <a:t>Parte da energia consumida que é excretada ou regurgitada (</a:t>
            </a:r>
            <a:r>
              <a:rPr lang="pt-BR" sz="2000" b="1" dirty="0" err="1"/>
              <a:t>egestada</a:t>
            </a:r>
            <a:r>
              <a:rPr lang="pt-BR" sz="2000" dirty="0"/>
              <a:t>)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9344EF9-A0C1-4BE7-AFB8-D4499840C111}"/>
              </a:ext>
            </a:extLst>
          </p:cNvPr>
          <p:cNvSpPr/>
          <p:nvPr/>
        </p:nvSpPr>
        <p:spPr>
          <a:xfrm>
            <a:off x="67163" y="2982077"/>
            <a:ext cx="92573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/>
              <a:t>A energia que um consumidor digere e absorve chama-se </a:t>
            </a:r>
            <a:r>
              <a:rPr lang="pt-BR" sz="2000" b="1" dirty="0"/>
              <a:t>energia assimilada</a:t>
            </a:r>
            <a:r>
              <a:rPr lang="pt-BR" sz="2000" dirty="0"/>
              <a:t>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0558F76-D3D0-4D20-B7A1-042C8588C3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87917" l="43851" r="77745">
                        <a14:foregroundMark x1="54905" y1="40556" x2="66105" y2="42639"/>
                        <a14:foregroundMark x1="54319" y1="30694" x2="67716" y2="30694"/>
                      </a14:backgroundRemoval>
                    </a14:imgEffect>
                  </a14:imgLayer>
                </a14:imgProps>
              </a:ext>
            </a:extLst>
          </a:blip>
          <a:srcRect l="43770" t="27255" r="25518" b="11152"/>
          <a:stretch/>
        </p:blipFill>
        <p:spPr>
          <a:xfrm>
            <a:off x="3021974" y="3519591"/>
            <a:ext cx="2808313" cy="296858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3F2A63B-7269-419D-8A3B-41A206C190C0}"/>
              </a:ext>
            </a:extLst>
          </p:cNvPr>
          <p:cNvSpPr txBox="1"/>
          <p:nvPr/>
        </p:nvSpPr>
        <p:spPr>
          <a:xfrm>
            <a:off x="2123728" y="558924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Fezes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7F6EF48-3EB9-435A-8B4C-42A2195F183F}"/>
              </a:ext>
            </a:extLst>
          </p:cNvPr>
          <p:cNvSpPr txBox="1"/>
          <p:nvPr/>
        </p:nvSpPr>
        <p:spPr>
          <a:xfrm>
            <a:off x="5751092" y="5404574"/>
            <a:ext cx="1485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Respiração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12B15CC-3902-4EC6-B50D-1023729459EC}"/>
              </a:ext>
            </a:extLst>
          </p:cNvPr>
          <p:cNvSpPr txBox="1"/>
          <p:nvPr/>
        </p:nvSpPr>
        <p:spPr>
          <a:xfrm>
            <a:off x="3704216" y="6448825"/>
            <a:ext cx="2372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Energia assimilada</a:t>
            </a:r>
          </a:p>
        </p:txBody>
      </p:sp>
    </p:spTree>
    <p:extLst>
      <p:ext uri="{BB962C8B-B14F-4D97-AF65-F5344CB8AC3E}">
        <p14:creationId xmlns:p14="http://schemas.microsoft.com/office/powerpoint/2010/main" val="1795597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B30D638-AB45-43D0-8843-AE35DA68576D}"/>
              </a:ext>
            </a:extLst>
          </p:cNvPr>
          <p:cNvSpPr/>
          <p:nvPr/>
        </p:nvSpPr>
        <p:spPr>
          <a:xfrm>
            <a:off x="4058013" y="764704"/>
            <a:ext cx="1292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Energia</a:t>
            </a:r>
            <a:endParaRPr lang="pt-BR" sz="28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C4AFFBD-20A9-4944-92B9-7409719B4052}"/>
              </a:ext>
            </a:extLst>
          </p:cNvPr>
          <p:cNvSpPr/>
          <p:nvPr/>
        </p:nvSpPr>
        <p:spPr>
          <a:xfrm>
            <a:off x="3188929" y="1287924"/>
            <a:ext cx="3103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PRODUTIVIDADE SECUNDÁRIA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5E09CEF-6530-464D-8D54-04440FA05B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61" t="17945" r="14952"/>
          <a:stretch/>
        </p:blipFill>
        <p:spPr>
          <a:xfrm>
            <a:off x="358062" y="1657256"/>
            <a:ext cx="8427876" cy="520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2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BC9DA36-7216-4054-AFA6-09826644D041}"/>
              </a:ext>
            </a:extLst>
          </p:cNvPr>
          <p:cNvSpPr/>
          <p:nvPr/>
        </p:nvSpPr>
        <p:spPr>
          <a:xfrm>
            <a:off x="4058013" y="764704"/>
            <a:ext cx="1292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Energia</a:t>
            </a:r>
            <a:endParaRPr lang="pt-BR" sz="28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74E8846-34C2-43E5-8182-83D85291FD2E}"/>
              </a:ext>
            </a:extLst>
          </p:cNvPr>
          <p:cNvSpPr/>
          <p:nvPr/>
        </p:nvSpPr>
        <p:spPr>
          <a:xfrm>
            <a:off x="3133216" y="1315551"/>
            <a:ext cx="3103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PRODUTIVIDADE SECUNDÁRIA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79DA917-8C39-4B51-8AD3-D26ABB41C6BC}"/>
              </a:ext>
            </a:extLst>
          </p:cNvPr>
          <p:cNvSpPr/>
          <p:nvPr/>
        </p:nvSpPr>
        <p:spPr>
          <a:xfrm>
            <a:off x="827584" y="1696574"/>
            <a:ext cx="75332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/>
              <a:t>PSL = PPL – </a:t>
            </a:r>
            <a:r>
              <a:rPr lang="pt-BR" sz="4000" b="1" dirty="0" err="1"/>
              <a:t>Egestada</a:t>
            </a:r>
            <a:r>
              <a:rPr lang="pt-BR" sz="4000" b="1" dirty="0"/>
              <a:t> – Respiração </a:t>
            </a: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04115D0D-8431-4A26-921F-96BE7CE2AB9A}"/>
              </a:ext>
            </a:extLst>
          </p:cNvPr>
          <p:cNvCxnSpPr/>
          <p:nvPr/>
        </p:nvCxnSpPr>
        <p:spPr>
          <a:xfrm>
            <a:off x="2051720" y="2348880"/>
            <a:ext cx="8640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B719611-7E59-42CF-B656-0038ACEB7976}"/>
              </a:ext>
            </a:extLst>
          </p:cNvPr>
          <p:cNvSpPr txBox="1"/>
          <p:nvPr/>
        </p:nvSpPr>
        <p:spPr>
          <a:xfrm>
            <a:off x="2267744" y="2204864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X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49D5BD29-AEAD-4845-ADB7-6D6879D69678}"/>
              </a:ext>
            </a:extLst>
          </p:cNvPr>
          <p:cNvSpPr/>
          <p:nvPr/>
        </p:nvSpPr>
        <p:spPr>
          <a:xfrm>
            <a:off x="827584" y="1721529"/>
            <a:ext cx="973735" cy="7078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A3F53826-325E-4291-826E-13981477B39D}"/>
              </a:ext>
            </a:extLst>
          </p:cNvPr>
          <p:cNvCxnSpPr>
            <a:stCxn id="12" idx="4"/>
          </p:cNvCxnSpPr>
          <p:nvPr/>
        </p:nvCxnSpPr>
        <p:spPr>
          <a:xfrm>
            <a:off x="1314452" y="2429415"/>
            <a:ext cx="665260" cy="5377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BF2332B-CC5C-4969-A4FE-FCF660A2AA54}"/>
              </a:ext>
            </a:extLst>
          </p:cNvPr>
          <p:cNvSpPr txBox="1"/>
          <p:nvPr/>
        </p:nvSpPr>
        <p:spPr>
          <a:xfrm>
            <a:off x="1632005" y="2912750"/>
            <a:ext cx="3343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Energia assimilada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516B144-FC28-4721-A408-0481EAE255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87917" l="43851" r="77745">
                        <a14:foregroundMark x1="54905" y1="40556" x2="66105" y2="42639"/>
                        <a14:foregroundMark x1="54319" y1="30694" x2="67716" y2="30694"/>
                      </a14:backgroundRemoval>
                    </a14:imgEffect>
                  </a14:imgLayer>
                </a14:imgProps>
              </a:ext>
            </a:extLst>
          </a:blip>
          <a:srcRect l="43770" t="27255" r="25518" b="11152"/>
          <a:stretch/>
        </p:blipFill>
        <p:spPr>
          <a:xfrm>
            <a:off x="3779912" y="2766189"/>
            <a:ext cx="3667911" cy="3877241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70C43571-CABD-451E-A0F6-7052582C69F0}"/>
              </a:ext>
            </a:extLst>
          </p:cNvPr>
          <p:cNvSpPr txBox="1"/>
          <p:nvPr/>
        </p:nvSpPr>
        <p:spPr>
          <a:xfrm>
            <a:off x="3014829" y="5537028"/>
            <a:ext cx="94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Fezes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28CBF33-E376-4AB1-A186-0C18E6A20A1E}"/>
              </a:ext>
            </a:extLst>
          </p:cNvPr>
          <p:cNvSpPr txBox="1"/>
          <p:nvPr/>
        </p:nvSpPr>
        <p:spPr>
          <a:xfrm>
            <a:off x="7511958" y="5331633"/>
            <a:ext cx="193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Respiração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62F30BB-82EC-47B0-B514-1F3F3FC4020F}"/>
              </a:ext>
            </a:extLst>
          </p:cNvPr>
          <p:cNvSpPr txBox="1"/>
          <p:nvPr/>
        </p:nvSpPr>
        <p:spPr>
          <a:xfrm>
            <a:off x="4853145" y="6488668"/>
            <a:ext cx="309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Energia assimilada</a:t>
            </a:r>
          </a:p>
        </p:txBody>
      </p:sp>
    </p:spTree>
    <p:extLst>
      <p:ext uri="{BB962C8B-B14F-4D97-AF65-F5344CB8AC3E}">
        <p14:creationId xmlns:p14="http://schemas.microsoft.com/office/powerpoint/2010/main" val="2944614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B7020A5-750C-45E8-A0A2-7E96756B8521}"/>
              </a:ext>
            </a:extLst>
          </p:cNvPr>
          <p:cNvSpPr/>
          <p:nvPr/>
        </p:nvSpPr>
        <p:spPr>
          <a:xfrm>
            <a:off x="459559" y="1744257"/>
            <a:ext cx="8590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A produtividade secundária depende da produtividade primária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AE6835F-4BEC-477F-B2FC-4A91992F2330}"/>
              </a:ext>
            </a:extLst>
          </p:cNvPr>
          <p:cNvSpPr/>
          <p:nvPr/>
        </p:nvSpPr>
        <p:spPr>
          <a:xfrm>
            <a:off x="4058013" y="764704"/>
            <a:ext cx="1292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Energia</a:t>
            </a:r>
            <a:endParaRPr lang="pt-BR" sz="28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1F32A15-C844-4CD7-BCD3-C2A127FC82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495" t="35348" r="3631" b="12670"/>
          <a:stretch/>
        </p:blipFill>
        <p:spPr>
          <a:xfrm>
            <a:off x="306505" y="2237753"/>
            <a:ext cx="8530989" cy="3298007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EDACCF17-E185-4D8D-9820-CC5154D95B57}"/>
              </a:ext>
            </a:extLst>
          </p:cNvPr>
          <p:cNvSpPr/>
          <p:nvPr/>
        </p:nvSpPr>
        <p:spPr>
          <a:xfrm>
            <a:off x="971600" y="5561037"/>
            <a:ext cx="75332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/>
              <a:t>PSL = PPL – </a:t>
            </a:r>
            <a:r>
              <a:rPr lang="pt-BR" sz="4000" b="1" dirty="0" err="1"/>
              <a:t>Egestada</a:t>
            </a:r>
            <a:r>
              <a:rPr lang="pt-BR" sz="4000" b="1" dirty="0"/>
              <a:t> – Respiração 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E5B62A47-BB57-48BE-B28A-2FB3B462E74D}"/>
              </a:ext>
            </a:extLst>
          </p:cNvPr>
          <p:cNvCxnSpPr/>
          <p:nvPr/>
        </p:nvCxnSpPr>
        <p:spPr>
          <a:xfrm>
            <a:off x="2195736" y="6213343"/>
            <a:ext cx="86409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272B05B-1AD4-4CC4-AE89-55A71B4A378A}"/>
              </a:ext>
            </a:extLst>
          </p:cNvPr>
          <p:cNvSpPr txBox="1"/>
          <p:nvPr/>
        </p:nvSpPr>
        <p:spPr>
          <a:xfrm>
            <a:off x="2411760" y="6069327"/>
            <a:ext cx="792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X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21C3D2AB-DD98-4868-845B-00D5B5F750C4}"/>
              </a:ext>
            </a:extLst>
          </p:cNvPr>
          <p:cNvSpPr/>
          <p:nvPr/>
        </p:nvSpPr>
        <p:spPr>
          <a:xfrm>
            <a:off x="2123728" y="5561037"/>
            <a:ext cx="1008301" cy="11803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E3AC260D-4673-48BF-8867-A0E8B384B099}"/>
              </a:ext>
            </a:extLst>
          </p:cNvPr>
          <p:cNvSpPr/>
          <p:nvPr/>
        </p:nvSpPr>
        <p:spPr>
          <a:xfrm>
            <a:off x="3188929" y="1287924"/>
            <a:ext cx="3103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PRODUTIVIDADE SECUNDÁRIA</a:t>
            </a:r>
          </a:p>
        </p:txBody>
      </p:sp>
    </p:spTree>
    <p:extLst>
      <p:ext uri="{BB962C8B-B14F-4D97-AF65-F5344CB8AC3E}">
        <p14:creationId xmlns:p14="http://schemas.microsoft.com/office/powerpoint/2010/main" val="781845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F72AD88-F7CD-47D5-B1D1-3EC0FD9829F8}"/>
              </a:ext>
            </a:extLst>
          </p:cNvPr>
          <p:cNvSpPr/>
          <p:nvPr/>
        </p:nvSpPr>
        <p:spPr>
          <a:xfrm>
            <a:off x="4058013" y="764704"/>
            <a:ext cx="1292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Energia</a:t>
            </a:r>
            <a:endParaRPr lang="pt-BR" sz="28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4EF1F7F-E0E1-46FF-AA1F-5A14D3C39CF7}"/>
              </a:ext>
            </a:extLst>
          </p:cNvPr>
          <p:cNvSpPr/>
          <p:nvPr/>
        </p:nvSpPr>
        <p:spPr>
          <a:xfrm>
            <a:off x="3188929" y="1287924"/>
            <a:ext cx="3103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PRODUTIVIDADE SECUNDÁRIA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FE49AD9-4AB4-407D-9DF8-3B6AA6D5EAF2}"/>
              </a:ext>
            </a:extLst>
          </p:cNvPr>
          <p:cNvSpPr/>
          <p:nvPr/>
        </p:nvSpPr>
        <p:spPr>
          <a:xfrm>
            <a:off x="3585415" y="1769394"/>
            <a:ext cx="2238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/>
              <a:t>Eficiência de PSL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B61BB32-2C0D-4234-BC6D-1B9FF19D22F3}"/>
              </a:ext>
            </a:extLst>
          </p:cNvPr>
          <p:cNvSpPr/>
          <p:nvPr/>
        </p:nvSpPr>
        <p:spPr>
          <a:xfrm>
            <a:off x="683568" y="2823636"/>
            <a:ext cx="3672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1-6% da energia para o crescimento e a reprodução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840A688-C368-4D08-83C7-EDD0F621150A}"/>
              </a:ext>
            </a:extLst>
          </p:cNvPr>
          <p:cNvSpPr/>
          <p:nvPr/>
        </p:nvSpPr>
        <p:spPr>
          <a:xfrm>
            <a:off x="1132724" y="2348880"/>
            <a:ext cx="27739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Animais homeotérmicos</a:t>
            </a:r>
            <a:endParaRPr lang="pt-BR" sz="2000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06253CA-8CCF-4990-B938-299FC3A5AB3A}"/>
              </a:ext>
            </a:extLst>
          </p:cNvPr>
          <p:cNvSpPr/>
          <p:nvPr/>
        </p:nvSpPr>
        <p:spPr>
          <a:xfrm>
            <a:off x="5508104" y="2274837"/>
            <a:ext cx="2717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Animais pecilotérmicos </a:t>
            </a:r>
            <a:endParaRPr lang="pt-BR" sz="2000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F2F7D6C-D7F6-42E5-86C4-1D80D6D9FF68}"/>
              </a:ext>
            </a:extLst>
          </p:cNvPr>
          <p:cNvSpPr/>
          <p:nvPr/>
        </p:nvSpPr>
        <p:spPr>
          <a:xfrm>
            <a:off x="4851573" y="2718725"/>
            <a:ext cx="4030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75% da energia assimilada para o crescimento e a reprodução </a:t>
            </a:r>
          </a:p>
        </p:txBody>
      </p:sp>
      <p:pic>
        <p:nvPicPr>
          <p:cNvPr id="9218" name="Picture 2" descr="Animais pecilotérmicos - Ler e Aprender">
            <a:extLst>
              <a:ext uri="{FF2B5EF4-FFF2-40B4-BE49-F238E27FC236}">
                <a16:creationId xmlns:a16="http://schemas.microsoft.com/office/drawing/2014/main" id="{7726256B-CD55-401B-B656-F72187F00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/>
          <a:stretch/>
        </p:blipFill>
        <p:spPr bwMode="auto">
          <a:xfrm>
            <a:off x="5294189" y="3347197"/>
            <a:ext cx="3166243" cy="247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nimais Homeotérmicos e Poiquilotérmicos - Características e Exemplos">
            <a:extLst>
              <a:ext uri="{FF2B5EF4-FFF2-40B4-BE49-F238E27FC236}">
                <a16:creationId xmlns:a16="http://schemas.microsoft.com/office/drawing/2014/main" id="{BEEC368A-36E7-4595-B94C-F37356A66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7" t="13594" r="11488" b="1962"/>
          <a:stretch/>
        </p:blipFill>
        <p:spPr bwMode="auto">
          <a:xfrm>
            <a:off x="1064235" y="3429000"/>
            <a:ext cx="2910875" cy="247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1860B2D8-D02C-4A39-B142-754E3DB35032}"/>
              </a:ext>
            </a:extLst>
          </p:cNvPr>
          <p:cNvSpPr/>
          <p:nvPr/>
        </p:nvSpPr>
        <p:spPr>
          <a:xfrm>
            <a:off x="1926596" y="5925276"/>
            <a:ext cx="5290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PSL = PPL – </a:t>
            </a:r>
            <a:r>
              <a:rPr lang="pt-BR" sz="2800" b="1" dirty="0" err="1"/>
              <a:t>Egestada</a:t>
            </a:r>
            <a:r>
              <a:rPr lang="pt-BR" sz="2800" b="1" dirty="0"/>
              <a:t> – Respiração 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A2D64955-3571-4922-B25C-6731A6145040}"/>
              </a:ext>
            </a:extLst>
          </p:cNvPr>
          <p:cNvCxnSpPr>
            <a:cxnSpLocks/>
          </p:cNvCxnSpPr>
          <p:nvPr/>
        </p:nvCxnSpPr>
        <p:spPr>
          <a:xfrm>
            <a:off x="2771800" y="6414704"/>
            <a:ext cx="700500" cy="101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F9F4F74-C726-4E68-B3B8-FA00D2D6FE49}"/>
              </a:ext>
            </a:extLst>
          </p:cNvPr>
          <p:cNvSpPr txBox="1"/>
          <p:nvPr/>
        </p:nvSpPr>
        <p:spPr>
          <a:xfrm>
            <a:off x="2920477" y="6414704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X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A16E2049-A0CD-449A-8F6E-674104570F3B}"/>
              </a:ext>
            </a:extLst>
          </p:cNvPr>
          <p:cNvSpPr/>
          <p:nvPr/>
        </p:nvSpPr>
        <p:spPr>
          <a:xfrm>
            <a:off x="3620978" y="5901827"/>
            <a:ext cx="3471302" cy="6362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9196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A058752-3633-46BB-AD1A-2C5AEA285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8232069" cy="573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53CD7034-6BB1-4AF3-98E4-1CA1526B2C8B}"/>
              </a:ext>
            </a:extLst>
          </p:cNvPr>
          <p:cNvCxnSpPr>
            <a:cxnSpLocks/>
          </p:cNvCxnSpPr>
          <p:nvPr/>
        </p:nvCxnSpPr>
        <p:spPr>
          <a:xfrm flipH="1" flipV="1">
            <a:off x="7770170" y="1988388"/>
            <a:ext cx="888799" cy="57651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295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258617C-3D8A-46B7-937D-AA542A644081}"/>
              </a:ext>
            </a:extLst>
          </p:cNvPr>
          <p:cNvSpPr/>
          <p:nvPr/>
        </p:nvSpPr>
        <p:spPr>
          <a:xfrm>
            <a:off x="4058013" y="764704"/>
            <a:ext cx="1292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Energia</a:t>
            </a:r>
            <a:endParaRPr lang="pt-BR" sz="28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6D38AD0-0DBD-4A41-9620-2C29B1688971}"/>
              </a:ext>
            </a:extLst>
          </p:cNvPr>
          <p:cNvSpPr/>
          <p:nvPr/>
        </p:nvSpPr>
        <p:spPr>
          <a:xfrm>
            <a:off x="3188929" y="1287924"/>
            <a:ext cx="3103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PRODUTIVIDADE SECUNDÁRIA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5BC475F-1BEF-4547-BC13-1BBCC86546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75" t="18519" r="19773"/>
          <a:stretch/>
        </p:blipFill>
        <p:spPr>
          <a:xfrm>
            <a:off x="1321541" y="2060587"/>
            <a:ext cx="6690558" cy="4777046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06702191-4D3C-4D3E-87C5-4397BC556432}"/>
              </a:ext>
            </a:extLst>
          </p:cNvPr>
          <p:cNvSpPr/>
          <p:nvPr/>
        </p:nvSpPr>
        <p:spPr>
          <a:xfrm>
            <a:off x="3585415" y="1649504"/>
            <a:ext cx="2238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/>
              <a:t>Eficiência de PSL</a:t>
            </a:r>
          </a:p>
        </p:txBody>
      </p:sp>
    </p:spTree>
    <p:extLst>
      <p:ext uri="{BB962C8B-B14F-4D97-AF65-F5344CB8AC3E}">
        <p14:creationId xmlns:p14="http://schemas.microsoft.com/office/powerpoint/2010/main" val="3285979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19E0C4D-FABD-4EBB-9FF2-0B70C097526F}"/>
              </a:ext>
            </a:extLst>
          </p:cNvPr>
          <p:cNvSpPr/>
          <p:nvPr/>
        </p:nvSpPr>
        <p:spPr>
          <a:xfrm>
            <a:off x="4058013" y="764704"/>
            <a:ext cx="1292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Energia</a:t>
            </a:r>
            <a:endParaRPr lang="pt-BR" sz="28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A8122C7-8DDC-4E59-9B96-C40C57295111}"/>
              </a:ext>
            </a:extLst>
          </p:cNvPr>
          <p:cNvSpPr/>
          <p:nvPr/>
        </p:nvSpPr>
        <p:spPr>
          <a:xfrm>
            <a:off x="3188929" y="1287924"/>
            <a:ext cx="3103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PRODUTIVIDADE SECUNDÁRIA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CA0BAF4-AE9F-4947-9181-693155C660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0" t="16432" r="24800"/>
          <a:stretch/>
        </p:blipFill>
        <p:spPr>
          <a:xfrm>
            <a:off x="1752144" y="1657256"/>
            <a:ext cx="5904656" cy="5160484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680C9DA-F9F2-4F0D-A109-1415CDDF7C42}"/>
              </a:ext>
            </a:extLst>
          </p:cNvPr>
          <p:cNvSpPr/>
          <p:nvPr/>
        </p:nvSpPr>
        <p:spPr>
          <a:xfrm>
            <a:off x="3707904" y="1657256"/>
            <a:ext cx="2160240" cy="153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6225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44CE906-8C07-4E46-94EF-4E44FBF3EF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63" t="50000" r="24800" b="6673"/>
          <a:stretch/>
        </p:blipFill>
        <p:spPr>
          <a:xfrm>
            <a:off x="2051720" y="1390550"/>
            <a:ext cx="5787953" cy="453650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B68118D-CD5E-4ED6-8510-97B7E524052F}"/>
              </a:ext>
            </a:extLst>
          </p:cNvPr>
          <p:cNvSpPr/>
          <p:nvPr/>
        </p:nvSpPr>
        <p:spPr>
          <a:xfrm>
            <a:off x="3778417" y="930944"/>
            <a:ext cx="1852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Nutrientes</a:t>
            </a:r>
            <a:r>
              <a:rPr lang="pt-BR" sz="2800" dirty="0"/>
              <a:t>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247D4BF-9EBC-4DCD-B6B9-90E721F0836D}"/>
              </a:ext>
            </a:extLst>
          </p:cNvPr>
          <p:cNvSpPr/>
          <p:nvPr/>
        </p:nvSpPr>
        <p:spPr>
          <a:xfrm>
            <a:off x="539552" y="6093296"/>
            <a:ext cx="860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Nutrientes </a:t>
            </a:r>
            <a:r>
              <a:rPr lang="pt-BR" dirty="0" err="1"/>
              <a:t>ciclam</a:t>
            </a:r>
            <a:r>
              <a:rPr lang="pt-BR" dirty="0"/>
              <a:t> indefinidamente: inorgânico a orgânico e vice-versa (não se perdem)</a:t>
            </a:r>
          </a:p>
        </p:txBody>
      </p:sp>
    </p:spTree>
    <p:extLst>
      <p:ext uri="{BB962C8B-B14F-4D97-AF65-F5344CB8AC3E}">
        <p14:creationId xmlns:p14="http://schemas.microsoft.com/office/powerpoint/2010/main" val="109918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9F10093-84A8-47F1-9F5B-DDA3BF551145}"/>
              </a:ext>
            </a:extLst>
          </p:cNvPr>
          <p:cNvSpPr/>
          <p:nvPr/>
        </p:nvSpPr>
        <p:spPr>
          <a:xfrm>
            <a:off x="996060" y="1628800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A biomassa que não é assimilada, porque não é consumida ou digerida, se torna parte da cadeia de detritos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F6666CB-8E8E-42AA-9B2D-25841E28157D}"/>
              </a:ext>
            </a:extLst>
          </p:cNvPr>
          <p:cNvSpPr/>
          <p:nvPr/>
        </p:nvSpPr>
        <p:spPr>
          <a:xfrm>
            <a:off x="3778417" y="930944"/>
            <a:ext cx="1852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Nutrientes</a:t>
            </a:r>
            <a:r>
              <a:rPr lang="pt-BR" sz="2800" dirty="0"/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0503A59-DFA2-42E2-A08E-57F9ABE1A2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061" t="26058" r="14001" b="3219"/>
          <a:stretch/>
        </p:blipFill>
        <p:spPr>
          <a:xfrm>
            <a:off x="1763688" y="2230337"/>
            <a:ext cx="6172092" cy="460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05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260DBD1-224E-4DEE-B901-30FC22A57EA3}"/>
              </a:ext>
            </a:extLst>
          </p:cNvPr>
          <p:cNvSpPr/>
          <p:nvPr/>
        </p:nvSpPr>
        <p:spPr>
          <a:xfrm>
            <a:off x="3778417" y="930944"/>
            <a:ext cx="1852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Nutrientes</a:t>
            </a:r>
            <a:r>
              <a:rPr lang="pt-BR" sz="2800" dirty="0"/>
              <a:t>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68DB72D-D8AD-4BE2-82BF-BF7F504927A6}"/>
              </a:ext>
            </a:extLst>
          </p:cNvPr>
          <p:cNvSpPr/>
          <p:nvPr/>
        </p:nvSpPr>
        <p:spPr>
          <a:xfrm>
            <a:off x="1717246" y="1454164"/>
            <a:ext cx="5925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/>
              <a:t>Ciclagem de nutrientes: ciclos biogeoquímicos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BC3819A-F905-4DA9-B52B-0A9F9EBA1808}"/>
              </a:ext>
            </a:extLst>
          </p:cNvPr>
          <p:cNvSpPr/>
          <p:nvPr/>
        </p:nvSpPr>
        <p:spPr>
          <a:xfrm>
            <a:off x="1187624" y="2001034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/>
              <a:t>Troca de elementos e nutrientes entre componentes orgânicos e inorgânicos do ecossistema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334B6A9-DD30-47F8-8D53-5BAA353977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9612" t="27288" r="4714" b="1658"/>
          <a:stretch/>
        </p:blipFill>
        <p:spPr>
          <a:xfrm>
            <a:off x="2226100" y="2690752"/>
            <a:ext cx="5082203" cy="416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63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AFE2186-9589-4D44-8F74-D040EC399971}"/>
              </a:ext>
            </a:extLst>
          </p:cNvPr>
          <p:cNvSpPr/>
          <p:nvPr/>
        </p:nvSpPr>
        <p:spPr>
          <a:xfrm>
            <a:off x="3778417" y="930944"/>
            <a:ext cx="1852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Nutrientes</a:t>
            </a:r>
            <a:r>
              <a:rPr lang="pt-BR" sz="2800" dirty="0"/>
              <a:t>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8A752C9-D0BC-47E8-A213-057AD6EB4F2F}"/>
              </a:ext>
            </a:extLst>
          </p:cNvPr>
          <p:cNvSpPr txBox="1"/>
          <p:nvPr/>
        </p:nvSpPr>
        <p:spPr>
          <a:xfrm>
            <a:off x="3372324" y="1454164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Ciclo hidrológico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7E7C7EF-C55F-47D1-82DF-2D7128256E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06" t="17131" r="12846"/>
          <a:stretch/>
        </p:blipFill>
        <p:spPr>
          <a:xfrm>
            <a:off x="467544" y="1915785"/>
            <a:ext cx="8377917" cy="492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74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1AD39DB-0A9F-41A0-8F3F-0D75DF432D42}"/>
              </a:ext>
            </a:extLst>
          </p:cNvPr>
          <p:cNvSpPr/>
          <p:nvPr/>
        </p:nvSpPr>
        <p:spPr>
          <a:xfrm>
            <a:off x="3778417" y="930944"/>
            <a:ext cx="1852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Nutrientes</a:t>
            </a:r>
            <a:r>
              <a:rPr lang="pt-BR" sz="2800" dirty="0"/>
              <a:t>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B67F7DF-5C7A-47A7-88DC-7077B84AEF29}"/>
              </a:ext>
            </a:extLst>
          </p:cNvPr>
          <p:cNvSpPr txBox="1"/>
          <p:nvPr/>
        </p:nvSpPr>
        <p:spPr>
          <a:xfrm>
            <a:off x="1608128" y="1452802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Ciclo hidrológico – papel da vegetação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74F0840-92F9-4025-9D3E-3F50CF7873BC}"/>
              </a:ext>
            </a:extLst>
          </p:cNvPr>
          <p:cNvSpPr/>
          <p:nvPr/>
        </p:nvSpPr>
        <p:spPr>
          <a:xfrm>
            <a:off x="3228330" y="1976022"/>
            <a:ext cx="2952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/>
              <a:t>Interceptação da água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B00502F-6A9C-4048-8C70-705F1EAF13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962" t="35060" r="5114" b="8997"/>
          <a:stretch/>
        </p:blipFill>
        <p:spPr>
          <a:xfrm>
            <a:off x="449288" y="2708920"/>
            <a:ext cx="3836923" cy="378079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C299D6F-DFC4-4280-84B2-B6A9FF1C14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962" t="40259" r="5114" b="2191"/>
          <a:stretch/>
        </p:blipFill>
        <p:spPr>
          <a:xfrm>
            <a:off x="4669775" y="2708920"/>
            <a:ext cx="3836923" cy="388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30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pic>
        <p:nvPicPr>
          <p:cNvPr id="16386" name="Picture 2" descr="O caminho dos rios voadores - Canal CECIERJ">
            <a:extLst>
              <a:ext uri="{FF2B5EF4-FFF2-40B4-BE49-F238E27FC236}">
                <a16:creationId xmlns:a16="http://schemas.microsoft.com/office/drawing/2014/main" id="{9E3F919D-9E7D-443F-AA39-42922E0CA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869" y="629980"/>
            <a:ext cx="5524451" cy="621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067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B9B9AEF-301E-4929-8CA3-9F6159FB4EAF}"/>
              </a:ext>
            </a:extLst>
          </p:cNvPr>
          <p:cNvSpPr/>
          <p:nvPr/>
        </p:nvSpPr>
        <p:spPr>
          <a:xfrm>
            <a:off x="3778417" y="930944"/>
            <a:ext cx="1852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Nutrientes</a:t>
            </a:r>
            <a:r>
              <a:rPr lang="pt-BR" sz="2800" dirty="0"/>
              <a:t>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FBCE1D7-20EF-481F-9768-3476A20C879E}"/>
              </a:ext>
            </a:extLst>
          </p:cNvPr>
          <p:cNvSpPr txBox="1"/>
          <p:nvPr/>
        </p:nvSpPr>
        <p:spPr>
          <a:xfrm>
            <a:off x="1608128" y="1452802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Ciclo hidrológico – papel da vegetação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295BEEED-36B1-4922-8BF6-D241F0836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286277"/>
            <a:ext cx="714375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887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008D631-B092-4732-9E09-79C600970297}"/>
              </a:ext>
            </a:extLst>
          </p:cNvPr>
          <p:cNvSpPr/>
          <p:nvPr/>
        </p:nvSpPr>
        <p:spPr>
          <a:xfrm>
            <a:off x="3778417" y="930944"/>
            <a:ext cx="1852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Nutrientes</a:t>
            </a:r>
            <a:r>
              <a:rPr lang="pt-BR" sz="2800" dirty="0"/>
              <a:t>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8208EA3-E902-44B9-84D5-47F614D770A9}"/>
              </a:ext>
            </a:extLst>
          </p:cNvPr>
          <p:cNvSpPr txBox="1"/>
          <p:nvPr/>
        </p:nvSpPr>
        <p:spPr>
          <a:xfrm>
            <a:off x="3372324" y="144801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Ciclo do Carbono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E68B538-941B-4BB8-AE1E-23451C2A1C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00" t="16333" r="18500"/>
          <a:stretch/>
        </p:blipFill>
        <p:spPr>
          <a:xfrm>
            <a:off x="1034696" y="1885408"/>
            <a:ext cx="7074607" cy="495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43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8D77943-1079-4126-A2D7-A1C2D742E283}"/>
              </a:ext>
            </a:extLst>
          </p:cNvPr>
          <p:cNvSpPr/>
          <p:nvPr/>
        </p:nvSpPr>
        <p:spPr>
          <a:xfrm>
            <a:off x="1130939" y="1613721"/>
            <a:ext cx="6882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/>
              <a:t>Comunidades de organismos que interagem com seus ambientes físicos e químicos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89649CD-D305-455B-B8A8-67316639E5C2}"/>
              </a:ext>
            </a:extLst>
          </p:cNvPr>
          <p:cNvSpPr txBox="1"/>
          <p:nvPr/>
        </p:nvSpPr>
        <p:spPr>
          <a:xfrm>
            <a:off x="3588348" y="764251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+mj-lt"/>
              </a:rPr>
              <a:t>Ecossistema</a:t>
            </a:r>
          </a:p>
        </p:txBody>
      </p:sp>
      <p:pic>
        <p:nvPicPr>
          <p:cNvPr id="11" name="Picture 2" descr="Explique por que um lago pode ser considerado um Ecossistema?​ -  brainly.com.br">
            <a:extLst>
              <a:ext uri="{FF2B5EF4-FFF2-40B4-BE49-F238E27FC236}">
                <a16:creationId xmlns:a16="http://schemas.microsoft.com/office/drawing/2014/main" id="{DC8CC410-9EBC-426B-8E04-3B1897849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6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604828"/>
            <a:ext cx="914400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42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6D8F42F-59F2-4DE1-A36C-1CE49E1BC43F}"/>
              </a:ext>
            </a:extLst>
          </p:cNvPr>
          <p:cNvSpPr/>
          <p:nvPr/>
        </p:nvSpPr>
        <p:spPr>
          <a:xfrm>
            <a:off x="3778417" y="930944"/>
            <a:ext cx="1852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Nutrientes</a:t>
            </a:r>
            <a:r>
              <a:rPr lang="pt-BR" sz="2800" dirty="0"/>
              <a:t>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E602E99-C455-452F-B32C-F9AA0A2B633D}"/>
              </a:ext>
            </a:extLst>
          </p:cNvPr>
          <p:cNvSpPr txBox="1"/>
          <p:nvPr/>
        </p:nvSpPr>
        <p:spPr>
          <a:xfrm>
            <a:off x="3372324" y="144801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Ciclo do Carbono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7B3B845-B98F-44F1-BBC9-C0A39C338AD3}"/>
              </a:ext>
            </a:extLst>
          </p:cNvPr>
          <p:cNvSpPr/>
          <p:nvPr/>
        </p:nvSpPr>
        <p:spPr>
          <a:xfrm>
            <a:off x="-448665" y="1940461"/>
            <a:ext cx="10041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Fotossíntese vs.  Respiração 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3AECC662-42E2-4431-B2F9-98BC25E67E7E}"/>
              </a:ext>
            </a:extLst>
          </p:cNvPr>
          <p:cNvCxnSpPr/>
          <p:nvPr/>
        </p:nvCxnSpPr>
        <p:spPr>
          <a:xfrm flipH="1">
            <a:off x="2267744" y="2371348"/>
            <a:ext cx="1656184" cy="625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1139A2-F8CF-4C41-A9F1-03A780ACC4F6}"/>
              </a:ext>
            </a:extLst>
          </p:cNvPr>
          <p:cNvSpPr txBox="1"/>
          <p:nvPr/>
        </p:nvSpPr>
        <p:spPr>
          <a:xfrm>
            <a:off x="791072" y="3068960"/>
            <a:ext cx="2484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Fixa CO2 em glicose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8AC0C5A0-3E27-4568-A3E4-A8BCB784ABD0}"/>
              </a:ext>
            </a:extLst>
          </p:cNvPr>
          <p:cNvCxnSpPr/>
          <p:nvPr/>
        </p:nvCxnSpPr>
        <p:spPr>
          <a:xfrm>
            <a:off x="5436096" y="2371348"/>
            <a:ext cx="1584176" cy="625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E14523C-4D28-435A-8F27-1344B156E102}"/>
              </a:ext>
            </a:extLst>
          </p:cNvPr>
          <p:cNvSpPr txBox="1"/>
          <p:nvPr/>
        </p:nvSpPr>
        <p:spPr>
          <a:xfrm>
            <a:off x="5617522" y="3027729"/>
            <a:ext cx="3226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Quebra glicose em CO2</a:t>
            </a:r>
          </a:p>
        </p:txBody>
      </p:sp>
      <p:pic>
        <p:nvPicPr>
          <p:cNvPr id="19458" name="Picture 2" descr="Respiração celular: o que é, processo, etapas - Biologia Net">
            <a:extLst>
              <a:ext uri="{FF2B5EF4-FFF2-40B4-BE49-F238E27FC236}">
                <a16:creationId xmlns:a16="http://schemas.microsoft.com/office/drawing/2014/main" id="{8464B4BE-C058-47A3-9AB4-4E4AE892B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488616"/>
            <a:ext cx="4801110" cy="325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259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DB9B45C-E547-44CB-B1F0-35A4F7EFAFD6}"/>
              </a:ext>
            </a:extLst>
          </p:cNvPr>
          <p:cNvSpPr/>
          <p:nvPr/>
        </p:nvSpPr>
        <p:spPr>
          <a:xfrm>
            <a:off x="3778417" y="930944"/>
            <a:ext cx="1852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Nutrientes</a:t>
            </a:r>
            <a:r>
              <a:rPr lang="pt-BR" sz="2800" dirty="0"/>
              <a:t>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9CD1BD7-2D42-459A-B1FF-620CF77B7ABE}"/>
              </a:ext>
            </a:extLst>
          </p:cNvPr>
          <p:cNvSpPr/>
          <p:nvPr/>
        </p:nvSpPr>
        <p:spPr>
          <a:xfrm>
            <a:off x="3778417" y="930944"/>
            <a:ext cx="1852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Nutrientes</a:t>
            </a:r>
            <a:r>
              <a:rPr lang="pt-BR" sz="2800" dirty="0"/>
              <a:t>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D539A4D-BF4E-43DD-8D34-308EF7686063}"/>
              </a:ext>
            </a:extLst>
          </p:cNvPr>
          <p:cNvSpPr txBox="1"/>
          <p:nvPr/>
        </p:nvSpPr>
        <p:spPr>
          <a:xfrm>
            <a:off x="3372324" y="144801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Ciclo do Carbono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CA50BD4-DD65-45D4-BED3-23FD4223F4F6}"/>
              </a:ext>
            </a:extLst>
          </p:cNvPr>
          <p:cNvSpPr/>
          <p:nvPr/>
        </p:nvSpPr>
        <p:spPr>
          <a:xfrm>
            <a:off x="-448665" y="1940461"/>
            <a:ext cx="100413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Fotossíntese vs.  Respiração 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A94F010F-4441-4A07-9109-71DC10C2B9A7}"/>
              </a:ext>
            </a:extLst>
          </p:cNvPr>
          <p:cNvCxnSpPr/>
          <p:nvPr/>
        </p:nvCxnSpPr>
        <p:spPr>
          <a:xfrm flipH="1">
            <a:off x="2267744" y="2371348"/>
            <a:ext cx="1656184" cy="625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57B30B7-06AD-4C4D-93C5-1C9F304DE31E}"/>
              </a:ext>
            </a:extLst>
          </p:cNvPr>
          <p:cNvSpPr txBox="1"/>
          <p:nvPr/>
        </p:nvSpPr>
        <p:spPr>
          <a:xfrm>
            <a:off x="791072" y="3068960"/>
            <a:ext cx="2484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Fixa CO2 em glicose</a:t>
            </a: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F4601591-8D44-4E7E-B677-6C8425AFCA8B}"/>
              </a:ext>
            </a:extLst>
          </p:cNvPr>
          <p:cNvCxnSpPr/>
          <p:nvPr/>
        </p:nvCxnSpPr>
        <p:spPr>
          <a:xfrm>
            <a:off x="5436096" y="2371348"/>
            <a:ext cx="1584176" cy="625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207782D-2C8D-4E1D-8177-A508155E3BA5}"/>
              </a:ext>
            </a:extLst>
          </p:cNvPr>
          <p:cNvSpPr txBox="1"/>
          <p:nvPr/>
        </p:nvSpPr>
        <p:spPr>
          <a:xfrm>
            <a:off x="5617522" y="3027729"/>
            <a:ext cx="3226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Quebra glicose em CO2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3D8CD77-8CB4-4995-B3D5-76A1C9CFFBDB}"/>
              </a:ext>
            </a:extLst>
          </p:cNvPr>
          <p:cNvSpPr txBox="1"/>
          <p:nvPr/>
        </p:nvSpPr>
        <p:spPr>
          <a:xfrm>
            <a:off x="5207937" y="5454337"/>
            <a:ext cx="3636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Queima de combustíveis fósseis gera CO2</a:t>
            </a:r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A2208C3F-2607-4BFA-AEB7-03FB1BCC941D}"/>
              </a:ext>
            </a:extLst>
          </p:cNvPr>
          <p:cNvCxnSpPr/>
          <p:nvPr/>
        </p:nvCxnSpPr>
        <p:spPr>
          <a:xfrm flipV="1">
            <a:off x="7020272" y="3561023"/>
            <a:ext cx="0" cy="1760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2" name="Picture 2" descr="Poluentes industriais, seus efeitos e a importância dos sistemas de  filtração : Verso Assessoria de Imprensa">
            <a:extLst>
              <a:ext uri="{FF2B5EF4-FFF2-40B4-BE49-F238E27FC236}">
                <a16:creationId xmlns:a16="http://schemas.microsoft.com/office/drawing/2014/main" id="{EF14CFA7-61E0-48A5-B68B-54C4E2E7D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30" y="3663786"/>
            <a:ext cx="4356026" cy="290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268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0D9E9D4-C01C-449F-BD04-8E085B578C01}"/>
              </a:ext>
            </a:extLst>
          </p:cNvPr>
          <p:cNvSpPr/>
          <p:nvPr/>
        </p:nvSpPr>
        <p:spPr>
          <a:xfrm>
            <a:off x="3778417" y="930944"/>
            <a:ext cx="1852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Nutrientes</a:t>
            </a:r>
            <a:r>
              <a:rPr lang="pt-BR" sz="2800" dirty="0"/>
              <a:t>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AFD7D39-123B-4672-876C-A5E845F29A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587" t="44172" r="23226" b="9512"/>
          <a:stretch/>
        </p:blipFill>
        <p:spPr>
          <a:xfrm>
            <a:off x="298867" y="1628800"/>
            <a:ext cx="8728104" cy="416263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DD2B2F2-2B60-4B72-B79A-DE6426B4AF90}"/>
              </a:ext>
            </a:extLst>
          </p:cNvPr>
          <p:cNvSpPr txBox="1"/>
          <p:nvPr/>
        </p:nvSpPr>
        <p:spPr>
          <a:xfrm>
            <a:off x="3372324" y="144801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Ciclo do Carbono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C8F675A8-08DD-4AB8-B891-AFDB7C18D4ED}"/>
              </a:ext>
            </a:extLst>
          </p:cNvPr>
          <p:cNvSpPr/>
          <p:nvPr/>
        </p:nvSpPr>
        <p:spPr>
          <a:xfrm>
            <a:off x="117029" y="5589240"/>
            <a:ext cx="3878907" cy="37683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BDE11F6F-64F2-48A1-9253-6667A71B9154}"/>
              </a:ext>
            </a:extLst>
          </p:cNvPr>
          <p:cNvSpPr/>
          <p:nvPr/>
        </p:nvSpPr>
        <p:spPr>
          <a:xfrm>
            <a:off x="5630528" y="5647759"/>
            <a:ext cx="3419846" cy="37683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56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6955633-4A1A-4F89-998B-9137EFCA15BA}"/>
              </a:ext>
            </a:extLst>
          </p:cNvPr>
          <p:cNvSpPr/>
          <p:nvPr/>
        </p:nvSpPr>
        <p:spPr>
          <a:xfrm>
            <a:off x="3778417" y="930944"/>
            <a:ext cx="1852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Nutrientes</a:t>
            </a:r>
            <a:r>
              <a:rPr lang="pt-BR" sz="2800" dirty="0"/>
              <a:t>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E0D9C27-1133-4244-A899-0037802FC51B}"/>
              </a:ext>
            </a:extLst>
          </p:cNvPr>
          <p:cNvSpPr txBox="1"/>
          <p:nvPr/>
        </p:nvSpPr>
        <p:spPr>
          <a:xfrm>
            <a:off x="3372324" y="144801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Ciclo do Carbono</a:t>
            </a:r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9587D420-60A0-4444-93FF-92ABB1931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972" y="1971238"/>
            <a:ext cx="5966999" cy="477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975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E25CCAF-A04E-412C-8EBB-815F1ED21301}"/>
              </a:ext>
            </a:extLst>
          </p:cNvPr>
          <p:cNvSpPr/>
          <p:nvPr/>
        </p:nvSpPr>
        <p:spPr>
          <a:xfrm>
            <a:off x="3778417" y="930944"/>
            <a:ext cx="1852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Nutrientes</a:t>
            </a:r>
            <a:r>
              <a:rPr lang="pt-BR" sz="2800" dirty="0"/>
              <a:t>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F966949-AED0-43CF-9D74-8B56EE59351B}"/>
              </a:ext>
            </a:extLst>
          </p:cNvPr>
          <p:cNvSpPr txBox="1"/>
          <p:nvPr/>
        </p:nvSpPr>
        <p:spPr>
          <a:xfrm>
            <a:off x="3203848" y="1454164"/>
            <a:ext cx="3359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Ciclo do Nitrogênio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F6FBEAF-4E9F-4188-836C-2BCD575F6D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89" b="100000" l="19034" r="84261">
                        <a14:foregroundMark x1="25622" y1="26111" x2="78697" y2="34722"/>
                        <a14:foregroundMark x1="27013" y1="96250" x2="80966" y2="94306"/>
                        <a14:foregroundMark x1="53441" y1="92222" x2="80161" y2="81250"/>
                        <a14:foregroundMark x1="68814" y1="98194" x2="83382" y2="96111"/>
                        <a14:foregroundMark x1="73353" y1="81250" x2="79941" y2="79722"/>
                        <a14:foregroundMark x1="62592" y1="24167" x2="77892" y2="26250"/>
                        <a14:foregroundMark x1="37189" y1="37500" x2="73939" y2="42917"/>
                        <a14:foregroundMark x1="47145" y1="18750" x2="75403" y2="19167"/>
                        <a14:foregroundMark x1="28111" y1="20417" x2="62079" y2="17500"/>
                        <a14:foregroundMark x1="23792" y1="17778" x2="41654" y2="19167"/>
                        <a14:foregroundMark x1="23646" y1="17778" x2="31772" y2="17083"/>
                        <a14:foregroundMark x1="22840" y1="17083" x2="28843" y2="17222"/>
                        <a14:foregroundMark x1="23426" y1="27361" x2="24963" y2="99722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882" t="17189" r="22543" b="-654"/>
          <a:stretch/>
        </p:blipFill>
        <p:spPr>
          <a:xfrm>
            <a:off x="1691680" y="1962781"/>
            <a:ext cx="6158179" cy="48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289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297EB21-C51C-4F9E-A337-1362CAAB5668}"/>
              </a:ext>
            </a:extLst>
          </p:cNvPr>
          <p:cNvSpPr/>
          <p:nvPr/>
        </p:nvSpPr>
        <p:spPr>
          <a:xfrm>
            <a:off x="3778417" y="930944"/>
            <a:ext cx="1852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Nutrientes</a:t>
            </a:r>
            <a:r>
              <a:rPr lang="pt-BR" sz="2800" dirty="0"/>
              <a:t>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E918F9B-F38C-4400-B685-C5EF5D43EE1E}"/>
              </a:ext>
            </a:extLst>
          </p:cNvPr>
          <p:cNvSpPr txBox="1"/>
          <p:nvPr/>
        </p:nvSpPr>
        <p:spPr>
          <a:xfrm>
            <a:off x="3203848" y="1454164"/>
            <a:ext cx="3359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Ciclo do Nitrogênio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D428579-8873-44D1-8E35-3072397C77F5}"/>
              </a:ext>
            </a:extLst>
          </p:cNvPr>
          <p:cNvSpPr/>
          <p:nvPr/>
        </p:nvSpPr>
        <p:spPr>
          <a:xfrm>
            <a:off x="3495711" y="1887530"/>
            <a:ext cx="2417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Fixação do nitrogênio</a:t>
            </a:r>
          </a:p>
        </p:txBody>
      </p:sp>
      <p:pic>
        <p:nvPicPr>
          <p:cNvPr id="22530" name="Picture 2" descr="O que é Fixação Biológica de Nitrogênio (FBN)? - Armac">
            <a:extLst>
              <a:ext uri="{FF2B5EF4-FFF2-40B4-BE49-F238E27FC236}">
                <a16:creationId xmlns:a16="http://schemas.microsoft.com/office/drawing/2014/main" id="{AFFF41F0-A793-4976-9DC6-28098B681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8" y="2721006"/>
            <a:ext cx="8011144" cy="400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D109E33-D328-4A3E-9CAF-3CBA141C6510}"/>
              </a:ext>
            </a:extLst>
          </p:cNvPr>
          <p:cNvSpPr txBox="1"/>
          <p:nvPr/>
        </p:nvSpPr>
        <p:spPr>
          <a:xfrm>
            <a:off x="555907" y="2319657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err="1"/>
              <a:t>Rhizobium</a:t>
            </a:r>
            <a:endParaRPr lang="pt-BR" i="1" dirty="0"/>
          </a:p>
        </p:txBody>
      </p:sp>
      <p:pic>
        <p:nvPicPr>
          <p:cNvPr id="22532" name="Picture 4" descr="Rhizobium rhizogenes - SANBI">
            <a:extLst>
              <a:ext uri="{FF2B5EF4-FFF2-40B4-BE49-F238E27FC236}">
                <a16:creationId xmlns:a16="http://schemas.microsoft.com/office/drawing/2014/main" id="{57416AC8-CADF-4101-8445-80D1C2223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07" y="2721005"/>
            <a:ext cx="1648851" cy="102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4010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6309930-2BBC-464C-8C0E-93B4E82BC4AE}"/>
              </a:ext>
            </a:extLst>
          </p:cNvPr>
          <p:cNvSpPr/>
          <p:nvPr/>
        </p:nvSpPr>
        <p:spPr>
          <a:xfrm>
            <a:off x="3778417" y="930944"/>
            <a:ext cx="1852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Nutrientes</a:t>
            </a:r>
            <a:r>
              <a:rPr lang="pt-BR" sz="2800" dirty="0"/>
              <a:t>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64D9EF5-B29B-47C9-B088-D2BAB45583FF}"/>
              </a:ext>
            </a:extLst>
          </p:cNvPr>
          <p:cNvSpPr txBox="1"/>
          <p:nvPr/>
        </p:nvSpPr>
        <p:spPr>
          <a:xfrm>
            <a:off x="3203848" y="1454164"/>
            <a:ext cx="3359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Ciclo do Nitrogênio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2AD4E8A-332F-478A-B1AF-5E325B3509F0}"/>
              </a:ext>
            </a:extLst>
          </p:cNvPr>
          <p:cNvSpPr/>
          <p:nvPr/>
        </p:nvSpPr>
        <p:spPr>
          <a:xfrm>
            <a:off x="3968132" y="1870504"/>
            <a:ext cx="16110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/>
              <a:t>Nitrificação</a:t>
            </a:r>
          </a:p>
        </p:txBody>
      </p:sp>
      <p:pic>
        <p:nvPicPr>
          <p:cNvPr id="23554" name="Picture 2" descr="Ciclo do Nitrogênio: o que é, como funciona e sua importância">
            <a:extLst>
              <a:ext uri="{FF2B5EF4-FFF2-40B4-BE49-F238E27FC236}">
                <a16:creationId xmlns:a16="http://schemas.microsoft.com/office/drawing/2014/main" id="{65F334AA-1D5D-420C-A29A-6C31AAC92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58" y="2128871"/>
            <a:ext cx="6308938" cy="474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6126213-48E8-4A76-8B12-AA2DA5D3F868}"/>
              </a:ext>
            </a:extLst>
          </p:cNvPr>
          <p:cNvSpPr/>
          <p:nvPr/>
        </p:nvSpPr>
        <p:spPr>
          <a:xfrm>
            <a:off x="175245" y="4493703"/>
            <a:ext cx="10211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i="1" dirty="0" err="1"/>
              <a:t>Nitrobacter</a:t>
            </a:r>
            <a:endParaRPr lang="pt-BR" sz="1400" i="1" dirty="0"/>
          </a:p>
        </p:txBody>
      </p:sp>
      <p:pic>
        <p:nvPicPr>
          <p:cNvPr id="24578" name="Picture 2" descr="Aqua NITROBACTER SP, Packaging Type: Bag at ₹ 350/kg in Chidambaram | ID:  22454211930">
            <a:extLst>
              <a:ext uri="{FF2B5EF4-FFF2-40B4-BE49-F238E27FC236}">
                <a16:creationId xmlns:a16="http://schemas.microsoft.com/office/drawing/2014/main" id="{D430B5BD-75BA-499A-8B10-1602F84BC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77384"/>
            <a:ext cx="2495883" cy="249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870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6309930-2BBC-464C-8C0E-93B4E82BC4AE}"/>
              </a:ext>
            </a:extLst>
          </p:cNvPr>
          <p:cNvSpPr/>
          <p:nvPr/>
        </p:nvSpPr>
        <p:spPr>
          <a:xfrm>
            <a:off x="3778417" y="930944"/>
            <a:ext cx="1852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Nutrientes</a:t>
            </a:r>
            <a:r>
              <a:rPr lang="pt-BR" sz="2800" dirty="0"/>
              <a:t>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64D9EF5-B29B-47C9-B088-D2BAB45583FF}"/>
              </a:ext>
            </a:extLst>
          </p:cNvPr>
          <p:cNvSpPr txBox="1"/>
          <p:nvPr/>
        </p:nvSpPr>
        <p:spPr>
          <a:xfrm>
            <a:off x="3203848" y="1454164"/>
            <a:ext cx="3359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Ciclo do Nitrogênio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2AD4E8A-332F-478A-B1AF-5E325B3509F0}"/>
              </a:ext>
            </a:extLst>
          </p:cNvPr>
          <p:cNvSpPr/>
          <p:nvPr/>
        </p:nvSpPr>
        <p:spPr>
          <a:xfrm>
            <a:off x="3697347" y="1825975"/>
            <a:ext cx="2037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/>
              <a:t>Desnitrificação</a:t>
            </a:r>
          </a:p>
        </p:txBody>
      </p:sp>
      <p:pic>
        <p:nvPicPr>
          <p:cNvPr id="23554" name="Picture 2" descr="Ciclo do Nitrogênio: o que é, como funciona e sua importância">
            <a:extLst>
              <a:ext uri="{FF2B5EF4-FFF2-40B4-BE49-F238E27FC236}">
                <a16:creationId xmlns:a16="http://schemas.microsoft.com/office/drawing/2014/main" id="{65F334AA-1D5D-420C-A29A-6C31AAC92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58" y="2128871"/>
            <a:ext cx="6308938" cy="474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Powder Pseudomonas Denitrificans, Packaging Size: 25 kg at best price in  Rajkot">
            <a:extLst>
              <a:ext uri="{FF2B5EF4-FFF2-40B4-BE49-F238E27FC236}">
                <a16:creationId xmlns:a16="http://schemas.microsoft.com/office/drawing/2014/main" id="{83176C48-0052-4EE2-A6E6-A599E805E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59" y="1977384"/>
            <a:ext cx="3288406" cy="245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6126213-48E8-4A76-8B12-AA2DA5D3F868}"/>
              </a:ext>
            </a:extLst>
          </p:cNvPr>
          <p:cNvSpPr/>
          <p:nvPr/>
        </p:nvSpPr>
        <p:spPr>
          <a:xfrm>
            <a:off x="107504" y="4473267"/>
            <a:ext cx="2143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i="1" dirty="0"/>
              <a:t>Pseudomonas </a:t>
            </a:r>
            <a:r>
              <a:rPr lang="pt-BR" sz="1400" i="1" dirty="0" err="1"/>
              <a:t>denitrificans</a:t>
            </a:r>
            <a:endParaRPr lang="pt-BR" sz="1400" i="1" dirty="0"/>
          </a:p>
        </p:txBody>
      </p:sp>
    </p:spTree>
    <p:extLst>
      <p:ext uri="{BB962C8B-B14F-4D97-AF65-F5344CB8AC3E}">
        <p14:creationId xmlns:p14="http://schemas.microsoft.com/office/powerpoint/2010/main" val="38937804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F7CF8C3-58B1-4BD2-BEBE-BD4FABBC4554}"/>
              </a:ext>
            </a:extLst>
          </p:cNvPr>
          <p:cNvSpPr/>
          <p:nvPr/>
        </p:nvSpPr>
        <p:spPr>
          <a:xfrm>
            <a:off x="3778417" y="930944"/>
            <a:ext cx="1852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Nutrientes</a:t>
            </a:r>
            <a:r>
              <a:rPr lang="pt-BR" sz="2800" dirty="0"/>
              <a:t>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12B8545-F0F7-4D53-98BE-F3818A8F11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37" t="24888" r="33226" b="2446"/>
          <a:stretch/>
        </p:blipFill>
        <p:spPr>
          <a:xfrm>
            <a:off x="679996" y="1550429"/>
            <a:ext cx="8370377" cy="528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558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94B9511-7672-4704-AE00-AFD3E3F82A1F}"/>
              </a:ext>
            </a:extLst>
          </p:cNvPr>
          <p:cNvSpPr/>
          <p:nvPr/>
        </p:nvSpPr>
        <p:spPr>
          <a:xfrm>
            <a:off x="3778417" y="930944"/>
            <a:ext cx="1852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Nutrientes</a:t>
            </a:r>
            <a:r>
              <a:rPr lang="pt-BR" sz="2800" dirty="0"/>
              <a:t>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CC5D558-78A2-4C7A-B0AC-B345FA44EDC3}"/>
              </a:ext>
            </a:extLst>
          </p:cNvPr>
          <p:cNvSpPr txBox="1"/>
          <p:nvPr/>
        </p:nvSpPr>
        <p:spPr>
          <a:xfrm>
            <a:off x="3408328" y="145416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Ciclo do Fósforo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0CD003B-4F9B-4F0F-B630-A74EA6FDC0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87" t="16284" r="19676"/>
          <a:stretch/>
        </p:blipFill>
        <p:spPr>
          <a:xfrm>
            <a:off x="1259632" y="1892208"/>
            <a:ext cx="6696744" cy="4873258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D45F4076-C066-44EA-A70A-3CA26827D430}"/>
              </a:ext>
            </a:extLst>
          </p:cNvPr>
          <p:cNvSpPr/>
          <p:nvPr/>
        </p:nvSpPr>
        <p:spPr>
          <a:xfrm>
            <a:off x="971600" y="1892206"/>
            <a:ext cx="4824536" cy="3318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646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D71DF9C-8792-4B31-879C-10EBB90449BB}"/>
              </a:ext>
            </a:extLst>
          </p:cNvPr>
          <p:cNvSpPr/>
          <p:nvPr/>
        </p:nvSpPr>
        <p:spPr>
          <a:xfrm>
            <a:off x="1505888" y="1700808"/>
            <a:ext cx="6492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/>
              <a:t>Transferência de energia e matéria entre os componentes vivos e não vivos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D95F776-C34C-4558-A0BD-D1CFA6269AFF}"/>
              </a:ext>
            </a:extLst>
          </p:cNvPr>
          <p:cNvSpPr txBox="1"/>
          <p:nvPr/>
        </p:nvSpPr>
        <p:spPr>
          <a:xfrm>
            <a:off x="2123728" y="764251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+mj-lt"/>
              </a:rPr>
              <a:t>Ecologia de ecossistemas</a:t>
            </a:r>
          </a:p>
        </p:txBody>
      </p:sp>
      <p:pic>
        <p:nvPicPr>
          <p:cNvPr id="2052" name="Picture 4" descr="Energy Transfer in Ecosystems">
            <a:extLst>
              <a:ext uri="{FF2B5EF4-FFF2-40B4-BE49-F238E27FC236}">
                <a16:creationId xmlns:a16="http://schemas.microsoft.com/office/drawing/2014/main" id="{1857A746-CE56-4C6E-9943-8C9460580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58" b="85182" l="510" r="88902">
                        <a14:foregroundMark x1="74471" y1="83576" x2="72157" y2="81000"/>
                        <a14:foregroundMark x1="20510" y1="12273" x2="21294" y2="12879"/>
                        <a14:foregroundMark x1="40549" y1="43212" x2="44392" y2="36061"/>
                        <a14:foregroundMark x1="31294" y1="62121" x2="34353" y2="54545"/>
                        <a14:foregroundMark x1="32706" y1="54606" x2="32706" y2="53455"/>
                        <a14:foregroundMark x1="22667" y1="79030" x2="26039" y2="83091"/>
                        <a14:foregroundMark x1="8078" y1="24545" x2="5804" y2="37636"/>
                        <a14:backgroundMark x1="56431" y1="24667" x2="63137" y2="24667"/>
                        <a14:backgroundMark x1="56196" y1="24485" x2="64157" y2="24667"/>
                        <a14:backgroundMark x1="10667" y1="27909" x2="12980" y2="24727"/>
                        <a14:backgroundMark x1="33647" y1="53939" x2="34196" y2="52909"/>
                        <a14:backgroundMark x1="8627" y1="6424" x2="7843" y2="5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3012" y="1020307"/>
            <a:ext cx="529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6408CC3-7F02-4684-9A1F-87FC7A8DE989}"/>
              </a:ext>
            </a:extLst>
          </p:cNvPr>
          <p:cNvSpPr txBox="1"/>
          <p:nvPr/>
        </p:nvSpPr>
        <p:spPr>
          <a:xfrm>
            <a:off x="4054936" y="565302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Calor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269C35C-AE24-4598-92FC-AED53562398B}"/>
              </a:ext>
            </a:extLst>
          </p:cNvPr>
          <p:cNvSpPr txBox="1"/>
          <p:nvPr/>
        </p:nvSpPr>
        <p:spPr>
          <a:xfrm>
            <a:off x="3812773" y="477416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Calor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70FC54D-A007-4F54-B5F2-F9D93647C088}"/>
              </a:ext>
            </a:extLst>
          </p:cNvPr>
          <p:cNvSpPr txBox="1"/>
          <p:nvPr/>
        </p:nvSpPr>
        <p:spPr>
          <a:xfrm>
            <a:off x="3374344" y="371763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Calor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63C5CD9-0FB0-4365-829B-833142936A8C}"/>
              </a:ext>
            </a:extLst>
          </p:cNvPr>
          <p:cNvSpPr txBox="1"/>
          <p:nvPr/>
        </p:nvSpPr>
        <p:spPr>
          <a:xfrm>
            <a:off x="3061628" y="249517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Calor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4022FA6-3A6B-4210-83D0-E2C76814C8FB}"/>
              </a:ext>
            </a:extLst>
          </p:cNvPr>
          <p:cNvSpPr txBox="1"/>
          <p:nvPr/>
        </p:nvSpPr>
        <p:spPr>
          <a:xfrm>
            <a:off x="791072" y="458950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Calor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B620138-4009-4593-9A87-22B575B8B38E}"/>
              </a:ext>
            </a:extLst>
          </p:cNvPr>
          <p:cNvSpPr/>
          <p:nvPr/>
        </p:nvSpPr>
        <p:spPr>
          <a:xfrm>
            <a:off x="4790500" y="2935281"/>
            <a:ext cx="40879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/>
              <a:t>Energia </a:t>
            </a:r>
            <a:r>
              <a:rPr lang="pt-BR" sz="2000" dirty="0"/>
              <a:t>entra no ecossistema como energia luminosa e é perdida na forma de calor </a:t>
            </a:r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r>
              <a:rPr lang="pt-BR" sz="2000" b="1" dirty="0"/>
              <a:t>Nutrientes</a:t>
            </a:r>
            <a:r>
              <a:rPr lang="pt-BR" sz="2000" dirty="0"/>
              <a:t> </a:t>
            </a:r>
            <a:r>
              <a:rPr lang="pt-BR" sz="2000" dirty="0" err="1"/>
              <a:t>ciclam</a:t>
            </a:r>
            <a:r>
              <a:rPr lang="pt-BR" sz="2000" dirty="0"/>
              <a:t> indefinidamente: inorgânico a orgânico e vice-versa</a:t>
            </a:r>
          </a:p>
        </p:txBody>
      </p:sp>
    </p:spTree>
    <p:extLst>
      <p:ext uri="{BB962C8B-B14F-4D97-AF65-F5344CB8AC3E}">
        <p14:creationId xmlns:p14="http://schemas.microsoft.com/office/powerpoint/2010/main" val="19008247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FDA6AC1-EDE0-485D-80AC-B96D100247A1}"/>
              </a:ext>
            </a:extLst>
          </p:cNvPr>
          <p:cNvSpPr/>
          <p:nvPr/>
        </p:nvSpPr>
        <p:spPr>
          <a:xfrm>
            <a:off x="3778417" y="930944"/>
            <a:ext cx="18521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Nutrientes</a:t>
            </a:r>
            <a:r>
              <a:rPr lang="pt-BR" sz="2800" dirty="0"/>
              <a:t>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C4BF8DE-64D7-4017-B355-4DF3D3213E39}"/>
              </a:ext>
            </a:extLst>
          </p:cNvPr>
          <p:cNvSpPr txBox="1"/>
          <p:nvPr/>
        </p:nvSpPr>
        <p:spPr>
          <a:xfrm>
            <a:off x="3408328" y="145416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Ciclo do Fósforo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117CBD4-9AED-4E9B-8E0A-AF503188C8F1}"/>
              </a:ext>
            </a:extLst>
          </p:cNvPr>
          <p:cNvSpPr/>
          <p:nvPr/>
        </p:nvSpPr>
        <p:spPr>
          <a:xfrm>
            <a:off x="2339752" y="1978237"/>
            <a:ext cx="4999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NÃO circula na atmosfera, exceto como poeira</a:t>
            </a:r>
          </a:p>
        </p:txBody>
      </p:sp>
      <p:pic>
        <p:nvPicPr>
          <p:cNvPr id="25602" name="Picture 2" descr="Fosfato (P2O5): duração dos reservatórios minerais">
            <a:extLst>
              <a:ext uri="{FF2B5EF4-FFF2-40B4-BE49-F238E27FC236}">
                <a16:creationId xmlns:a16="http://schemas.microsoft.com/office/drawing/2014/main" id="{33211141-3907-4474-AAFB-3CC16DA44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76" y="2552439"/>
            <a:ext cx="5760640" cy="385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Fertilizantes Organominerais: por que eles são alternativa para sua lavoura">
            <a:extLst>
              <a:ext uri="{FF2B5EF4-FFF2-40B4-BE49-F238E27FC236}">
                <a16:creationId xmlns:a16="http://schemas.microsoft.com/office/drawing/2014/main" id="{D4C5826F-64B3-44B8-9BD7-C7264D9D2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00" b="100000" l="10000" r="100000">
                        <a14:foregroundMark x1="40667" y1="10625" x2="65667" y2="25875"/>
                        <a14:foregroundMark x1="50500" y1="18000" x2="41500" y2="64875"/>
                        <a14:backgroundMark x1="74833" y1="70625" x2="98750" y2="8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05336"/>
            <a:ext cx="5220072" cy="348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DCAEDE5-9DA6-4C7F-8E4D-A745A972420A}"/>
              </a:ext>
            </a:extLst>
          </p:cNvPr>
          <p:cNvSpPr txBox="1"/>
          <p:nvPr/>
        </p:nvSpPr>
        <p:spPr>
          <a:xfrm>
            <a:off x="239976" y="6406868"/>
            <a:ext cx="3683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Rochas fosfatadas</a:t>
            </a:r>
          </a:p>
        </p:txBody>
      </p:sp>
    </p:spTree>
    <p:extLst>
      <p:ext uri="{BB962C8B-B14F-4D97-AF65-F5344CB8AC3E}">
        <p14:creationId xmlns:p14="http://schemas.microsoft.com/office/powerpoint/2010/main" val="37288240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 6"/>
          <p:cNvSpPr/>
          <p:nvPr/>
        </p:nvSpPr>
        <p:spPr>
          <a:xfrm>
            <a:off x="1835696" y="1026151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Aula 10. Ecologia de ecossistemas (</a:t>
            </a:r>
            <a:r>
              <a:rPr lang="pt-BR" dirty="0" err="1"/>
              <a:t>Cáps</a:t>
            </a:r>
            <a:r>
              <a:rPr lang="pt-BR" dirty="0"/>
              <a:t>. 20 e 21 do </a:t>
            </a:r>
            <a:r>
              <a:rPr lang="pt-BR" dirty="0" err="1"/>
              <a:t>Ricklefs</a:t>
            </a:r>
            <a:r>
              <a:rPr lang="pt-BR" dirty="0"/>
              <a:t>)</a:t>
            </a:r>
          </a:p>
        </p:txBody>
      </p:sp>
      <p:pic>
        <p:nvPicPr>
          <p:cNvPr id="2050" name="Picture 2" descr="A Economia Da Naturez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294" y="1622327"/>
            <a:ext cx="3673388" cy="51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C5CCBBFD-3024-4C4E-BB13-3161BF3D0D17}"/>
              </a:ext>
            </a:extLst>
          </p:cNvPr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</p:spTree>
    <p:extLst>
      <p:ext uri="{BB962C8B-B14F-4D97-AF65-F5344CB8AC3E}">
        <p14:creationId xmlns:p14="http://schemas.microsoft.com/office/powerpoint/2010/main" val="154882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6A88734-6FDE-4FA2-98FF-0DCAC155E749}"/>
              </a:ext>
            </a:extLst>
          </p:cNvPr>
          <p:cNvSpPr/>
          <p:nvPr/>
        </p:nvSpPr>
        <p:spPr>
          <a:xfrm>
            <a:off x="4058013" y="764704"/>
            <a:ext cx="1292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Energia</a:t>
            </a:r>
            <a:endParaRPr lang="pt-BR" sz="28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1E804CA-5DA7-4AB2-8743-66A938FC95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361" b="91944" l="15886" r="99927">
                        <a14:foregroundMark x1="27526" y1="81667" x2="34407" y2="82778"/>
                        <a14:foregroundMark x1="57394" y1="81389" x2="68302" y2="84167"/>
                        <a14:foregroundMark x1="45022" y1="32361" x2="39898" y2="48472"/>
                        <a14:foregroundMark x1="77379" y1="41111" x2="73646" y2="49028"/>
                        <a14:backgroundMark x1="76354" y1="28056" x2="96925" y2="40278"/>
                        <a14:backgroundMark x1="90483" y1="38889" x2="96340" y2="45694"/>
                      </a14:backgroundRemoval>
                    </a14:imgEffect>
                  </a14:imgLayer>
                </a14:imgProps>
              </a:ext>
            </a:extLst>
          </a:blip>
          <a:srcRect l="25775" t="28285" r="5414" b="10459"/>
          <a:stretch/>
        </p:blipFill>
        <p:spPr>
          <a:xfrm>
            <a:off x="257075" y="2321164"/>
            <a:ext cx="8629849" cy="4049288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103C076B-73B5-462C-A242-D82B6D0951F6}"/>
              </a:ext>
            </a:extLst>
          </p:cNvPr>
          <p:cNvSpPr/>
          <p:nvPr/>
        </p:nvSpPr>
        <p:spPr>
          <a:xfrm>
            <a:off x="1086407" y="1921054"/>
            <a:ext cx="73356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Pirâmide de energia = menos energia atinge cada nível trófico acima</a:t>
            </a:r>
          </a:p>
        </p:txBody>
      </p:sp>
    </p:spTree>
    <p:extLst>
      <p:ext uri="{BB962C8B-B14F-4D97-AF65-F5344CB8AC3E}">
        <p14:creationId xmlns:p14="http://schemas.microsoft.com/office/powerpoint/2010/main" val="858448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pic>
        <p:nvPicPr>
          <p:cNvPr id="4100" name="Picture 4" descr="Respiração celular: o que é e quais são as etapas - Mundo Educação">
            <a:extLst>
              <a:ext uri="{FF2B5EF4-FFF2-40B4-BE49-F238E27FC236}">
                <a16:creationId xmlns:a16="http://schemas.microsoft.com/office/drawing/2014/main" id="{E6B98845-A975-4483-AA43-DB967E1C0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80694"/>
            <a:ext cx="7141204" cy="474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D2689FD-BF88-4FCF-84EB-D214A72227A8}"/>
              </a:ext>
            </a:extLst>
          </p:cNvPr>
          <p:cNvSpPr txBox="1"/>
          <p:nvPr/>
        </p:nvSpPr>
        <p:spPr>
          <a:xfrm>
            <a:off x="3779912" y="130151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Respiração celular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6759A663-377F-4B35-8EB5-247AA248BFD0}"/>
              </a:ext>
            </a:extLst>
          </p:cNvPr>
          <p:cNvSpPr/>
          <p:nvPr/>
        </p:nvSpPr>
        <p:spPr>
          <a:xfrm>
            <a:off x="4058013" y="764704"/>
            <a:ext cx="1292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Energia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56474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6A88734-6FDE-4FA2-98FF-0DCAC155E749}"/>
              </a:ext>
            </a:extLst>
          </p:cNvPr>
          <p:cNvSpPr/>
          <p:nvPr/>
        </p:nvSpPr>
        <p:spPr>
          <a:xfrm>
            <a:off x="4058013" y="764704"/>
            <a:ext cx="1292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Energia</a:t>
            </a:r>
            <a:endParaRPr lang="pt-BR" sz="28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1E804CA-5DA7-4AB2-8743-66A938FC95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361" b="91944" l="15886" r="99927">
                        <a14:foregroundMark x1="27526" y1="81667" x2="34407" y2="82778"/>
                        <a14:foregroundMark x1="57394" y1="81389" x2="68302" y2="84167"/>
                        <a14:foregroundMark x1="45022" y1="32361" x2="39898" y2="48472"/>
                        <a14:foregroundMark x1="77379" y1="41111" x2="73646" y2="49028"/>
                        <a14:backgroundMark x1="76354" y1="28056" x2="96925" y2="40278"/>
                        <a14:backgroundMark x1="90483" y1="38889" x2="96340" y2="45694"/>
                      </a14:backgroundRemoval>
                    </a14:imgEffect>
                  </a14:imgLayer>
                </a14:imgProps>
              </a:ext>
            </a:extLst>
          </a:blip>
          <a:srcRect l="25775" t="28285" r="5414" b="10459"/>
          <a:stretch/>
        </p:blipFill>
        <p:spPr>
          <a:xfrm>
            <a:off x="257075" y="2321164"/>
            <a:ext cx="8629849" cy="4049288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103C076B-73B5-462C-A242-D82B6D0951F6}"/>
              </a:ext>
            </a:extLst>
          </p:cNvPr>
          <p:cNvSpPr/>
          <p:nvPr/>
        </p:nvSpPr>
        <p:spPr>
          <a:xfrm>
            <a:off x="1086407" y="1921054"/>
            <a:ext cx="73356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Pirâmide de energia = menos energia atinge cada nível trófico acima</a:t>
            </a:r>
          </a:p>
        </p:txBody>
      </p:sp>
    </p:spTree>
    <p:extLst>
      <p:ext uri="{BB962C8B-B14F-4D97-AF65-F5344CB8AC3E}">
        <p14:creationId xmlns:p14="http://schemas.microsoft.com/office/powerpoint/2010/main" val="1484775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B914914-D018-40CD-A23D-D01309B251AC}"/>
              </a:ext>
            </a:extLst>
          </p:cNvPr>
          <p:cNvSpPr/>
          <p:nvPr/>
        </p:nvSpPr>
        <p:spPr>
          <a:xfrm>
            <a:off x="4058013" y="764704"/>
            <a:ext cx="1292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Energia</a:t>
            </a:r>
            <a:endParaRPr lang="pt-BR" sz="28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ADEA7A2-604C-4700-8F0C-8E4A7478DDA7}"/>
              </a:ext>
            </a:extLst>
          </p:cNvPr>
          <p:cNvSpPr/>
          <p:nvPr/>
        </p:nvSpPr>
        <p:spPr>
          <a:xfrm>
            <a:off x="3326947" y="1320972"/>
            <a:ext cx="2836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PRODUTIVIDADE PRIMÁRIA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5E25E99-0960-4E8C-91DC-E7AFE5CFCF95}"/>
              </a:ext>
            </a:extLst>
          </p:cNvPr>
          <p:cNvSpPr/>
          <p:nvPr/>
        </p:nvSpPr>
        <p:spPr>
          <a:xfrm>
            <a:off x="3013271" y="1723352"/>
            <a:ext cx="35057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/>
              <a:t>Fornece energia ao ecossistema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D3A22D4-8174-4607-9396-305EE2425A6C}"/>
              </a:ext>
            </a:extLst>
          </p:cNvPr>
          <p:cNvSpPr/>
          <p:nvPr/>
        </p:nvSpPr>
        <p:spPr>
          <a:xfrm>
            <a:off x="1266090" y="2206605"/>
            <a:ext cx="68767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Taxa na qual a energia solar é capturada e convertida em ligações químicas pela fotossíntese</a:t>
            </a:r>
          </a:p>
        </p:txBody>
      </p:sp>
      <p:pic>
        <p:nvPicPr>
          <p:cNvPr id="5122" name="Picture 2" descr="Introdução à fotossíntese (artigo) | Khan Academy">
            <a:extLst>
              <a:ext uri="{FF2B5EF4-FFF2-40B4-BE49-F238E27FC236}">
                <a16:creationId xmlns:a16="http://schemas.microsoft.com/office/drawing/2014/main" id="{C65BB350-983D-41ED-82FD-7F9957315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31" y="2852936"/>
            <a:ext cx="8411633" cy="399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028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27384"/>
            <a:ext cx="9144000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Universidade Federal do ABC – Wikipédia, a enciclopédia livr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2"/>
            <a:ext cx="683568" cy="61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51" l="306" r="100000">
                        <a14:foregroundMark x1="46177" y1="67532" x2="87768" y2="66234"/>
                        <a14:foregroundMark x1="47401" y1="40260" x2="47401" y2="40260"/>
                        <a14:foregroundMark x1="60245" y1="37662" x2="60245" y2="37662"/>
                        <a14:foregroundMark x1="70948" y1="31818" x2="70948" y2="31818"/>
                        <a14:foregroundMark x1="85933" y1="26623" x2="85933" y2="2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170" y="20367"/>
            <a:ext cx="1280203" cy="6003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3006379" y="116632"/>
            <a:ext cx="339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Aula 10. Ecologia de ecossistemas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B914914-D018-40CD-A23D-D01309B251AC}"/>
              </a:ext>
            </a:extLst>
          </p:cNvPr>
          <p:cNvSpPr/>
          <p:nvPr/>
        </p:nvSpPr>
        <p:spPr>
          <a:xfrm>
            <a:off x="4058013" y="764704"/>
            <a:ext cx="1292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Energia</a:t>
            </a:r>
            <a:endParaRPr lang="pt-BR" sz="28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ADEA7A2-604C-4700-8F0C-8E4A7478DDA7}"/>
              </a:ext>
            </a:extLst>
          </p:cNvPr>
          <p:cNvSpPr/>
          <p:nvPr/>
        </p:nvSpPr>
        <p:spPr>
          <a:xfrm>
            <a:off x="3326947" y="1320972"/>
            <a:ext cx="2836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PRODUTIVIDADE PRIMÁRIA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636B2B7-7091-4C25-A4B8-CAD0163BF4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45" t="16697" r="16006" b="1380"/>
          <a:stretch/>
        </p:blipFill>
        <p:spPr>
          <a:xfrm>
            <a:off x="521296" y="1690303"/>
            <a:ext cx="8155160" cy="517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520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3029</TotalTime>
  <Words>817</Words>
  <Application>Microsoft Office PowerPoint</Application>
  <PresentationFormat>Apresentação na tela (4:3)</PresentationFormat>
  <Paragraphs>188</Paragraphs>
  <Slides>41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4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edlley.pessoa</dc:creator>
  <cp:lastModifiedBy>Edlley Pessoa</cp:lastModifiedBy>
  <cp:revision>280</cp:revision>
  <dcterms:created xsi:type="dcterms:W3CDTF">2025-01-22T13:59:49Z</dcterms:created>
  <dcterms:modified xsi:type="dcterms:W3CDTF">2025-04-07T01:39:04Z</dcterms:modified>
</cp:coreProperties>
</file>