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99" r:id="rId17"/>
    <p:sldId id="271" r:id="rId18"/>
    <p:sldId id="272" r:id="rId19"/>
    <p:sldId id="274" r:id="rId20"/>
    <p:sldId id="302" r:id="rId21"/>
    <p:sldId id="304" r:id="rId22"/>
    <p:sldId id="305" r:id="rId23"/>
    <p:sldId id="306" r:id="rId24"/>
    <p:sldId id="307" r:id="rId25"/>
    <p:sldId id="273" r:id="rId26"/>
    <p:sldId id="275" r:id="rId27"/>
    <p:sldId id="309" r:id="rId28"/>
    <p:sldId id="277" r:id="rId29"/>
    <p:sldId id="310" r:id="rId30"/>
    <p:sldId id="308" r:id="rId31"/>
    <p:sldId id="278" r:id="rId32"/>
    <p:sldId id="300" r:id="rId33"/>
    <p:sldId id="301" r:id="rId34"/>
    <p:sldId id="276" r:id="rId35"/>
    <p:sldId id="281" r:id="rId36"/>
    <p:sldId id="311" r:id="rId37"/>
    <p:sldId id="282" r:id="rId38"/>
    <p:sldId id="291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1199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Edlley</a:t>
            </a:r>
            <a:r>
              <a:rPr lang="pt-BR" sz="2400" b="1" dirty="0" smtClean="0">
                <a:solidFill>
                  <a:schemeClr val="bg1"/>
                </a:solidFill>
              </a:rPr>
              <a:t> Pessoa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497140" y="2334053"/>
            <a:ext cx="6610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Módulo 1 – Organismos e o Ambiente físico </a:t>
            </a:r>
          </a:p>
        </p:txBody>
      </p:sp>
      <p:sp>
        <p:nvSpPr>
          <p:cNvPr id="8" name="Retângulo 7"/>
          <p:cNvSpPr/>
          <p:nvPr/>
        </p:nvSpPr>
        <p:spPr>
          <a:xfrm>
            <a:off x="2405380" y="3036687"/>
            <a:ext cx="4333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/>
              <a:t>Aula 1. </a:t>
            </a:r>
            <a:r>
              <a:rPr lang="pt-BR" sz="3600" b="1" dirty="0" smtClean="0"/>
              <a:t>Climas e Solos</a:t>
            </a:r>
            <a:endParaRPr lang="pt-BR" sz="3600" b="1" dirty="0"/>
          </a:p>
        </p:txBody>
      </p:sp>
      <p:sp>
        <p:nvSpPr>
          <p:cNvPr id="10" name="Retângulo 9"/>
          <p:cNvSpPr/>
          <p:nvPr/>
        </p:nvSpPr>
        <p:spPr>
          <a:xfrm>
            <a:off x="1866032" y="1516722"/>
            <a:ext cx="5999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cap="small" dirty="0"/>
              <a:t>Biodiversidade: Interações entre Organismo Ambiente</a:t>
            </a:r>
            <a:endParaRPr lang="pt-BR" sz="2000" dirty="0"/>
          </a:p>
        </p:txBody>
      </p:sp>
      <p:sp>
        <p:nvSpPr>
          <p:cNvPr id="2" name="AutoShape 2" descr="Por que a 'atlantificação' do oceano Ártico preocupa tanto os cientistas? -  BBC News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62" b="68000" l="30774" r="59643">
                        <a14:foregroundMark x1="32321" y1="64000" x2="58869" y2="64000"/>
                        <a14:foregroundMark x1="32917" y1="68000" x2="58155" y2="67238"/>
                        <a14:foregroundMark x1="59405" y1="66190" x2="5904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9" t="35583" r="40386" b="31429"/>
          <a:stretch/>
        </p:blipFill>
        <p:spPr bwMode="auto">
          <a:xfrm>
            <a:off x="0" y="3036687"/>
            <a:ext cx="3149917" cy="329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Deserto do Saara • História, Fauna, Flora, Localização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43" b="86571" l="25774" r="78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24312" r="44077" b="20776"/>
          <a:stretch/>
        </p:blipFill>
        <p:spPr bwMode="auto">
          <a:xfrm>
            <a:off x="6554561" y="3297723"/>
            <a:ext cx="2589440" cy="30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 descr="Cinco países aderem a fundo para conservação de florestas tropicais |  Agência Brasi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5" name="Picture 11" descr="O que é e quais são as principais características da floresta tropical? |  Pensamento Ver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8523" y="3787976"/>
            <a:ext cx="3820082" cy="254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323528" y="980728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Temperatura + </a:t>
            </a:r>
            <a:r>
              <a:rPr lang="pt-BR" sz="2400" b="1" dirty="0"/>
              <a:t>saturação do vapor de água </a:t>
            </a:r>
            <a:r>
              <a:rPr lang="pt-BR" sz="2400" b="1" dirty="0" smtClean="0"/>
              <a:t>= padrões </a:t>
            </a:r>
            <a:r>
              <a:rPr lang="pt-BR" sz="2400" b="1" dirty="0"/>
              <a:t>de evaporação e </a:t>
            </a:r>
            <a:r>
              <a:rPr lang="pt-BR" sz="2400" b="1" dirty="0" smtClean="0"/>
              <a:t>precipitação do mundo</a:t>
            </a:r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dirty="0"/>
              <a:t> </a:t>
            </a:r>
            <a:r>
              <a:rPr lang="pt-BR" sz="2400" b="1" dirty="0" smtClean="0"/>
              <a:t>Padrões </a:t>
            </a:r>
            <a:r>
              <a:rPr lang="pt-BR" sz="2400" b="1" dirty="0"/>
              <a:t>de evaporação e </a:t>
            </a:r>
            <a:r>
              <a:rPr lang="pt-BR" sz="2400" b="1" dirty="0" smtClean="0"/>
              <a:t> </a:t>
            </a:r>
            <a:r>
              <a:rPr lang="pt-BR" sz="2400" b="1" dirty="0"/>
              <a:t>precipitação </a:t>
            </a:r>
            <a:r>
              <a:rPr lang="pt-BR" sz="2400" b="1" dirty="0" smtClean="0"/>
              <a:t>+ correntes </a:t>
            </a:r>
            <a:r>
              <a:rPr lang="pt-BR" sz="2400" b="1" dirty="0"/>
              <a:t>de </a:t>
            </a:r>
            <a:r>
              <a:rPr lang="pt-BR" sz="2400" b="1" dirty="0" smtClean="0"/>
              <a:t>ar = determinam </a:t>
            </a:r>
            <a:r>
              <a:rPr lang="pt-BR" sz="2400" b="1" dirty="0"/>
              <a:t>a distribuição dos ambientes úmidos e secos.</a:t>
            </a:r>
          </a:p>
        </p:txBody>
      </p:sp>
      <p:sp>
        <p:nvSpPr>
          <p:cNvPr id="3" name="AutoShape 2" descr="Desertos: características, tipos, principais, mapa - Brasil Esc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4" name="Picture 4" descr="Desertos: características, tipos, principais, mapa - Brasil 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65952"/>
            <a:ext cx="6120680" cy="385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3171102" y="836712"/>
            <a:ext cx="2801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Correntes </a:t>
            </a:r>
            <a:r>
              <a:rPr lang="pt-BR" sz="3200" b="1" dirty="0"/>
              <a:t>de ar</a:t>
            </a:r>
            <a:endParaRPr lang="pt-BR" sz="3200" dirty="0"/>
          </a:p>
        </p:txBody>
      </p:sp>
      <p:sp>
        <p:nvSpPr>
          <p:cNvPr id="3" name="Retângulo 2"/>
          <p:cNvSpPr/>
          <p:nvPr/>
        </p:nvSpPr>
        <p:spPr>
          <a:xfrm>
            <a:off x="731642" y="1406431"/>
            <a:ext cx="78728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Resfriamento adiabático: </a:t>
            </a:r>
            <a:r>
              <a:rPr lang="pt-BR" sz="2000" dirty="0"/>
              <a:t>ar se move para cima na atmosfera e sofre uma pressão mais baixa, se expande e a temperatura diminui </a:t>
            </a:r>
            <a:endParaRPr lang="pt-BR" sz="2000" dirty="0" smtClean="0"/>
          </a:p>
          <a:p>
            <a:endParaRPr lang="pt-BR" sz="2000" dirty="0" smtClean="0"/>
          </a:p>
          <a:p>
            <a:r>
              <a:rPr lang="pt-BR" sz="2000" b="1" dirty="0" smtClean="0"/>
              <a:t>Aquecimento adiabático:</a:t>
            </a:r>
            <a:r>
              <a:rPr lang="pt-BR" sz="2000" dirty="0"/>
              <a:t> ar se move para baixo e sofre uma pressão mais alta, é comprimido e a temperatura </a:t>
            </a:r>
            <a:r>
              <a:rPr lang="pt-BR" sz="2000" dirty="0" smtClean="0"/>
              <a:t>aumenta</a:t>
            </a:r>
            <a:endParaRPr lang="pt-BR" sz="2000" dirty="0"/>
          </a:p>
        </p:txBody>
      </p:sp>
      <p:pic>
        <p:nvPicPr>
          <p:cNvPr id="11266" name="Picture 2" descr="Bioma do Deserto | Ask A Biolog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37647"/>
            <a:ext cx="5498960" cy="37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301079" y="3608353"/>
            <a:ext cx="302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Células de </a:t>
            </a:r>
            <a:r>
              <a:rPr lang="pt-BR" sz="2400" b="1" dirty="0" err="1" smtClean="0"/>
              <a:t>Hadley</a:t>
            </a:r>
            <a:endParaRPr lang="pt-BR" sz="2400" b="1" dirty="0" smtClean="0"/>
          </a:p>
          <a:p>
            <a:endParaRPr lang="pt-BR" sz="2400" b="1" dirty="0"/>
          </a:p>
          <a:p>
            <a:r>
              <a:rPr lang="pt-BR" sz="2400" b="1" dirty="0" smtClean="0"/>
              <a:t>       30°N e 30°S</a:t>
            </a: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779912" y="6253706"/>
            <a:ext cx="5586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Zona </a:t>
            </a:r>
            <a:r>
              <a:rPr lang="pt-BR" sz="2400" b="1" dirty="0"/>
              <a:t>de convergência intertropical (ZCIT)</a:t>
            </a:r>
          </a:p>
        </p:txBody>
      </p:sp>
      <p:sp>
        <p:nvSpPr>
          <p:cNvPr id="10" name="Seta em curva para cima 9"/>
          <p:cNvSpPr/>
          <p:nvPr/>
        </p:nvSpPr>
        <p:spPr>
          <a:xfrm rot="14240296">
            <a:off x="5785067" y="4848076"/>
            <a:ext cx="1879006" cy="798464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221297" y="5085184"/>
            <a:ext cx="179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Se desloca durante o ano</a:t>
            </a:r>
            <a:endParaRPr lang="pt-BR" b="1" dirty="0"/>
          </a:p>
        </p:txBody>
      </p:sp>
      <p:sp>
        <p:nvSpPr>
          <p:cNvPr id="13" name="Retângulo 12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irculação Atmosférica. Aspectos da circulação atmosféric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63773"/>
            <a:ext cx="6212364" cy="581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171102" y="836712"/>
            <a:ext cx="2801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Correntes </a:t>
            </a:r>
            <a:r>
              <a:rPr lang="pt-BR" sz="3200" b="1" dirty="0"/>
              <a:t>de ar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99890" y="148478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Efeito </a:t>
            </a:r>
            <a:r>
              <a:rPr lang="pt-BR" sz="2400" dirty="0" err="1" smtClean="0"/>
              <a:t>Coriolis</a:t>
            </a:r>
            <a:endParaRPr lang="pt-BR" sz="2400" dirty="0"/>
          </a:p>
        </p:txBody>
      </p:sp>
      <p:pic>
        <p:nvPicPr>
          <p:cNvPr id="14338" name="Picture 2" descr="Efeito Coriol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519" y="1946449"/>
            <a:ext cx="4672957" cy="46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11563" r="18136" b="19389"/>
          <a:stretch/>
        </p:blipFill>
        <p:spPr bwMode="auto">
          <a:xfrm>
            <a:off x="350032" y="1187547"/>
            <a:ext cx="8443936" cy="567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54409" y="148478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Giros e ressurgência 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2627784" y="836712"/>
            <a:ext cx="3591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Correntes oceânicas</a:t>
            </a:r>
            <a:endParaRPr lang="pt-BR" sz="3200" dirty="0"/>
          </a:p>
        </p:txBody>
      </p:sp>
      <p:sp>
        <p:nvSpPr>
          <p:cNvPr id="3" name="Elipse 2"/>
          <p:cNvSpPr/>
          <p:nvPr/>
        </p:nvSpPr>
        <p:spPr>
          <a:xfrm>
            <a:off x="3563888" y="4653136"/>
            <a:ext cx="858673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El Niño e La Niña, fenômenos climáticos que são vilões do Agronegócio - CBC  Agronegóci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El Niño e La Niña, fenômenos climáticos que são vilões do Agronegócio - CBC  Agronegóci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42100" r="24596" b="21234"/>
          <a:stretch/>
        </p:blipFill>
        <p:spPr bwMode="auto">
          <a:xfrm>
            <a:off x="855133" y="2413000"/>
            <a:ext cx="7848600" cy="359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19672" y="1632529"/>
            <a:ext cx="156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EL NIÑO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084168" y="1632528"/>
            <a:ext cx="156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LA NIÑA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908719" y="836712"/>
            <a:ext cx="732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Características geográficas </a:t>
            </a:r>
            <a:r>
              <a:rPr lang="pt-BR" sz="2800" b="1" dirty="0" smtClean="0"/>
              <a:t>podem </a:t>
            </a:r>
            <a:r>
              <a:rPr lang="pt-BR" sz="2800" b="1" dirty="0"/>
              <a:t>afetar </a:t>
            </a:r>
            <a:r>
              <a:rPr lang="pt-BR" sz="2800" b="1" dirty="0" smtClean="0"/>
              <a:t>o clima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0375" y="1556792"/>
            <a:ext cx="452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sz="2400" dirty="0">
                <a:sym typeface="Wingdings" pitchFamily="2" charset="2"/>
              </a:rPr>
              <a:t> </a:t>
            </a:r>
            <a:r>
              <a:rPr lang="pt-BR" sz="2400" dirty="0" smtClean="0"/>
              <a:t>Continentalidade/</a:t>
            </a:r>
            <a:r>
              <a:rPr lang="pt-BR" sz="2400" dirty="0" err="1" smtClean="0"/>
              <a:t>Maritimidade</a:t>
            </a:r>
            <a:endParaRPr lang="pt-BR" sz="2400" dirty="0"/>
          </a:p>
        </p:txBody>
      </p:sp>
      <p:sp>
        <p:nvSpPr>
          <p:cNvPr id="7" name="AutoShape 2" descr="Ficheiro:United Kingdom United States Locator.svg – Wikipédia, a  enciclopédia liv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388" name="Picture 4" descr="File:Canada United Kingdom Locator.svg - Wikimedia Comm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r="5487"/>
          <a:stretch/>
        </p:blipFill>
        <p:spPr bwMode="auto">
          <a:xfrm>
            <a:off x="0" y="2132856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10"/>
          <p:cNvCxnSpPr/>
          <p:nvPr/>
        </p:nvCxnSpPr>
        <p:spPr>
          <a:xfrm>
            <a:off x="2123728" y="2996952"/>
            <a:ext cx="2088232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4211960" y="2596842"/>
            <a:ext cx="90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8° / 3°</a:t>
            </a:r>
            <a:endParaRPr lang="pt-BR" sz="20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204039" y="266885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0</a:t>
            </a:r>
            <a:r>
              <a:rPr lang="pt-BR" sz="2000" b="1" smtClean="0"/>
              <a:t>° / - </a:t>
            </a:r>
            <a:r>
              <a:rPr lang="pt-BR" sz="2000" b="1" dirty="0" smtClean="0"/>
              <a:t>7°</a:t>
            </a:r>
            <a:endParaRPr lang="pt-BR" sz="2000" b="1" dirty="0"/>
          </a:p>
        </p:txBody>
      </p:sp>
      <p:sp>
        <p:nvSpPr>
          <p:cNvPr id="13" name="Retângulo 12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564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908719" y="836712"/>
            <a:ext cx="732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Características geográficas </a:t>
            </a:r>
            <a:r>
              <a:rPr lang="pt-BR" sz="2800" b="1" dirty="0" smtClean="0"/>
              <a:t>podem </a:t>
            </a:r>
            <a:r>
              <a:rPr lang="pt-BR" sz="2800" b="1" dirty="0"/>
              <a:t>afetar </a:t>
            </a:r>
            <a:r>
              <a:rPr lang="pt-BR" sz="2800" b="1" dirty="0" smtClean="0"/>
              <a:t>o clima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49288" y="1641000"/>
            <a:ext cx="861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sz="2400" dirty="0">
                <a:sym typeface="Wingdings" pitchFamily="2" charset="2"/>
              </a:rPr>
              <a:t> </a:t>
            </a:r>
            <a:r>
              <a:rPr lang="pt-BR" sz="2400" dirty="0" err="1" smtClean="0"/>
              <a:t>Cadeidas</a:t>
            </a:r>
            <a:r>
              <a:rPr lang="pt-BR" sz="2400" dirty="0" smtClean="0"/>
              <a:t> de Montanhas (Chuvas orográficas, sombras de chuva) </a:t>
            </a:r>
            <a:endParaRPr lang="pt-BR" sz="2400" dirty="0"/>
          </a:p>
        </p:txBody>
      </p:sp>
      <p:sp>
        <p:nvSpPr>
          <p:cNvPr id="7" name="AutoShape 2" descr="Ficheiro:United Kingdom United States Locator.svg – Wikipédia, a  enciclopédia liv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t="22469" r="23365" b="31858"/>
          <a:stretch/>
        </p:blipFill>
        <p:spPr bwMode="auto">
          <a:xfrm>
            <a:off x="349622" y="2132856"/>
            <a:ext cx="8665105" cy="456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lassificação climática de Köppen-Geiger – Wikipédia, a enciclopédia liv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/>
          <a:stretch/>
        </p:blipFill>
        <p:spPr bwMode="auto">
          <a:xfrm>
            <a:off x="23404" y="1903750"/>
            <a:ext cx="9097192" cy="49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1259632" y="833975"/>
            <a:ext cx="624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Classificação climática de </a:t>
            </a:r>
            <a:r>
              <a:rPr lang="pt-BR" sz="2800" b="1" dirty="0" err="1"/>
              <a:t>Köppen</a:t>
            </a:r>
            <a:r>
              <a:rPr lang="pt-BR" sz="2800" b="1" dirty="0"/>
              <a:t>-Geiger</a:t>
            </a:r>
          </a:p>
        </p:txBody>
      </p:sp>
      <p:pic>
        <p:nvPicPr>
          <p:cNvPr id="17410" name="Picture 2" descr="Wladimir Köppen – Wikipédia, a enciclopédia liv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3" y="3933056"/>
            <a:ext cx="2087735" cy="23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6722" y="3563724"/>
            <a:ext cx="18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Wladimir </a:t>
            </a:r>
            <a:r>
              <a:rPr lang="pt-BR" dirty="0" err="1"/>
              <a:t>Köppen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Mapa climático do Brasil segundo a classificação climática de Köppen : r/ bras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7975"/>
            <a:ext cx="6408712" cy="612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978173" y="90872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/>
              <a:t>O que é Clima?</a:t>
            </a:r>
            <a:endParaRPr lang="pt-BR" sz="4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51520" y="2708920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1 </a:t>
            </a:r>
            <a:r>
              <a:rPr lang="pt-BR" sz="2400" dirty="0"/>
              <a:t>–</a:t>
            </a:r>
            <a:r>
              <a:rPr lang="pt-BR" sz="2400" dirty="0" smtClean="0"/>
              <a:t> Luz solar</a:t>
            </a:r>
          </a:p>
          <a:p>
            <a:endParaRPr lang="pt-BR" sz="2400" dirty="0" smtClean="0"/>
          </a:p>
          <a:p>
            <a:r>
              <a:rPr lang="pt-BR" sz="2400" dirty="0" smtClean="0"/>
              <a:t>2 – Latitude</a:t>
            </a:r>
          </a:p>
          <a:p>
            <a:endParaRPr lang="pt-BR" sz="2400" dirty="0" smtClean="0"/>
          </a:p>
          <a:p>
            <a:r>
              <a:rPr lang="pt-BR" sz="2400" dirty="0" smtClean="0"/>
              <a:t>3 – Elevação</a:t>
            </a:r>
          </a:p>
          <a:p>
            <a:endParaRPr lang="pt-BR" sz="2400" dirty="0" smtClean="0"/>
          </a:p>
          <a:p>
            <a:r>
              <a:rPr lang="pt-BR" sz="2400" dirty="0" smtClean="0"/>
              <a:t>4 – Correntes de ar</a:t>
            </a:r>
          </a:p>
          <a:p>
            <a:endParaRPr lang="pt-BR" sz="2400" dirty="0" smtClean="0"/>
          </a:p>
          <a:p>
            <a:r>
              <a:rPr lang="pt-BR" sz="2400" dirty="0" smtClean="0"/>
              <a:t>5 – Correntes oceânicas </a:t>
            </a:r>
            <a:endParaRPr lang="pt-BR" sz="2400" dirty="0"/>
          </a:p>
        </p:txBody>
      </p:sp>
      <p:sp>
        <p:nvSpPr>
          <p:cNvPr id="11" name="Retângulo 10"/>
          <p:cNvSpPr/>
          <p:nvPr/>
        </p:nvSpPr>
        <p:spPr>
          <a:xfrm>
            <a:off x="1751715" y="1790756"/>
            <a:ext cx="5411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Sistema complexo que envolve:</a:t>
            </a:r>
          </a:p>
        </p:txBody>
      </p:sp>
      <p:pic>
        <p:nvPicPr>
          <p:cNvPr id="2052" name="Picture 4" descr="Climas e formações vegetais | Geografia física | Geografia | Educaçã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91" y="2708919"/>
            <a:ext cx="5518082" cy="36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7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Mapa climático do Brasil segundo a classificação climática de Köppen : r/ brasi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6519"/>
          <a:stretch/>
        </p:blipFill>
        <p:spPr bwMode="auto">
          <a:xfrm>
            <a:off x="2267744" y="620688"/>
            <a:ext cx="4176464" cy="40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179511" y="4617709"/>
            <a:ext cx="8789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err="1" smtClean="0"/>
              <a:t>Af</a:t>
            </a:r>
            <a:r>
              <a:rPr lang="pt-BR" b="1" dirty="0" smtClean="0"/>
              <a:t> (Equatorial) </a:t>
            </a:r>
            <a:r>
              <a:rPr lang="pt-BR" dirty="0" smtClean="0"/>
              <a:t>= Clima </a:t>
            </a:r>
            <a:r>
              <a:rPr lang="pt-BR" dirty="0"/>
              <a:t>tropical úmido ou </a:t>
            </a:r>
            <a:r>
              <a:rPr lang="pt-BR" dirty="0" err="1"/>
              <a:t>superúmido</a:t>
            </a:r>
            <a:r>
              <a:rPr lang="pt-BR" dirty="0"/>
              <a:t>, sem estação seca, sendo a temperatura média do mês mais quente superior a </a:t>
            </a:r>
            <a:r>
              <a:rPr lang="pt-BR" dirty="0" smtClean="0"/>
              <a:t>18°C</a:t>
            </a:r>
            <a:r>
              <a:rPr lang="pt-BR" dirty="0"/>
              <a:t>. O total das chuvas do mês mais seco é superior a 60 mm, com </a:t>
            </a:r>
            <a:r>
              <a:rPr lang="pt-BR" dirty="0" smtClean="0"/>
              <a:t>precipitação total </a:t>
            </a:r>
            <a:r>
              <a:rPr lang="pt-BR" dirty="0"/>
              <a:t>de 1.500 mm anuais.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5221" y="5541039"/>
            <a:ext cx="8793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err="1" smtClean="0"/>
              <a:t>Am</a:t>
            </a:r>
            <a:r>
              <a:rPr lang="pt-BR" b="1" dirty="0" smtClean="0"/>
              <a:t> (Monção) </a:t>
            </a:r>
            <a:r>
              <a:rPr lang="pt-BR" dirty="0" smtClean="0"/>
              <a:t>= Clima </a:t>
            </a:r>
            <a:r>
              <a:rPr lang="pt-BR" dirty="0"/>
              <a:t>tropical úmido ou </a:t>
            </a:r>
            <a:r>
              <a:rPr lang="pt-BR" dirty="0" err="1"/>
              <a:t>subúmido</a:t>
            </a:r>
            <a:r>
              <a:rPr lang="pt-BR" dirty="0"/>
              <a:t>. É uma transição entre o tipo climático </a:t>
            </a:r>
            <a:r>
              <a:rPr lang="pt-BR" b="1" dirty="0" err="1"/>
              <a:t>Af</a:t>
            </a:r>
            <a:r>
              <a:rPr lang="pt-BR" b="1" dirty="0"/>
              <a:t> </a:t>
            </a:r>
            <a:r>
              <a:rPr lang="pt-BR" dirty="0"/>
              <a:t>e</a:t>
            </a:r>
            <a:r>
              <a:rPr lang="pt-BR" b="1" dirty="0"/>
              <a:t> </a:t>
            </a:r>
            <a:r>
              <a:rPr lang="pt-BR" b="1" dirty="0" err="1"/>
              <a:t>Aw</a:t>
            </a:r>
            <a:r>
              <a:rPr lang="pt-BR" dirty="0"/>
              <a:t>. Caracteriza-se por apresentar temperatura média do mês mais frio sempre superior a </a:t>
            </a:r>
            <a:r>
              <a:rPr lang="pt-BR" dirty="0" smtClean="0"/>
              <a:t>18°C </a:t>
            </a:r>
            <a:r>
              <a:rPr lang="pt-BR" dirty="0"/>
              <a:t>apresentando uma estação seca de pequena duração que é compensada pelos totais elevados de precipitação.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3" t="26616" r="22480" b="58254"/>
          <a:stretch/>
        </p:blipFill>
        <p:spPr bwMode="auto">
          <a:xfrm>
            <a:off x="6372200" y="3091948"/>
            <a:ext cx="2708695" cy="15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6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61106" y="4399944"/>
            <a:ext cx="87892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b="1" dirty="0" err="1"/>
              <a:t>Aw</a:t>
            </a:r>
            <a:r>
              <a:rPr lang="pt-BR" dirty="0"/>
              <a:t> </a:t>
            </a:r>
            <a:r>
              <a:rPr lang="pt-BR" b="1" dirty="0" smtClean="0"/>
              <a:t>(Savana) </a:t>
            </a:r>
            <a:r>
              <a:rPr lang="pt-BR" dirty="0" smtClean="0"/>
              <a:t>= </a:t>
            </a:r>
            <a:r>
              <a:rPr lang="pt-BR" dirty="0"/>
              <a:t>Clima tropical, com inverno seco. Apresenta estação chuvosa no </a:t>
            </a:r>
            <a:r>
              <a:rPr lang="pt-BR" dirty="0" smtClean="0"/>
              <a:t>verão </a:t>
            </a:r>
            <a:r>
              <a:rPr lang="pt-BR" dirty="0"/>
              <a:t>e nítida estação seca no </a:t>
            </a:r>
            <a:r>
              <a:rPr lang="pt-BR" dirty="0" smtClean="0"/>
              <a:t>inverno. </a:t>
            </a:r>
            <a:r>
              <a:rPr lang="pt-BR" dirty="0"/>
              <a:t>A temperatura média do mês mais frio é superior a </a:t>
            </a:r>
            <a:r>
              <a:rPr lang="pt-BR" dirty="0" smtClean="0"/>
              <a:t>18°C</a:t>
            </a:r>
            <a:r>
              <a:rPr lang="pt-BR" dirty="0"/>
              <a:t>. As precipitações são superiores a 750 mm anuais, atingindo 1800 </a:t>
            </a:r>
            <a:r>
              <a:rPr lang="pt-BR" dirty="0" err="1"/>
              <a:t>mm.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75598" y="5807005"/>
            <a:ext cx="879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As</a:t>
            </a:r>
            <a:r>
              <a:rPr lang="pt-BR" dirty="0"/>
              <a:t> </a:t>
            </a:r>
            <a:r>
              <a:rPr lang="pt-BR" b="1" dirty="0" smtClean="0"/>
              <a:t>(</a:t>
            </a:r>
            <a:r>
              <a:rPr lang="pt-BR" b="1" dirty="0" err="1" smtClean="0"/>
              <a:t>Savanna</a:t>
            </a:r>
            <a:r>
              <a:rPr lang="pt-BR" b="1" dirty="0" smtClean="0"/>
              <a:t>) </a:t>
            </a:r>
            <a:r>
              <a:rPr lang="pt-BR" dirty="0" smtClean="0"/>
              <a:t>= </a:t>
            </a:r>
            <a:r>
              <a:rPr lang="pt-BR" dirty="0"/>
              <a:t>Clima tropical quente e úmido, com estação seca no </a:t>
            </a:r>
            <a:r>
              <a:rPr lang="pt-BR" dirty="0" smtClean="0"/>
              <a:t>Verão e estação chuvosa no inverno. </a:t>
            </a:r>
            <a:r>
              <a:rPr lang="pt-BR" dirty="0"/>
              <a:t>As precipitações </a:t>
            </a:r>
            <a:r>
              <a:rPr lang="pt-BR" dirty="0" smtClean="0"/>
              <a:t> anuais são por </a:t>
            </a:r>
            <a:r>
              <a:rPr lang="pt-BR" dirty="0"/>
              <a:t>volta de 1.600 mm anuais.</a:t>
            </a:r>
          </a:p>
        </p:txBody>
      </p:sp>
      <p:pic>
        <p:nvPicPr>
          <p:cNvPr id="9" name="Picture 2" descr="Mapa climático do Brasil segundo a classificação climática de Köppen : r/ brasi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6519"/>
          <a:stretch/>
        </p:blipFill>
        <p:spPr bwMode="auto">
          <a:xfrm>
            <a:off x="2267744" y="620688"/>
            <a:ext cx="4176464" cy="40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3" t="26616" r="22480" b="58254"/>
          <a:stretch/>
        </p:blipFill>
        <p:spPr bwMode="auto">
          <a:xfrm>
            <a:off x="6372200" y="3091948"/>
            <a:ext cx="2708695" cy="15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9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61106" y="4399944"/>
            <a:ext cx="8789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b="1" dirty="0" err="1" smtClean="0"/>
              <a:t>BSh</a:t>
            </a:r>
            <a:r>
              <a:rPr lang="pt-BR" dirty="0" smtClean="0"/>
              <a:t> </a:t>
            </a:r>
            <a:r>
              <a:rPr lang="pt-BR" b="1" dirty="0" smtClean="0"/>
              <a:t>(</a:t>
            </a:r>
            <a:r>
              <a:rPr lang="pt-BR" b="1" dirty="0" err="1" smtClean="0"/>
              <a:t>Semi-árido</a:t>
            </a:r>
            <a:r>
              <a:rPr lang="pt-BR" b="1" dirty="0" smtClean="0"/>
              <a:t>)</a:t>
            </a:r>
            <a:r>
              <a:rPr lang="pt-BR" dirty="0" smtClean="0"/>
              <a:t> = Clima </a:t>
            </a:r>
            <a:r>
              <a:rPr lang="pt-BR" dirty="0"/>
              <a:t>seco com chuvas no verão, com precipitações anuais sempre inferiores a 1000 mm e normalmente inferiores a 750 </a:t>
            </a:r>
            <a:r>
              <a:rPr lang="pt-BR" dirty="0" err="1"/>
              <a:t>mm.</a:t>
            </a:r>
            <a:r>
              <a:rPr lang="pt-BR" dirty="0"/>
              <a:t> </a:t>
            </a:r>
            <a:br>
              <a:rPr lang="pt-BR" dirty="0"/>
            </a:br>
            <a:endParaRPr lang="pt-BR" dirty="0"/>
          </a:p>
        </p:txBody>
      </p:sp>
      <p:pic>
        <p:nvPicPr>
          <p:cNvPr id="9" name="Picture 2" descr="Mapa climático do Brasil segundo a classificação climática de Köppen : r/ brasi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6519"/>
          <a:stretch/>
        </p:blipFill>
        <p:spPr bwMode="auto">
          <a:xfrm>
            <a:off x="2195736" y="620688"/>
            <a:ext cx="4176464" cy="40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47229" y="5013176"/>
            <a:ext cx="8789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b="1" dirty="0" err="1" smtClean="0"/>
              <a:t>Cwa</a:t>
            </a:r>
            <a:r>
              <a:rPr lang="pt-BR" dirty="0" smtClean="0"/>
              <a:t> </a:t>
            </a:r>
            <a:r>
              <a:rPr lang="pt-BR" b="1" dirty="0" smtClean="0"/>
              <a:t>(Temperado) </a:t>
            </a:r>
            <a:r>
              <a:rPr lang="pt-BR" dirty="0" smtClean="0"/>
              <a:t>= </a:t>
            </a:r>
            <a:r>
              <a:rPr lang="pt-BR" dirty="0"/>
              <a:t> Clima subtropical de inverno seco </a:t>
            </a:r>
            <a:r>
              <a:rPr lang="pt-BR" dirty="0" smtClean="0"/>
              <a:t>com </a:t>
            </a:r>
            <a:r>
              <a:rPr lang="pt-BR" dirty="0"/>
              <a:t>temperaturas inferiores a </a:t>
            </a:r>
            <a:r>
              <a:rPr lang="pt-BR" dirty="0" smtClean="0"/>
              <a:t>18°C e </a:t>
            </a:r>
            <a:r>
              <a:rPr lang="pt-BR" dirty="0"/>
              <a:t>verão quente </a:t>
            </a:r>
            <a:r>
              <a:rPr lang="pt-BR" dirty="0" smtClean="0"/>
              <a:t>com </a:t>
            </a:r>
            <a:r>
              <a:rPr lang="pt-BR" dirty="0"/>
              <a:t>temperaturas superiores a </a:t>
            </a:r>
            <a:r>
              <a:rPr lang="pt-BR" dirty="0" smtClean="0"/>
              <a:t>22°C.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51520" y="5949280"/>
            <a:ext cx="8793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/>
              <a:t>Cwb</a:t>
            </a:r>
            <a:r>
              <a:rPr lang="pt-BR" dirty="0" smtClean="0"/>
              <a:t> </a:t>
            </a:r>
            <a:r>
              <a:rPr lang="pt-BR" b="1" dirty="0" smtClean="0"/>
              <a:t>(Temperado de Altitude) </a:t>
            </a:r>
            <a:r>
              <a:rPr lang="pt-BR" dirty="0" smtClean="0"/>
              <a:t>= </a:t>
            </a:r>
            <a:r>
              <a:rPr lang="pt-BR" dirty="0"/>
              <a:t>Clima subtropical de altitude, com inverno seco e verão ameno. A temperatura média do mês mais quente é inferior a 22°C.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0" t="58135" r="22372" b="25994"/>
          <a:stretch/>
        </p:blipFill>
        <p:spPr bwMode="auto">
          <a:xfrm>
            <a:off x="6441527" y="620689"/>
            <a:ext cx="2622430" cy="15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3" t="26461" r="22414" b="42022"/>
          <a:stretch/>
        </p:blipFill>
        <p:spPr bwMode="auto">
          <a:xfrm>
            <a:off x="6249641" y="2280610"/>
            <a:ext cx="2894359" cy="23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9" name="Picture 2" descr="Mapa climático do Brasil segundo a classificação climática de Köppen : r/ brasi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6519"/>
          <a:stretch/>
        </p:blipFill>
        <p:spPr bwMode="auto">
          <a:xfrm>
            <a:off x="2195736" y="620688"/>
            <a:ext cx="4176464" cy="40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36277" y="4703313"/>
            <a:ext cx="8793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/>
              <a:t>Cfa</a:t>
            </a:r>
            <a:r>
              <a:rPr lang="pt-BR" dirty="0" smtClean="0"/>
              <a:t> </a:t>
            </a:r>
            <a:r>
              <a:rPr lang="pt-BR" b="1" dirty="0" smtClean="0"/>
              <a:t>(Temperado) </a:t>
            </a:r>
            <a:r>
              <a:rPr lang="pt-BR" dirty="0" smtClean="0"/>
              <a:t>= </a:t>
            </a:r>
            <a:r>
              <a:rPr lang="pt-BR" dirty="0"/>
              <a:t>Clima subtropical, com verão </a:t>
            </a:r>
            <a:r>
              <a:rPr lang="pt-BR" dirty="0" smtClean="0"/>
              <a:t>quente sem estação seca . </a:t>
            </a:r>
            <a:r>
              <a:rPr lang="pt-BR" dirty="0"/>
              <a:t>As temperaturas são superiores a </a:t>
            </a:r>
            <a:r>
              <a:rPr lang="pt-BR" dirty="0" smtClean="0"/>
              <a:t>22°C </a:t>
            </a:r>
            <a:r>
              <a:rPr lang="pt-BR" dirty="0"/>
              <a:t>no </a:t>
            </a:r>
            <a:r>
              <a:rPr lang="pt-BR" dirty="0" smtClean="0"/>
              <a:t>mês mais quente </a:t>
            </a:r>
            <a:r>
              <a:rPr lang="pt-BR" dirty="0"/>
              <a:t>e com mais de 30 mm de chuva no mês mais seco</a:t>
            </a:r>
            <a:r>
              <a:rPr lang="pt-BR" dirty="0" smtClean="0"/>
              <a:t>.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56815" y="5661248"/>
            <a:ext cx="8793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 smtClean="0"/>
              <a:t>Cfb</a:t>
            </a:r>
            <a:r>
              <a:rPr lang="pt-BR" dirty="0" smtClean="0"/>
              <a:t> </a:t>
            </a:r>
            <a:r>
              <a:rPr lang="pt-BR" b="1" dirty="0" smtClean="0"/>
              <a:t>(Temperado de altitude) </a:t>
            </a:r>
            <a:r>
              <a:rPr lang="pt-BR" dirty="0" smtClean="0"/>
              <a:t>= </a:t>
            </a:r>
            <a:r>
              <a:rPr lang="pt-BR" dirty="0"/>
              <a:t>Clima subtropical</a:t>
            </a:r>
            <a:r>
              <a:rPr lang="pt-BR" dirty="0" smtClean="0"/>
              <a:t>, </a:t>
            </a:r>
            <a:r>
              <a:rPr lang="pt-BR" dirty="0"/>
              <a:t>com verão </a:t>
            </a:r>
            <a:r>
              <a:rPr lang="pt-BR" dirty="0" smtClean="0"/>
              <a:t>ameno</a:t>
            </a:r>
            <a:r>
              <a:rPr lang="pt-BR" dirty="0"/>
              <a:t> </a:t>
            </a:r>
            <a:r>
              <a:rPr lang="pt-BR" dirty="0" smtClean="0"/>
              <a:t>sem estação seca. </a:t>
            </a:r>
            <a:r>
              <a:rPr lang="pt-BR" dirty="0"/>
              <a:t>Chuvas uniformemente </a:t>
            </a:r>
            <a:r>
              <a:rPr lang="pt-BR" dirty="0" smtClean="0"/>
              <a:t>distribuídas e </a:t>
            </a:r>
            <a:r>
              <a:rPr lang="pt-BR" dirty="0"/>
              <a:t>a temperatura média do mês mais quente não chega a </a:t>
            </a:r>
            <a:r>
              <a:rPr lang="pt-BR" dirty="0" smtClean="0"/>
              <a:t>22°C</a:t>
            </a:r>
            <a:r>
              <a:rPr lang="pt-BR" dirty="0"/>
              <a:t>. Precipitação de 1.100 a 2.000 </a:t>
            </a:r>
            <a:r>
              <a:rPr lang="pt-BR" dirty="0" err="1"/>
              <a:t>mm.</a:t>
            </a:r>
            <a:r>
              <a:rPr lang="pt-BR" dirty="0"/>
              <a:t> Geadas severas e </a:t>
            </a:r>
            <a:r>
              <a:rPr lang="pt-BR" dirty="0" smtClean="0"/>
              <a:t>frequentes.</a:t>
            </a:r>
            <a:endParaRPr lang="pt-B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3" t="26461" r="22414" b="42022"/>
          <a:stretch/>
        </p:blipFill>
        <p:spPr bwMode="auto">
          <a:xfrm>
            <a:off x="6249641" y="2280610"/>
            <a:ext cx="2894359" cy="23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1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18038" r="22317" b="8819"/>
          <a:stretch/>
        </p:blipFill>
        <p:spPr bwMode="auto">
          <a:xfrm>
            <a:off x="894936" y="611500"/>
            <a:ext cx="7354127" cy="62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9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Solo: formação, tipos, composição, importância - Mundo Educaçã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3"/>
          <a:stretch/>
        </p:blipFill>
        <p:spPr bwMode="auto">
          <a:xfrm>
            <a:off x="4290958" y="1325329"/>
            <a:ext cx="4853042" cy="52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47510" y="1774322"/>
            <a:ext cx="5346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800" dirty="0">
                <a:sym typeface="Wingdings" pitchFamily="2" charset="2"/>
              </a:rPr>
              <a:t> </a:t>
            </a:r>
            <a:r>
              <a:rPr lang="pt-BR" sz="2800" b="1" dirty="0" smtClean="0"/>
              <a:t>A </a:t>
            </a:r>
            <a:r>
              <a:rPr lang="pt-BR" sz="2800" b="1" dirty="0"/>
              <a:t>camada de material alterado química e biologicamente que se sobrepõe ao leito rochoso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59632" y="3425538"/>
            <a:ext cx="2716449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/>
              <a:t>Minerais</a:t>
            </a:r>
          </a:p>
          <a:p>
            <a:endParaRPr lang="pt-BR" sz="2800" dirty="0" smtClean="0"/>
          </a:p>
          <a:p>
            <a:r>
              <a:rPr lang="pt-BR" sz="2800" dirty="0"/>
              <a:t>M</a:t>
            </a:r>
            <a:r>
              <a:rPr lang="pt-BR" sz="2800" dirty="0" smtClean="0"/>
              <a:t>atéria orgânica</a:t>
            </a:r>
          </a:p>
          <a:p>
            <a:endParaRPr lang="pt-BR" sz="2800" dirty="0" smtClean="0"/>
          </a:p>
          <a:p>
            <a:r>
              <a:rPr lang="pt-BR" sz="2800" dirty="0" smtClean="0"/>
              <a:t>Água</a:t>
            </a:r>
          </a:p>
          <a:p>
            <a:endParaRPr lang="pt-BR" sz="2800" dirty="0" smtClean="0"/>
          </a:p>
          <a:p>
            <a:r>
              <a:rPr lang="pt-BR" sz="2800" dirty="0" smtClean="0"/>
              <a:t>Ar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978173" y="692696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/>
              <a:t>Solos</a:t>
            </a:r>
            <a:endParaRPr lang="pt-BR" sz="4800" b="1" dirty="0"/>
          </a:p>
        </p:txBody>
      </p:sp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2259507" y="798519"/>
            <a:ext cx="4624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Intemperismo e Lixiviação</a:t>
            </a:r>
            <a:endParaRPr lang="pt-BR" sz="32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9" t="12524" r="38893" b="6943"/>
          <a:stretch/>
        </p:blipFill>
        <p:spPr bwMode="auto">
          <a:xfrm>
            <a:off x="5764214" y="1383294"/>
            <a:ext cx="2632723" cy="531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Quais São os Processos de Intemperismo Físico? – Mundo Ecolog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6711"/>
            <a:ext cx="59055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5122" name="Picture 2" descr="INTEMPERISMO BIOLÓGIC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53292" r="3409" b="9443"/>
          <a:stretch/>
        </p:blipFill>
        <p:spPr bwMode="auto">
          <a:xfrm>
            <a:off x="35496" y="1323147"/>
            <a:ext cx="9086996" cy="20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682418" y="656820"/>
            <a:ext cx="22801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Intemperismo</a:t>
            </a:r>
            <a:endParaRPr lang="pt-BR" sz="2800" dirty="0"/>
          </a:p>
        </p:txBody>
      </p:sp>
      <p:pic>
        <p:nvPicPr>
          <p:cNvPr id="10" name="Picture 2" descr="Diferenças essenciais entre cascalhos, areias, siltes e argilas. | Alex  Crispim da Costa Fortuna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9" y="3500858"/>
            <a:ext cx="6253721" cy="33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Qual a diferença entre os solos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61" b="78750" l="5547" r="7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64" r="29414" b="20434"/>
          <a:stretch/>
        </p:blipFill>
        <p:spPr bwMode="auto">
          <a:xfrm>
            <a:off x="899592" y="3745304"/>
            <a:ext cx="6768752" cy="24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8194" name="Picture 2" descr="Tipos de Solo do Brasil. Principais Tipos de Solo do Brasil🦟 Ganhe prêmios  com bero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5" y="636269"/>
            <a:ext cx="7632848" cy="624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3" t="37275" r="23370" b="15370"/>
          <a:stretch/>
        </p:blipFill>
        <p:spPr bwMode="auto">
          <a:xfrm>
            <a:off x="767989" y="620688"/>
            <a:ext cx="7608022" cy="61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7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12267" r="18868" b="14245"/>
          <a:stretch/>
        </p:blipFill>
        <p:spPr bwMode="auto">
          <a:xfrm>
            <a:off x="947174" y="1559416"/>
            <a:ext cx="7249651" cy="523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555830" y="945176"/>
            <a:ext cx="6466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/>
              <a:t>A Terra é aquecida pelo efeito estufa</a:t>
            </a:r>
            <a:endParaRPr lang="pt-BR" sz="3200" dirty="0"/>
          </a:p>
        </p:txBody>
      </p:sp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4102" name="Picture 6" descr="Aula 7 Processos de formação de solos Agronomia - Física do Solo🐾 Descubra  o mundo do entretenimento com plataforma nova de jogo do tigr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89111" l="8429" r="84429">
                        <a14:foregroundMark x1="25571" y1="31333" x2="25143" y2="85111"/>
                        <a14:foregroundMark x1="42571" y1="28222" x2="42286" y2="81778"/>
                        <a14:foregroundMark x1="56429" y1="25556" x2="56143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639480"/>
            <a:ext cx="10153128" cy="65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638698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Rocha</a:t>
            </a:r>
            <a:endParaRPr lang="pt-BR" sz="20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887924" y="641925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Solos Jovens</a:t>
            </a:r>
            <a:endParaRPr lang="pt-BR" sz="20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084168" y="6386987"/>
            <a:ext cx="183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Solos maduros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428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399803" y="1921974"/>
            <a:ext cx="850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Argissolos</a:t>
            </a:r>
            <a:r>
              <a:rPr lang="pt-BR" sz="2400" b="1" dirty="0" smtClean="0"/>
              <a:t>: </a:t>
            </a:r>
            <a:r>
              <a:rPr lang="pt-BR" sz="2400" dirty="0"/>
              <a:t>Solos com acumulação de argila no horizonte B</a:t>
            </a:r>
            <a:r>
              <a:rPr lang="pt-BR" sz="2400" dirty="0" smtClean="0"/>
              <a:t>. (26,9%)</a:t>
            </a:r>
            <a:endParaRPr lang="pt-BR" sz="2400" b="1" dirty="0"/>
          </a:p>
        </p:txBody>
      </p:sp>
      <p:sp>
        <p:nvSpPr>
          <p:cNvPr id="7" name="AutoShape 2" descr="Argissolo: características, composição e muito mais - Nutrição de Saf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0" name="Picture 4" descr="ARGISSOLO VERMELHO-AMARELO DOS SUBPLANALTOS CAMPO MOURÃO E UMUARAMA -  características e potencial de uso | Secretaria da Agricultura e do  Abastecim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41" y="2385482"/>
            <a:ext cx="3583846" cy="44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60375" y="777557"/>
            <a:ext cx="8093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err="1" smtClean="0"/>
              <a:t>Latossolos</a:t>
            </a:r>
            <a:r>
              <a:rPr lang="pt-BR" sz="2400" b="1" dirty="0" smtClean="0"/>
              <a:t>: </a:t>
            </a:r>
            <a:r>
              <a:rPr lang="pt-BR" sz="2400" dirty="0"/>
              <a:t>Solos velhos (muito alterados em relação à rocha de origem), profundos, com grande desenvolvimento do horizonte B</a:t>
            </a:r>
            <a:r>
              <a:rPr lang="pt-BR" sz="2400" dirty="0" smtClean="0"/>
              <a:t>. (31,6% do Brasil)</a:t>
            </a:r>
            <a:endParaRPr lang="pt-BR" sz="2400" dirty="0"/>
          </a:p>
        </p:txBody>
      </p:sp>
      <p:pic>
        <p:nvPicPr>
          <p:cNvPr id="24582" name="Picture 6" descr="A ESTRUTURA EM LATOSSOLOS VERMELHOS DERIVADOS DE ROCHAS ERUPTIVAS NA BACIA  HIDROGRÁFICA PARANÁ III – BHP III | Secretaria da Agricultura e do  Abasteciment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15753"/>
          <a:stretch/>
        </p:blipFill>
        <p:spPr bwMode="auto">
          <a:xfrm>
            <a:off x="518092" y="2381796"/>
            <a:ext cx="4416424" cy="449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546867" y="1552642"/>
            <a:ext cx="807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Plintossolos</a:t>
            </a:r>
            <a:r>
              <a:rPr lang="pt-BR" sz="2400" b="1" dirty="0" smtClean="0"/>
              <a:t>: </a:t>
            </a:r>
            <a:r>
              <a:rPr lang="pt-BR" sz="2400" dirty="0"/>
              <a:t>Solos com acumulação de ferro em algum horizonte, causando </a:t>
            </a:r>
            <a:r>
              <a:rPr lang="pt-BR" sz="2400" dirty="0" smtClean="0"/>
              <a:t>endurecimento. (7%)</a:t>
            </a:r>
            <a:endParaRPr lang="pt-BR" sz="2400" b="1" dirty="0"/>
          </a:p>
        </p:txBody>
      </p:sp>
      <p:sp>
        <p:nvSpPr>
          <p:cNvPr id="7" name="AutoShape 2" descr="Argissolo: características, composição e muito mais - Nutrição de Saf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32428" y="777558"/>
            <a:ext cx="809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err="1" smtClean="0"/>
              <a:t>Neossolos</a:t>
            </a:r>
            <a:r>
              <a:rPr lang="pt-BR" sz="2400" b="1" dirty="0" smtClean="0"/>
              <a:t>: </a:t>
            </a:r>
            <a:r>
              <a:rPr lang="pt-BR" sz="2400" dirty="0"/>
              <a:t>Solos jovens em início de formação (sem presença de horizonte B</a:t>
            </a:r>
            <a:r>
              <a:rPr lang="pt-BR" sz="2400" dirty="0" smtClean="0"/>
              <a:t>). (13,3%)</a:t>
            </a:r>
            <a:endParaRPr lang="pt-BR" sz="2400" dirty="0"/>
          </a:p>
        </p:txBody>
      </p:sp>
      <p:pic>
        <p:nvPicPr>
          <p:cNvPr id="25604" name="Picture 4" descr="Plintossolos - Portal Embra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42410"/>
            <a:ext cx="2900566" cy="42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Neossolos - Portal Embra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5" y="2463538"/>
            <a:ext cx="3132856" cy="417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007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546867" y="1552642"/>
            <a:ext cx="807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Gleissolos</a:t>
            </a:r>
            <a:r>
              <a:rPr lang="pt-BR" sz="2400" b="1" dirty="0" smtClean="0"/>
              <a:t>: </a:t>
            </a:r>
            <a:r>
              <a:rPr lang="pt-BR" sz="2400" dirty="0"/>
              <a:t>solos minerais formados em condição de alagamento, permanente ou temporário</a:t>
            </a:r>
            <a:r>
              <a:rPr lang="pt-BR" sz="2400" dirty="0" smtClean="0"/>
              <a:t>. (4,7%)</a:t>
            </a:r>
            <a:endParaRPr lang="pt-BR" sz="2400" b="1" dirty="0"/>
          </a:p>
        </p:txBody>
      </p:sp>
      <p:sp>
        <p:nvSpPr>
          <p:cNvPr id="7" name="AutoShape 2" descr="Argissolo: características, composição e muito mais - Nutrição de Saf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32428" y="777558"/>
            <a:ext cx="8093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err="1" smtClean="0"/>
              <a:t>Cambissolos</a:t>
            </a:r>
            <a:r>
              <a:rPr lang="pt-BR" sz="2400" b="1" dirty="0" smtClean="0"/>
              <a:t>: </a:t>
            </a:r>
            <a:r>
              <a:rPr lang="pt-BR" sz="2400" dirty="0"/>
              <a:t>Solos que possuem horizonte B em estágio inicial de </a:t>
            </a:r>
            <a:r>
              <a:rPr lang="pt-BR" sz="2400" dirty="0" smtClean="0"/>
              <a:t>formação. (5,3%)</a:t>
            </a:r>
            <a:endParaRPr lang="pt-BR" sz="2400" dirty="0"/>
          </a:p>
        </p:txBody>
      </p:sp>
      <p:pic>
        <p:nvPicPr>
          <p:cNvPr id="26626" name="Picture 2" descr="Paraná: Cambissolos - Disciplina - Geograf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1" y="2510532"/>
            <a:ext cx="3053124" cy="407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GLEISSOLOS DO SUBPLANALTO CASCAVEL – características e potencial de uso. |  Secretaria da Agricultura e do Abastecimen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83639"/>
            <a:ext cx="3191137" cy="425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334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quatro tipos de so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Mapa de solos do Bras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9592" r="5760" b="6023"/>
          <a:stretch/>
        </p:blipFill>
        <p:spPr bwMode="auto">
          <a:xfrm>
            <a:off x="1" y="836712"/>
            <a:ext cx="91440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768581" y="422049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88,8%</a:t>
            </a:r>
            <a:endParaRPr lang="pt-BR" sz="2800" b="1" dirty="0"/>
          </a:p>
        </p:txBody>
      </p:sp>
      <p:sp>
        <p:nvSpPr>
          <p:cNvPr id="9" name="Elipse 8"/>
          <p:cNvSpPr/>
          <p:nvPr/>
        </p:nvSpPr>
        <p:spPr>
          <a:xfrm>
            <a:off x="2768581" y="4050058"/>
            <a:ext cx="1080120" cy="963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cxnSp>
        <p:nvCxnSpPr>
          <p:cNvPr id="12" name="Conector de seta reta 11"/>
          <p:cNvCxnSpPr/>
          <p:nvPr/>
        </p:nvCxnSpPr>
        <p:spPr>
          <a:xfrm flipH="1">
            <a:off x="1547664" y="3501008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1700064" y="3653408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1564432" y="4365104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>
            <a:off x="1547664" y="4653136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1547664" y="4182437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1691680" y="5157192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1-Mapa da erodibilidade dos solos do Estado de São Paulo (fator K)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28328" r="24715" b="23560"/>
          <a:stretch/>
        </p:blipFill>
        <p:spPr bwMode="auto">
          <a:xfrm>
            <a:off x="0" y="980728"/>
            <a:ext cx="9140734" cy="543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de seta reta 8"/>
          <p:cNvCxnSpPr/>
          <p:nvPr/>
        </p:nvCxnSpPr>
        <p:spPr>
          <a:xfrm flipH="1">
            <a:off x="1907704" y="5517232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1906051" y="4653136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2048414" y="5733256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>
            <a:off x="1547664" y="3501008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3444097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egetação do Estado de São Paul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7346" r="2587" b="5384"/>
          <a:stretch/>
        </p:blipFill>
        <p:spPr bwMode="auto">
          <a:xfrm>
            <a:off x="2201158" y="3570118"/>
            <a:ext cx="5035138" cy="32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73370" y="59112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SOLO + CLIMA = VEGETAÇÃO</a:t>
            </a:r>
            <a:endParaRPr lang="pt-BR" sz="2400" b="1" dirty="0"/>
          </a:p>
        </p:txBody>
      </p:sp>
      <p:sp>
        <p:nvSpPr>
          <p:cNvPr id="12" name="Retângulo 11"/>
          <p:cNvSpPr/>
          <p:nvPr/>
        </p:nvSpPr>
        <p:spPr>
          <a:xfrm>
            <a:off x="3445729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24" b="77524" l="25893" r="73750">
                        <a14:foregroundMark x1="26488" y1="55429" x2="38452" y2="55429"/>
                        <a14:foregroundMark x1="38452" y1="55429" x2="38452" y2="73524"/>
                        <a14:foregroundMark x1="26607" y1="73714" x2="26607" y2="73714"/>
                        <a14:foregroundMark x1="26488" y1="56000" x2="26369" y2="72476"/>
                        <a14:foregroundMark x1="26726" y1="73333" x2="38095" y2="73524"/>
                        <a14:foregroundMark x1="38095" y1="73143" x2="26905" y2="56286"/>
                        <a14:foregroundMark x1="27143" y1="73143" x2="38095" y2="56476"/>
                        <a14:foregroundMark x1="30060" y1="58381" x2="33750" y2="59429"/>
                        <a14:foregroundMark x1="31369" y1="71429" x2="35060" y2="70571"/>
                        <a14:backgroundMark x1="61131" y1="69905" x2="61131" y2="69905"/>
                        <a14:backgroundMark x1="53333" y1="73333" x2="63214" y2="63810"/>
                        <a14:backgroundMark x1="66488" y1="63619" x2="72560" y2="56286"/>
                        <a14:backgroundMark x1="61369" y1="71810" x2="73631" y2="7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29327" r="28100" b="25806"/>
          <a:stretch/>
        </p:blipFill>
        <p:spPr bwMode="auto">
          <a:xfrm>
            <a:off x="395536" y="1094820"/>
            <a:ext cx="4104456" cy="252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18038" r="22317" b="28109"/>
          <a:stretch/>
        </p:blipFill>
        <p:spPr bwMode="auto">
          <a:xfrm>
            <a:off x="4705338" y="962084"/>
            <a:ext cx="4176463" cy="260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76180" r="22209" b="8958"/>
          <a:stretch/>
        </p:blipFill>
        <p:spPr bwMode="auto">
          <a:xfrm>
            <a:off x="6103923" y="3570118"/>
            <a:ext cx="2943334" cy="50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3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91072" y="116984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SOLO + CLIMA = VEGETAÇÃO</a:t>
            </a:r>
            <a:endParaRPr lang="pt-BR" sz="4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547664" y="2348880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Biomas Terrestres</a:t>
            </a:r>
            <a:endParaRPr lang="pt-BR" sz="60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62" b="68000" l="30774" r="59643">
                        <a14:foregroundMark x1="32321" y1="64000" x2="58869" y2="64000"/>
                        <a14:foregroundMark x1="32917" y1="68000" x2="58155" y2="67238"/>
                        <a14:foregroundMark x1="59405" y1="66190" x2="5904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9" t="35583" r="40386" b="31429"/>
          <a:stretch/>
        </p:blipFill>
        <p:spPr bwMode="auto">
          <a:xfrm>
            <a:off x="0" y="3586130"/>
            <a:ext cx="3149917" cy="329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43" b="86571" l="25774" r="78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24312" r="44077" b="20776"/>
          <a:stretch/>
        </p:blipFill>
        <p:spPr bwMode="auto">
          <a:xfrm>
            <a:off x="6554561" y="3847166"/>
            <a:ext cx="2589440" cy="30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O que é e quais são as principais características da floresta tropical? |  Pensamento Ver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68523" y="4337419"/>
            <a:ext cx="3820082" cy="254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41466" y="3714285"/>
            <a:ext cx="8061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Regiões </a:t>
            </a:r>
            <a:r>
              <a:rPr lang="pt-BR" dirty="0"/>
              <a:t>geográficas que contêm comunidades compostas por organismos com adaptações similares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445729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445730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339752" y="1012086"/>
            <a:ext cx="4041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Aula 1. Climas e Solos (</a:t>
            </a:r>
            <a:r>
              <a:rPr lang="pt-BR" dirty="0" err="1"/>
              <a:t>Cáp</a:t>
            </a:r>
            <a:r>
              <a:rPr lang="pt-BR" dirty="0"/>
              <a:t>. 5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1026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44" y="1412776"/>
            <a:ext cx="381443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2375756" y="838453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Gases de efeito estufa</a:t>
            </a:r>
            <a:endParaRPr lang="pt-BR" sz="3600" dirty="0"/>
          </a:p>
        </p:txBody>
      </p:sp>
      <p:sp>
        <p:nvSpPr>
          <p:cNvPr id="3" name="AutoShape 2" descr="modelo do carbono dióxido co2 molécula e químico fórmulas. geométrico  estruturas e ilustração em branco fundo. educacional e estude conteúdo do  quimetria alunos. vetor ilustração. 27117761 Vetor no Vectee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Molecule Water H2o Molecule Structure Oxygen: ilustrações stock 1109021747 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 b="13844"/>
          <a:stretch/>
        </p:blipFill>
        <p:spPr bwMode="auto">
          <a:xfrm>
            <a:off x="3203848" y="1723342"/>
            <a:ext cx="3182342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39075" y="342900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H</a:t>
            </a:r>
            <a:r>
              <a:rPr lang="pt-BR" sz="2400" b="1" baseline="-25000" dirty="0" smtClean="0"/>
              <a:t>2</a:t>
            </a:r>
            <a:r>
              <a:rPr lang="pt-BR" sz="2400" b="1" dirty="0" smtClean="0"/>
              <a:t>O</a:t>
            </a:r>
            <a:endParaRPr lang="pt-BR" sz="2400" b="1" dirty="0"/>
          </a:p>
        </p:txBody>
      </p:sp>
      <p:pic>
        <p:nvPicPr>
          <p:cNvPr id="4104" name="Picture 8" descr="CH4 lewis structure, Molecular geometry, Bond angle, Valence electr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61" y="1744544"/>
            <a:ext cx="186618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733772" y="362905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CH</a:t>
            </a:r>
            <a:r>
              <a:rPr lang="pt-BR" sz="2400" b="1" baseline="-25000" dirty="0" smtClean="0"/>
              <a:t>4</a:t>
            </a:r>
            <a:endParaRPr lang="pt-BR" sz="2400" b="1" dirty="0"/>
          </a:p>
        </p:txBody>
      </p:sp>
      <p:pic>
        <p:nvPicPr>
          <p:cNvPr id="4106" name="Picture 10" descr="Vetor de Nitrous oxide, N2O, laughing gas, molecule model and chemical  formula. Dinitrogen monoxide is a colorless gas. Ball-and-stick model,  geometric structure and structural formula. Illustration. Vector. do Stock  | Adobe 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26"/>
          <a:stretch/>
        </p:blipFill>
        <p:spPr bwMode="auto">
          <a:xfrm>
            <a:off x="1733866" y="3731926"/>
            <a:ext cx="2330343" cy="218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remium PSD | O3 ozone trioxygen molecule 3D rendering isolated on  transparent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19" y="4123214"/>
            <a:ext cx="2533098" cy="164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270992" y="5524924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O</a:t>
            </a:r>
            <a:r>
              <a:rPr lang="pt-BR" sz="2400" b="1" baseline="-25000" dirty="0" smtClean="0"/>
              <a:t>3</a:t>
            </a:r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184923" y="55393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N</a:t>
            </a:r>
            <a:r>
              <a:rPr lang="pt-BR" sz="2400" b="1" baseline="-25000" dirty="0" smtClean="0"/>
              <a:t>2</a:t>
            </a:r>
            <a:r>
              <a:rPr lang="pt-BR" sz="2400" b="1" dirty="0" smtClean="0"/>
              <a:t>O</a:t>
            </a:r>
            <a:endParaRPr lang="pt-BR" sz="2400" b="1" dirty="0"/>
          </a:p>
        </p:txBody>
      </p:sp>
      <p:sp>
        <p:nvSpPr>
          <p:cNvPr id="10" name="AutoShape 14" descr="Vetores de Dióxido De Carbono Co2 Modelo De Molécula E Fórmula Química e  mais imagens de Dióxido de Carbono - i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5" t="40902" r="44690" b="44758"/>
          <a:stretch/>
        </p:blipFill>
        <p:spPr bwMode="auto">
          <a:xfrm>
            <a:off x="612775" y="1903532"/>
            <a:ext cx="1921763" cy="169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1733866" y="3237160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CO</a:t>
            </a:r>
            <a:r>
              <a:rPr lang="pt-BR" sz="2400" b="1" baseline="-25000" dirty="0" smtClean="0"/>
              <a:t>2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07975" y="6237312"/>
            <a:ext cx="874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Temperatura média da terra é de 14°, sem o efeito estufa seria -18°</a:t>
            </a:r>
            <a:endParaRPr lang="pt-BR" sz="2400" dirty="0"/>
          </a:p>
        </p:txBody>
      </p:sp>
      <p:sp>
        <p:nvSpPr>
          <p:cNvPr id="20" name="Retângulo 1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1259632" y="908720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Existe um aquecimento desigual da Terra pelo Sol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34062" r="28848" b="16945"/>
          <a:stretch/>
        </p:blipFill>
        <p:spPr bwMode="auto">
          <a:xfrm>
            <a:off x="227547" y="1442393"/>
            <a:ext cx="5225645" cy="371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A Terra não é redonda - É um geoide de forma irregular e achatada afirma  Agência Espacial Europé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63" y="2708920"/>
            <a:ext cx="4218638" cy="39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712864" y="2275266"/>
            <a:ext cx="2697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Forma real da Terra</a:t>
            </a:r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t="16845" r="20767" b="12821"/>
          <a:stretch/>
        </p:blipFill>
        <p:spPr bwMode="auto">
          <a:xfrm>
            <a:off x="326778" y="620689"/>
            <a:ext cx="8490442" cy="623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24402" y="658683"/>
            <a:ext cx="24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Efeito Albedo</a:t>
            </a:r>
            <a:endParaRPr lang="pt-BR" sz="2800" b="1" dirty="0"/>
          </a:p>
        </p:txBody>
      </p:sp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2231740" y="908719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Aquecimento sazonal Terra </a:t>
            </a:r>
            <a:r>
              <a:rPr lang="pt-BR" sz="2400" b="1" dirty="0"/>
              <a:t>pelo Sol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28635" r="21617" b="7710"/>
          <a:stretch/>
        </p:blipFill>
        <p:spPr bwMode="auto">
          <a:xfrm>
            <a:off x="758453" y="1370383"/>
            <a:ext cx="7627091" cy="537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Variações na órbita terrestre conforme a teoria de Milankovitch. Fonte:...  |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Variações na órbita terrestre conforme a teoria de Milankovitch. Fonte:...  |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22644" r="25083" b="17132"/>
          <a:stretch/>
        </p:blipFill>
        <p:spPr bwMode="auto">
          <a:xfrm>
            <a:off x="791072" y="1142343"/>
            <a:ext cx="7443888" cy="558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126768" y="631552"/>
            <a:ext cx="3051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Ciclos de </a:t>
            </a:r>
            <a:r>
              <a:rPr lang="pt-BR" sz="2400" b="1" dirty="0" err="1" smtClean="0"/>
              <a:t>Milankovitch</a:t>
            </a:r>
            <a:endParaRPr lang="pt-BR" sz="2400" b="1" dirty="0"/>
          </a:p>
        </p:txBody>
      </p:sp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126768" y="735087"/>
            <a:ext cx="3051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Propriedades do ar</a:t>
            </a:r>
            <a:endParaRPr lang="pt-BR" sz="24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9552" y="1196752"/>
            <a:ext cx="813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Pressão atmosférica, densidade e ponto de saturação de vapor de água</a:t>
            </a: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8" t="13788" r="31467" b="11140"/>
          <a:stretch/>
        </p:blipFill>
        <p:spPr bwMode="auto">
          <a:xfrm>
            <a:off x="4677275" y="1760786"/>
            <a:ext cx="4160579" cy="510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Natureza imponente: As 10 maiores montanhas do Bras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6" y="1760786"/>
            <a:ext cx="3620354" cy="483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330961" y="13586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1. </a:t>
            </a:r>
            <a:r>
              <a:rPr lang="pt-BR" b="1" dirty="0" smtClean="0"/>
              <a:t>Climas e Solos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93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1008</Words>
  <Application>Microsoft Office PowerPoint</Application>
  <PresentationFormat>Apresentação na tela (4:3)</PresentationFormat>
  <Paragraphs>132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63</cp:revision>
  <dcterms:created xsi:type="dcterms:W3CDTF">2025-01-22T13:59:49Z</dcterms:created>
  <dcterms:modified xsi:type="dcterms:W3CDTF">2025-02-03T13:49:56Z</dcterms:modified>
</cp:coreProperties>
</file>