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6" r:id="rId4"/>
    <p:sldId id="262" r:id="rId5"/>
    <p:sldId id="260" r:id="rId6"/>
    <p:sldId id="261" r:id="rId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8DA99-2C2C-4E16-8FA0-D8851D0A5934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75C32-9265-4CE8-9F8F-75512A1CEA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79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75C32-9265-4CE8-9F8F-75512A1CEA0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1432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75C32-9265-4CE8-9F8F-75512A1CEA0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143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6487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1954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68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05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458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3128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6852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811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888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415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22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A09EF-52CF-4608-B2FB-E7631587E971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33CBC-1011-4BAF-9691-CFD3928767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723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519113"/>
            <a:ext cx="8905875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683568" y="107534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Os três componentes do teste ADF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06140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519113"/>
            <a:ext cx="8905875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683568" y="107534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Os três componentes do teste ADF</a:t>
            </a:r>
            <a:endParaRPr lang="pt-BR" sz="2800" b="1" dirty="0"/>
          </a:p>
        </p:txBody>
      </p:sp>
      <p:sp>
        <p:nvSpPr>
          <p:cNvPr id="3" name="Retângulo 2"/>
          <p:cNvSpPr/>
          <p:nvPr/>
        </p:nvSpPr>
        <p:spPr>
          <a:xfrm>
            <a:off x="0" y="1340768"/>
            <a:ext cx="9024938" cy="288032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025842" y="5498590"/>
            <a:ext cx="1800200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Teste em si</a:t>
            </a:r>
          </a:p>
          <a:p>
            <a:pPr algn="ctr"/>
            <a:r>
              <a:rPr lang="pt-BR" dirty="0" smtClean="0"/>
              <a:t>(objetivo)</a:t>
            </a:r>
            <a:endParaRPr lang="pt-BR" dirty="0"/>
          </a:p>
        </p:txBody>
      </p:sp>
      <p:cxnSp>
        <p:nvCxnSpPr>
          <p:cNvPr id="6" name="Conector de seta reta 5"/>
          <p:cNvCxnSpPr>
            <a:stCxn id="4" idx="0"/>
          </p:cNvCxnSpPr>
          <p:nvPr/>
        </p:nvCxnSpPr>
        <p:spPr>
          <a:xfrm flipH="1" flipV="1">
            <a:off x="5004048" y="5013176"/>
            <a:ext cx="1921894" cy="485414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2708176" y="3788430"/>
            <a:ext cx="3816424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Testes referentes ao modelo base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085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519113"/>
            <a:ext cx="8905875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665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Critério de escolha do </a:t>
            </a:r>
            <a:r>
              <a:rPr lang="pt-BR" dirty="0" err="1" smtClean="0"/>
              <a:t>p</a:t>
            </a:r>
            <a:r>
              <a:rPr lang="pt-BR" baseline="-25000" dirty="0" err="1" smtClean="0"/>
              <a:t>máx</a:t>
            </a:r>
            <a:endParaRPr lang="pt-BR" baseline="-25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tângulo 4"/>
              <p:cNvSpPr/>
              <p:nvPr/>
            </p:nvSpPr>
            <p:spPr>
              <a:xfrm>
                <a:off x="467544" y="2636912"/>
                <a:ext cx="8270213" cy="23199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pt-BR" sz="3200" i="1"/>
                          </m:ctrlPr>
                        </m:dPr>
                        <m:e>
                          <m:eqArr>
                            <m:eqArrPr>
                              <m:ctrlPr>
                                <a:rPr lang="pt-BR" sz="3200" i="1"/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pt-BR" sz="3200" i="1"/>
                                  </m:ctrlPr>
                                </m:sSubPr>
                                <m:e>
                                  <m:r>
                                    <a:rPr lang="pt-BR" sz="3200" i="1"/>
                                    <m:t>𝑝</m:t>
                                  </m:r>
                                </m:e>
                                <m:sub>
                                  <m:r>
                                    <a:rPr lang="pt-BR" sz="3200" i="1"/>
                                    <m:t>𝑚</m:t>
                                  </m:r>
                                  <m:r>
                                    <a:rPr lang="pt-BR" sz="3200" i="1"/>
                                    <m:t>á</m:t>
                                  </m:r>
                                  <m:r>
                                    <a:rPr lang="pt-BR" sz="3200" i="1"/>
                                    <m:t>𝑥</m:t>
                                  </m:r>
                                </m:sub>
                              </m:sSub>
                              <m:r>
                                <a:rPr lang="pt-BR" sz="3200" i="1"/>
                                <m:t>=</m:t>
                              </m:r>
                              <m:r>
                                <a:rPr lang="pt-BR" sz="3200" i="1"/>
                                <m:t>𝑝𝑖𝑠𝑜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pt-BR" sz="3200" i="1"/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3200" i="1"/>
                                      </m:ctrlPr>
                                    </m:fPr>
                                    <m:num>
                                      <m:r>
                                        <a:rPr lang="pt-BR" sz="3200" i="1"/>
                                        <m:t>𝑇</m:t>
                                      </m:r>
                                      <m:r>
                                        <a:rPr lang="pt-BR" sz="3200" i="1"/>
                                        <m:t>−</m:t>
                                      </m:r>
                                      <m:r>
                                        <a:rPr lang="pt-BR" sz="3200" i="1"/>
                                        <m:t>𝐷</m:t>
                                      </m:r>
                                      <m:r>
                                        <a:rPr lang="pt-BR" sz="3200" i="1"/>
                                        <m:t>−2</m:t>
                                      </m:r>
                                    </m:num>
                                    <m:den>
                                      <m:r>
                                        <a:rPr lang="pt-BR" sz="3200" i="1"/>
                                        <m:t>2</m:t>
                                      </m:r>
                                    </m:den>
                                  </m:f>
                                  <m:r>
                                    <a:rPr lang="pt-BR" sz="3200" i="1"/>
                                    <m:t>−</m:t>
                                  </m:r>
                                  <m:r>
                                    <a:rPr lang="pt-BR" sz="3200" i="1"/>
                                    <m:t>𝜀</m:t>
                                  </m:r>
                                </m:e>
                              </m:d>
                              <m:r>
                                <a:rPr lang="pt-BR" sz="3200" i="1"/>
                                <m:t>−1,</m:t>
                              </m:r>
                              <m:r>
                                <a:rPr lang="pt-BR" sz="3200" i="1"/>
                                <m:t>𝑠𝑒</m:t>
                              </m:r>
                              <m:r>
                                <a:rPr lang="pt-BR" sz="3200" i="1"/>
                                <m:t> </m:t>
                              </m:r>
                              <m:r>
                                <a:rPr lang="pt-BR" sz="3200" i="1"/>
                                <m:t>𝑇</m:t>
                              </m:r>
                              <m:r>
                                <a:rPr lang="pt-BR" sz="3200" i="1"/>
                                <m:t>&lt;100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pt-BR" sz="3200" i="1"/>
                                  </m:ctrlPr>
                                </m:sSubPr>
                                <m:e>
                                  <m:r>
                                    <a:rPr lang="pt-BR" sz="3200" i="1"/>
                                    <m:t>𝑝</m:t>
                                  </m:r>
                                </m:e>
                                <m:sub>
                                  <m:r>
                                    <a:rPr lang="pt-BR" sz="3200" i="1"/>
                                    <m:t>𝑚</m:t>
                                  </m:r>
                                  <m:r>
                                    <a:rPr lang="pt-BR" sz="3200" i="1"/>
                                    <m:t>á</m:t>
                                  </m:r>
                                  <m:r>
                                    <a:rPr lang="pt-BR" sz="3200" i="1"/>
                                    <m:t>𝑥</m:t>
                                  </m:r>
                                </m:sub>
                              </m:sSub>
                              <m:r>
                                <a:rPr lang="pt-BR" sz="3200"/>
                                <m:t>=12</m:t>
                              </m:r>
                              <m:r>
                                <a:rPr lang="pt-BR" sz="3200" i="1"/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pt-BR" sz="3200"/>
                                <m:t>int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BR" sz="3200" i="1"/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BR" sz="3200" i="1"/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BR" sz="3200" i="1"/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pt-BR" sz="3200" i="1"/>
                                              </m:ctrlPr>
                                            </m:fPr>
                                            <m:num>
                                              <m:r>
                                                <a:rPr lang="pt-BR" sz="3200" i="1"/>
                                                <m:t>𝑇</m:t>
                                              </m:r>
                                            </m:num>
                                            <m:den>
                                              <m:r>
                                                <a:rPr lang="pt-BR" sz="3200" i="1"/>
                                                <m:t>100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pt-BR" sz="3200" i="1"/>
                                          </m:ctrlPr>
                                        </m:fPr>
                                        <m:num>
                                          <m:r>
                                            <a:rPr lang="pt-BR" sz="3200" i="1"/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pt-BR" sz="3200" i="1"/>
                                            <m:t>4</m:t>
                                          </m:r>
                                        </m:den>
                                      </m:f>
                                    </m:sup>
                                  </m:sSup>
                                </m:e>
                              </m:d>
                              <m:r>
                                <a:rPr lang="pt-BR" sz="3200" i="1"/>
                                <m:t>, </m:t>
                              </m:r>
                              <m:r>
                                <a:rPr lang="pt-BR" sz="3200" i="1"/>
                                <m:t>𝑠𝑒</m:t>
                              </m:r>
                              <m:r>
                                <a:rPr lang="pt-BR" sz="3200" i="1"/>
                                <m:t> </m:t>
                              </m:r>
                              <m:r>
                                <a:rPr lang="pt-BR" sz="3200" i="1"/>
                                <m:t>𝑇</m:t>
                              </m:r>
                              <m:r>
                                <a:rPr lang="pt-BR" sz="3200" i="1"/>
                                <m:t>≥100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pt-BR" sz="3200" dirty="0"/>
              </a:p>
            </p:txBody>
          </p:sp>
        </mc:Choice>
        <mc:Fallback>
          <p:sp>
            <p:nvSpPr>
              <p:cNvPr id="5" name="Re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636912"/>
                <a:ext cx="8270213" cy="23199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62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Teste individual para a nulidade da tendência determinista em um modelo-base com constante</a:t>
            </a:r>
            <a:endParaRPr lang="pt-BR" sz="28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" y="1268760"/>
            <a:ext cx="9315450" cy="496062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323528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b="1" dirty="0" smtClean="0"/>
              <a:t>Fonte: </a:t>
            </a:r>
            <a:r>
              <a:rPr lang="pt-BR" sz="1600" b="1" dirty="0" err="1" smtClean="0"/>
              <a:t>Dickey</a:t>
            </a:r>
            <a:r>
              <a:rPr lang="pt-BR" sz="1600" b="1" dirty="0" smtClean="0"/>
              <a:t> e </a:t>
            </a:r>
            <a:r>
              <a:rPr lang="pt-BR" sz="1600" b="1" dirty="0" err="1" smtClean="0"/>
              <a:t>Fuller</a:t>
            </a:r>
            <a:r>
              <a:rPr lang="pt-BR" sz="1600" b="1" dirty="0" smtClean="0"/>
              <a:t> (1981)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03672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b="1" dirty="0"/>
              <a:t>Teste individual para a nulidade da constante em um modelo-base sem a tendência determinista</a:t>
            </a:r>
            <a:endParaRPr lang="pt-BR" sz="2800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23528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b="1" dirty="0" smtClean="0"/>
              <a:t>Fonte: </a:t>
            </a:r>
            <a:r>
              <a:rPr lang="pt-BR" sz="1600" b="1" dirty="0" err="1" smtClean="0"/>
              <a:t>Dickey</a:t>
            </a:r>
            <a:r>
              <a:rPr lang="pt-BR" sz="1600" b="1" dirty="0" smtClean="0"/>
              <a:t> e </a:t>
            </a:r>
            <a:r>
              <a:rPr lang="pt-BR" sz="1600" b="1" dirty="0" err="1" smtClean="0"/>
              <a:t>Fuller</a:t>
            </a:r>
            <a:r>
              <a:rPr lang="pt-BR" sz="1600" b="1" dirty="0" smtClean="0"/>
              <a:t> (1981)</a:t>
            </a:r>
            <a:endParaRPr lang="pt-BR" sz="16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04704"/>
            <a:ext cx="8046720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1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124</Words>
  <Application>Microsoft Office PowerPoint</Application>
  <PresentationFormat>Apresentação na tela (4:3)</PresentationFormat>
  <Paragraphs>13</Paragraphs>
  <Slides>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Tema do Office</vt:lpstr>
      <vt:lpstr>Apresentação do PowerPoint</vt:lpstr>
      <vt:lpstr>Apresentação do PowerPoint</vt:lpstr>
      <vt:lpstr>Apresentação do PowerPoint</vt:lpstr>
      <vt:lpstr>Critério de escolha do pmáx</vt:lpstr>
      <vt:lpstr>Teste individual para a nulidade da tendência determinista em um modelo-base com constante</vt:lpstr>
      <vt:lpstr>Teste individual para a nulidade da constante em um modelo-base sem a tendência determinista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Comet Lake</dc:creator>
  <cp:lastModifiedBy>Comet Lake</cp:lastModifiedBy>
  <cp:revision>7</cp:revision>
  <dcterms:created xsi:type="dcterms:W3CDTF">2026-10-22T10:50:29Z</dcterms:created>
  <dcterms:modified xsi:type="dcterms:W3CDTF">2026-10-22T19:27:06Z</dcterms:modified>
</cp:coreProperties>
</file>