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39" r:id="rId2"/>
    <p:sldId id="377" r:id="rId3"/>
    <p:sldId id="378" r:id="rId4"/>
    <p:sldId id="379" r:id="rId5"/>
    <p:sldId id="376" r:id="rId6"/>
    <p:sldId id="348" r:id="rId7"/>
    <p:sldId id="370" r:id="rId8"/>
    <p:sldId id="371" r:id="rId9"/>
    <p:sldId id="372" r:id="rId10"/>
    <p:sldId id="355" r:id="rId11"/>
    <p:sldId id="373" r:id="rId12"/>
    <p:sldId id="374" r:id="rId13"/>
    <p:sldId id="375" r:id="rId14"/>
    <p:sldId id="380" r:id="rId15"/>
    <p:sldId id="381" r:id="rId16"/>
    <p:sldId id="382" r:id="rId17"/>
    <p:sldId id="383" r:id="rId18"/>
    <p:sldId id="387" r:id="rId19"/>
    <p:sldId id="388" r:id="rId20"/>
    <p:sldId id="389" r:id="rId21"/>
    <p:sldId id="390" r:id="rId22"/>
    <p:sldId id="391" r:id="rId23"/>
    <p:sldId id="392" r:id="rId24"/>
    <p:sldId id="393" r:id="rId25"/>
    <p:sldId id="394" r:id="rId26"/>
    <p:sldId id="395" r:id="rId27"/>
    <p:sldId id="396" r:id="rId28"/>
    <p:sldId id="397" r:id="rId29"/>
    <p:sldId id="398" r:id="rId30"/>
    <p:sldId id="399" r:id="rId31"/>
    <p:sldId id="400" r:id="rId32"/>
    <p:sldId id="401" r:id="rId3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E6475-90DA-4C3B-B3BF-4A6FBC1E5CA5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10EC2-90AE-4135-9484-B28A9CF58EB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471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99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328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27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4965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91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99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367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184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091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931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64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6E2B7-AA36-4216-A4C6-27FE319B803B}" type="datetimeFigureOut">
              <a:rPr lang="pt-BR" smtClean="0"/>
              <a:t>17/07/2026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70C10-AE8C-48F2-8E11-38777587986B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077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468087"/>
            <a:ext cx="9144000" cy="1589314"/>
          </a:xfrm>
        </p:spPr>
        <p:txBody>
          <a:bodyPr>
            <a:normAutofit fontScale="90000"/>
          </a:bodyPr>
          <a:lstStyle/>
          <a:p>
            <a:r>
              <a:rPr lang="pt-BR" dirty="0"/>
              <a:t>Agricultura e serviços ecossistêmicos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2154238"/>
            <a:ext cx="9144000" cy="1655762"/>
          </a:xfrm>
        </p:spPr>
        <p:txBody>
          <a:bodyPr/>
          <a:lstStyle/>
          <a:p>
            <a:r>
              <a:rPr lang="pt-BR" dirty="0"/>
              <a:t>Disciplina: Ciência Ambiental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477551"/>
            <a:ext cx="10058400" cy="282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17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87778"/>
            <a:ext cx="9144000" cy="588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2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C4DE21B4-51C4-4BE7-A30C-BBBF75617E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" t="-2012" r="11013" b="2012"/>
          <a:stretch/>
        </p:blipFill>
        <p:spPr>
          <a:xfrm>
            <a:off x="1175057" y="378298"/>
            <a:ext cx="10285808" cy="538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88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D55546B-996D-D613-7BBF-5C003440F267}"/>
              </a:ext>
            </a:extLst>
          </p:cNvPr>
          <p:cNvSpPr txBox="1"/>
          <p:nvPr/>
        </p:nvSpPr>
        <p:spPr>
          <a:xfrm>
            <a:off x="838200" y="6308209"/>
            <a:ext cx="10887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https://i0.wp.com/www.globallandscapesforum.org/wp-content/uploads/2025/10/PB_2025.png?ssl=1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74FEC8-FBA8-A7C0-43D4-63B11299F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547687"/>
            <a:ext cx="6096000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31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58" y="0"/>
            <a:ext cx="6868484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70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7" t="35047" r="16917" b="13143"/>
          <a:stretch/>
        </p:blipFill>
        <p:spPr bwMode="auto">
          <a:xfrm>
            <a:off x="1311716" y="0"/>
            <a:ext cx="9682857" cy="623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9384446" y="6155764"/>
            <a:ext cx="128015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dirty="0"/>
              <a:t>(</a:t>
            </a:r>
            <a:r>
              <a:rPr lang="pt-BR" sz="1500" dirty="0" err="1"/>
              <a:t>Hobbs</a:t>
            </a:r>
            <a:r>
              <a:rPr lang="pt-BR" sz="1500" dirty="0"/>
              <a:t>, 2002)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311715" y="989891"/>
            <a:ext cx="1461917" cy="88370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b="1" dirty="0"/>
              <a:t>Nível da função do sistema</a:t>
            </a:r>
            <a:endParaRPr lang="en-US" sz="1714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535456" y="2060849"/>
            <a:ext cx="1461917" cy="61991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dirty="0"/>
              <a:t>Totalmente funcional</a:t>
            </a:r>
            <a:endParaRPr lang="en-US" sz="1714" dirty="0"/>
          </a:p>
        </p:txBody>
      </p:sp>
      <p:sp>
        <p:nvSpPr>
          <p:cNvPr id="6" name="CaixaDeTexto 5"/>
          <p:cNvSpPr txBox="1"/>
          <p:nvPr/>
        </p:nvSpPr>
        <p:spPr>
          <a:xfrm>
            <a:off x="1535456" y="4869582"/>
            <a:ext cx="1461917" cy="3561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dirty="0"/>
              <a:t>Não funcional</a:t>
            </a:r>
            <a:endParaRPr lang="en-US" sz="1714" dirty="0"/>
          </a:p>
        </p:txBody>
      </p:sp>
      <p:sp>
        <p:nvSpPr>
          <p:cNvPr id="7" name="CaixaDeTexto 6"/>
          <p:cNvSpPr txBox="1"/>
          <p:nvPr/>
        </p:nvSpPr>
        <p:spPr>
          <a:xfrm>
            <a:off x="4753643" y="5394703"/>
            <a:ext cx="3348294" cy="3561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b="1" dirty="0"/>
              <a:t>Proporção de habitat destruído</a:t>
            </a:r>
            <a:endParaRPr lang="en-US" sz="1714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4784426" y="5754742"/>
            <a:ext cx="3348294" cy="3561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b="1" dirty="0"/>
              <a:t>Grau de modificação de habitat</a:t>
            </a:r>
            <a:endParaRPr lang="en-US" sz="1714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2855640" y="5733257"/>
            <a:ext cx="870193" cy="3561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dirty="0"/>
              <a:t>Baixo</a:t>
            </a:r>
            <a:endParaRPr lang="en-US" sz="1714" dirty="0"/>
          </a:p>
        </p:txBody>
      </p:sp>
      <p:sp>
        <p:nvSpPr>
          <p:cNvPr id="10" name="CaixaDeTexto 9"/>
          <p:cNvSpPr txBox="1"/>
          <p:nvPr/>
        </p:nvSpPr>
        <p:spPr>
          <a:xfrm>
            <a:off x="9810349" y="5733257"/>
            <a:ext cx="870193" cy="3561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dirty="0"/>
              <a:t>Alto</a:t>
            </a:r>
            <a:endParaRPr lang="en-US" sz="1714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911264" y="5416189"/>
            <a:ext cx="870193" cy="3561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dirty="0"/>
              <a:t>0%</a:t>
            </a:r>
            <a:endParaRPr lang="en-US" sz="1714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9810349" y="5394703"/>
            <a:ext cx="870193" cy="3561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dirty="0"/>
              <a:t>100%</a:t>
            </a:r>
            <a:endParaRPr lang="en-US" sz="1714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3096553" y="99425"/>
            <a:ext cx="3314183" cy="61991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dirty="0"/>
              <a:t>Limiar de transição controlado por perda da conectividade funcional</a:t>
            </a:r>
            <a:endParaRPr lang="en-US" sz="1714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404608" y="107922"/>
            <a:ext cx="3294410" cy="61991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714" dirty="0"/>
              <a:t>Limiar de transição controlado por perda das funções da paisagem</a:t>
            </a:r>
            <a:endParaRPr lang="en-US" sz="1714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096552" y="3128607"/>
            <a:ext cx="1461917" cy="17081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t-BR" sz="1500" dirty="0"/>
          </a:p>
          <a:p>
            <a:pPr algn="ctr"/>
            <a:r>
              <a:rPr lang="pt-BR" sz="1500" dirty="0"/>
              <a:t>Recuperação/ manutenção requer medidas de manejo do habitat</a:t>
            </a:r>
          </a:p>
          <a:p>
            <a:pPr algn="ctr"/>
            <a:endParaRPr lang="en-US" sz="15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5478789" y="3843045"/>
            <a:ext cx="1774483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dirty="0"/>
              <a:t>Recuperação requer manipulação de habitat e realocação</a:t>
            </a:r>
          </a:p>
          <a:p>
            <a:pPr algn="ctr"/>
            <a:endParaRPr lang="en-US" sz="15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101937" y="3023385"/>
            <a:ext cx="2005937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t-BR" sz="1500" dirty="0"/>
          </a:p>
          <a:p>
            <a:pPr algn="ctr"/>
            <a:r>
              <a:rPr lang="pt-BR" sz="1500" dirty="0"/>
              <a:t>Recuperação requer modificação em escala da paisagem </a:t>
            </a:r>
            <a:endParaRPr lang="en-US" sz="1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926" y="3104369"/>
            <a:ext cx="1642339" cy="112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Espaço Reservado para Conteúdo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55"/>
          <a:stretch/>
        </p:blipFill>
        <p:spPr>
          <a:xfrm>
            <a:off x="2701337" y="-26427"/>
            <a:ext cx="7804864" cy="184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382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nd Grabb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47" y="0"/>
            <a:ext cx="11293642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552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atholicclimatemovement.global/wp-content/uploads/2016/09/land_grabs_hotspot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837" y="163602"/>
            <a:ext cx="9257512" cy="654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012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483510" y="6581001"/>
            <a:ext cx="354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/>
              <a:t>https://doi.org/10.1590/S0102-8529.2017390200010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83510" cy="694258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400" y="0"/>
            <a:ext cx="4432300" cy="659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99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atholicclimatemovement.global/wp-content/uploads/2016/09/land_grabs_hotspot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837" y="163602"/>
            <a:ext cx="9257512" cy="654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761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4" descr="Figura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60350"/>
            <a:ext cx="7620000" cy="571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0227" name="Rectangle 5"/>
          <p:cNvSpPr>
            <a:spLocks noChangeArrowheads="1"/>
          </p:cNvSpPr>
          <p:nvPr/>
        </p:nvSpPr>
        <p:spPr bwMode="auto">
          <a:xfrm>
            <a:off x="2853434" y="397819"/>
            <a:ext cx="7117654" cy="46166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 dirty="0">
                <a:latin typeface="Arial" panose="020B0604020202020204" pitchFamily="34" charset="0"/>
              </a:rPr>
              <a:t>The agricultural terraces or </a:t>
            </a:r>
            <a:r>
              <a:rPr lang="en-US" altLang="en-US" b="1" i="1" dirty="0" err="1">
                <a:latin typeface="Arial" panose="020B0604020202020204" pitchFamily="34" charset="0"/>
              </a:rPr>
              <a:t>socalcos</a:t>
            </a:r>
            <a:r>
              <a:rPr lang="en-US" altLang="en-US" b="1" dirty="0">
                <a:latin typeface="Arial" panose="020B0604020202020204" pitchFamily="34" charset="0"/>
              </a:rPr>
              <a:t> of </a:t>
            </a:r>
            <a:r>
              <a:rPr lang="en-US" altLang="en-US" b="1" dirty="0" err="1">
                <a:latin typeface="Arial" panose="020B0604020202020204" pitchFamily="34" charset="0"/>
              </a:rPr>
              <a:t>Sistelo</a:t>
            </a:r>
            <a:r>
              <a:rPr lang="pt-BR" altLang="en-US" dirty="0"/>
              <a:t> </a:t>
            </a:r>
          </a:p>
        </p:txBody>
      </p:sp>
      <p:sp>
        <p:nvSpPr>
          <p:cNvPr id="2" name="Retângulo 1"/>
          <p:cNvSpPr/>
          <p:nvPr/>
        </p:nvSpPr>
        <p:spPr>
          <a:xfrm>
            <a:off x="0" y="6211669"/>
            <a:ext cx="1224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1400" b="1" u="sng" dirty="0">
                <a:latin typeface="Arial" panose="020B0604020202020204" pitchFamily="34" charset="0"/>
              </a:rPr>
              <a:t>ECOSYSTEM  SERVICES AND HUMAN WELL-BEING: A PARTICIPATORY STUDY IN A MOUNTAIN COMMUNITY IN PORTUGAL</a:t>
            </a:r>
            <a:r>
              <a:rPr lang="en-US" altLang="en-US" sz="1400" b="1" dirty="0">
                <a:latin typeface="Arial" panose="020B0604020202020204" pitchFamily="34" charset="0"/>
              </a:rPr>
              <a:t> (Pereira, E. et al. </a:t>
            </a:r>
            <a:r>
              <a:rPr lang="en-US" altLang="en-US" sz="1400" b="1" i="1" dirty="0">
                <a:latin typeface="Arial" panose="020B0604020202020204" pitchFamily="34" charset="0"/>
              </a:rPr>
              <a:t>Ecology and Society</a:t>
            </a:r>
            <a:r>
              <a:rPr lang="en-US" altLang="en-US" sz="1400" b="1" dirty="0">
                <a:latin typeface="Arial" panose="020B0604020202020204" pitchFamily="34" charset="0"/>
              </a:rPr>
              <a:t>, 10:14, 2005.</a:t>
            </a:r>
          </a:p>
        </p:txBody>
      </p:sp>
    </p:spTree>
    <p:extLst>
      <p:ext uri="{BB962C8B-B14F-4D97-AF65-F5344CB8AC3E}">
        <p14:creationId xmlns:p14="http://schemas.microsoft.com/office/powerpoint/2010/main" val="151771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4" descr="Figura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0"/>
            <a:ext cx="56943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1" name="Rectangle 5"/>
          <p:cNvSpPr>
            <a:spLocks noChangeArrowheads="1"/>
          </p:cNvSpPr>
          <p:nvPr/>
        </p:nvSpPr>
        <p:spPr bwMode="auto">
          <a:xfrm>
            <a:off x="7896226" y="2274839"/>
            <a:ext cx="2579688" cy="2308324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en-US" b="1" dirty="0">
                <a:latin typeface="Arial" panose="020B0604020202020204" pitchFamily="34" charset="0"/>
              </a:rPr>
              <a:t>The Millennium Assessment conceptual framework applied to </a:t>
            </a:r>
            <a:r>
              <a:rPr lang="en-US" altLang="en-US" b="1" dirty="0" err="1">
                <a:latin typeface="Arial" panose="020B0604020202020204" pitchFamily="34" charset="0"/>
              </a:rPr>
              <a:t>Sistelo</a:t>
            </a:r>
            <a:r>
              <a:rPr lang="pt-BR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061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4" descr="Figura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42863"/>
            <a:ext cx="7345363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299" name="Rectangle 5"/>
          <p:cNvSpPr>
            <a:spLocks noChangeArrowheads="1"/>
          </p:cNvSpPr>
          <p:nvPr/>
        </p:nvSpPr>
        <p:spPr bwMode="auto">
          <a:xfrm>
            <a:off x="1847850" y="5807503"/>
            <a:ext cx="8497888" cy="830997"/>
          </a:xfrm>
          <a:prstGeom prst="rect">
            <a:avLst/>
          </a:prstGeom>
          <a:solidFill>
            <a:srgbClr val="FFFF99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en-US" b="1">
                <a:latin typeface="Arial" panose="020B0604020202020204" pitchFamily="34" charset="0"/>
              </a:rPr>
              <a:t>Expressions of well-being and poverty used by the residents of Sistelo</a:t>
            </a:r>
            <a:r>
              <a:rPr lang="pt-BR" altLang="en-US" b="1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840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6">
            <a:extLst>
              <a:ext uri="{FF2B5EF4-FFF2-40B4-BE49-F238E27FC236}">
                <a16:creationId xmlns:a16="http://schemas.microsoft.com/office/drawing/2014/main" id="{F621CF3C-9624-4AFD-8646-018577E696D8}"/>
              </a:ext>
            </a:extLst>
          </p:cNvPr>
          <p:cNvGrpSpPr/>
          <p:nvPr/>
        </p:nvGrpSpPr>
        <p:grpSpPr>
          <a:xfrm>
            <a:off x="-92363" y="6442364"/>
            <a:ext cx="12351781" cy="433039"/>
            <a:chOff x="0" y="0"/>
            <a:chExt cx="13175233" cy="615878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B39FC066-89C3-482D-8FDF-15C857B1D077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34" name="Picture 2">
            <a:extLst>
              <a:ext uri="{FF2B5EF4-FFF2-40B4-BE49-F238E27FC236}">
                <a16:creationId xmlns:a16="http://schemas.microsoft.com/office/drawing/2014/main" id="{48C630FE-7481-484B-9D90-62E558F61A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2095" y="700076"/>
            <a:ext cx="9644905" cy="744122"/>
          </a:xfrm>
          <a:prstGeom prst="rect">
            <a:avLst/>
          </a:prstGeom>
        </p:spPr>
      </p:pic>
      <p:sp>
        <p:nvSpPr>
          <p:cNvPr id="37" name="TextBox 4">
            <a:extLst>
              <a:ext uri="{FF2B5EF4-FFF2-40B4-BE49-F238E27FC236}">
                <a16:creationId xmlns:a16="http://schemas.microsoft.com/office/drawing/2014/main" id="{C6E5A017-C6A2-40E0-938C-6C1B77187102}"/>
              </a:ext>
            </a:extLst>
          </p:cNvPr>
          <p:cNvSpPr txBox="1"/>
          <p:nvPr/>
        </p:nvSpPr>
        <p:spPr>
          <a:xfrm>
            <a:off x="1109446" y="856431"/>
            <a:ext cx="938794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44"/>
              </a:lnSpc>
            </a:pPr>
            <a:r>
              <a:rPr lang="pt-BR" sz="2800" dirty="0">
                <a:solidFill>
                  <a:srgbClr val="171717"/>
                </a:solidFill>
                <a:latin typeface="Arvo"/>
              </a:rPr>
              <a:t>Interface entre sistemas naturais e sociais</a:t>
            </a:r>
            <a:endParaRPr lang="en-US" sz="2800" dirty="0">
              <a:solidFill>
                <a:srgbClr val="171717"/>
              </a:solidFill>
              <a:latin typeface="Arvo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C3D380A5-BFDD-4E8D-8AAD-5AED1CC5C4B1}"/>
              </a:ext>
            </a:extLst>
          </p:cNvPr>
          <p:cNvGrpSpPr/>
          <p:nvPr/>
        </p:nvGrpSpPr>
        <p:grpSpPr>
          <a:xfrm>
            <a:off x="651338" y="1540268"/>
            <a:ext cx="10889324" cy="4617656"/>
            <a:chOff x="146370" y="97585"/>
            <a:chExt cx="9651039" cy="4925500"/>
          </a:xfrm>
        </p:grpSpPr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50BB26FC-AE95-48D1-88CF-ACB75061123C}"/>
                </a:ext>
              </a:extLst>
            </p:cNvPr>
            <p:cNvCxnSpPr/>
            <p:nvPr/>
          </p:nvCxnSpPr>
          <p:spPr>
            <a:xfrm>
              <a:off x="441662" y="2645327"/>
              <a:ext cx="8906440" cy="0"/>
            </a:xfrm>
            <a:prstGeom prst="line">
              <a:avLst/>
            </a:prstGeom>
            <a:noFill/>
            <a:ln w="25400" cap="flat">
              <a:solidFill>
                <a:schemeClr val="bg1">
                  <a:lumMod val="50000"/>
                </a:schemeClr>
              </a:solidFill>
              <a:prstDash val="dash"/>
              <a:bevel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C994F113-3146-49BC-96E5-14FCAF77D423}"/>
                </a:ext>
              </a:extLst>
            </p:cNvPr>
            <p:cNvCxnSpPr/>
            <p:nvPr/>
          </p:nvCxnSpPr>
          <p:spPr>
            <a:xfrm>
              <a:off x="4894882" y="556017"/>
              <a:ext cx="0" cy="417862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Shape 51">
              <a:extLst>
                <a:ext uri="{FF2B5EF4-FFF2-40B4-BE49-F238E27FC236}">
                  <a16:creationId xmlns:a16="http://schemas.microsoft.com/office/drawing/2014/main" id="{89B2ED15-8AA0-4851-8DFF-B6D3B2D42B30}"/>
                </a:ext>
              </a:extLst>
            </p:cNvPr>
            <p:cNvSpPr/>
            <p:nvPr/>
          </p:nvSpPr>
          <p:spPr>
            <a:xfrm>
              <a:off x="1759817" y="907920"/>
              <a:ext cx="6064171" cy="2993660"/>
            </a:xfrm>
            <a:prstGeom prst="rect">
              <a:avLst/>
            </a:prstGeom>
            <a:solidFill>
              <a:srgbClr val="FBCBA3"/>
            </a:solidFill>
            <a:ln w="50800">
              <a:solidFill>
                <a:srgbClr val="C67838"/>
              </a:solidFill>
              <a:custDash>
                <a:ds d="200000" sp="200000"/>
              </a:custDash>
            </a:ln>
            <a:effectLst>
              <a:outerShdw blurRad="127000" dir="2700000" rotWithShape="0">
                <a:srgbClr val="000000">
                  <a:alpha val="75000"/>
                </a:srgbClr>
              </a:outerShdw>
            </a:effectLst>
          </p:spPr>
          <p:txBody>
            <a:bodyPr lIns="0" tIns="0" rIns="0" bIns="0" anchor="ctr"/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r>
                <a:rPr lang="pt-BR" sz="1219" dirty="0"/>
                <a:t>Uso e ocupação da terra</a:t>
              </a:r>
            </a:p>
            <a:p>
              <a:pPr lvl="0" algn="ctr">
                <a:defRPr>
                  <a:solidFill>
                    <a:srgbClr val="FFFFFF"/>
                  </a:solidFill>
                </a:defRPr>
              </a:pPr>
              <a:endParaRPr lang="pt-BR" sz="1219" dirty="0"/>
            </a:p>
            <a:p>
              <a:pPr lvl="0" algn="ctr">
                <a:defRPr>
                  <a:solidFill>
                    <a:srgbClr val="FFFFFF"/>
                  </a:solidFill>
                </a:defRPr>
              </a:pPr>
              <a:endParaRPr lang="pt-BR" sz="1219" dirty="0"/>
            </a:p>
            <a:p>
              <a:pPr lvl="0" algn="ctr">
                <a:defRPr>
                  <a:solidFill>
                    <a:srgbClr val="FFFFFF"/>
                  </a:solidFill>
                </a:defRPr>
              </a:pPr>
              <a:endParaRPr lang="pt-BR" sz="1219" dirty="0"/>
            </a:p>
            <a:p>
              <a:pPr lvl="0" algn="ctr">
                <a:defRPr>
                  <a:solidFill>
                    <a:srgbClr val="FFFFFF"/>
                  </a:solidFill>
                </a:defRPr>
              </a:pPr>
              <a:endParaRPr lang="pt-BR" sz="1219" dirty="0"/>
            </a:p>
            <a:p>
              <a:pPr lvl="0" algn="ctr">
                <a:defRPr>
                  <a:solidFill>
                    <a:srgbClr val="FFFFFF"/>
                  </a:solidFill>
                </a:defRPr>
              </a:pPr>
              <a:endParaRPr lang="pt-BR" sz="1219" dirty="0"/>
            </a:p>
            <a:p>
              <a:pPr lvl="0" algn="ctr">
                <a:defRPr>
                  <a:solidFill>
                    <a:srgbClr val="FFFFFF"/>
                  </a:solidFill>
                </a:defRPr>
              </a:pPr>
              <a:endParaRPr lang="pt-BR" sz="1219" dirty="0"/>
            </a:p>
            <a:p>
              <a:pPr lvl="0" algn="ctr">
                <a:defRPr>
                  <a:solidFill>
                    <a:srgbClr val="FFFFFF"/>
                  </a:solidFill>
                </a:defRPr>
              </a:pPr>
              <a:endParaRPr lang="pt-BR" sz="1219" dirty="0"/>
            </a:p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1219" dirty="0"/>
            </a:p>
          </p:txBody>
        </p:sp>
        <p:sp>
          <p:nvSpPr>
            <p:cNvPr id="20" name="Shape 52">
              <a:extLst>
                <a:ext uri="{FF2B5EF4-FFF2-40B4-BE49-F238E27FC236}">
                  <a16:creationId xmlns:a16="http://schemas.microsoft.com/office/drawing/2014/main" id="{9FBCF1E0-B147-4BF6-8BDF-1D051EA97DD8}"/>
                </a:ext>
              </a:extLst>
            </p:cNvPr>
            <p:cNvSpPr/>
            <p:nvPr/>
          </p:nvSpPr>
          <p:spPr>
            <a:xfrm>
              <a:off x="5589993" y="1667498"/>
              <a:ext cx="2147438" cy="2080135"/>
            </a:xfrm>
            <a:prstGeom prst="rect">
              <a:avLst/>
            </a:prstGeom>
            <a:blipFill>
              <a:blip r:embed="rId3"/>
            </a:blipFill>
            <a:ln w="38100">
              <a:solidFill>
                <a:srgbClr val="3F6797"/>
              </a:solidFill>
              <a:prstDash val="sysDot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/>
            <a:p>
              <a:pPr lvl="0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 algn="ctr">
                <a:defRPr sz="1800"/>
              </a:pPr>
              <a:r>
                <a:rPr sz="1625" dirty="0" err="1">
                  <a:solidFill>
                    <a:srgbClr val="FFFFFF"/>
                  </a:solidFill>
                </a:rPr>
                <a:t>Bem-estar</a:t>
              </a:r>
              <a:r>
                <a:rPr sz="1625" dirty="0">
                  <a:solidFill>
                    <a:srgbClr val="FFFFFF"/>
                  </a:solidFill>
                </a:rPr>
                <a:t> </a:t>
              </a:r>
              <a:r>
                <a:rPr sz="1625" dirty="0" err="1">
                  <a:solidFill>
                    <a:srgbClr val="FFFFFF"/>
                  </a:solidFill>
                </a:rPr>
                <a:t>humano</a:t>
              </a:r>
              <a:endParaRPr sz="1625" dirty="0">
                <a:solidFill>
                  <a:srgbClr val="FFFFFF"/>
                </a:solidFill>
              </a:endParaRPr>
            </a:p>
          </p:txBody>
        </p:sp>
        <p:sp>
          <p:nvSpPr>
            <p:cNvPr id="21" name="Shape 53">
              <a:extLst>
                <a:ext uri="{FF2B5EF4-FFF2-40B4-BE49-F238E27FC236}">
                  <a16:creationId xmlns:a16="http://schemas.microsoft.com/office/drawing/2014/main" id="{110498AD-4DE4-4C1A-BC5E-2221A8309531}"/>
                </a:ext>
              </a:extLst>
            </p:cNvPr>
            <p:cNvSpPr/>
            <p:nvPr/>
          </p:nvSpPr>
          <p:spPr>
            <a:xfrm>
              <a:off x="5784845" y="1890689"/>
              <a:ext cx="1757733" cy="1279490"/>
            </a:xfrm>
            <a:prstGeom prst="rect">
              <a:avLst/>
            </a:prstGeom>
            <a:solidFill>
              <a:srgbClr val="7BA1CE"/>
            </a:solidFill>
            <a:ln w="38100">
              <a:solidFill>
                <a:srgbClr val="4F81BD"/>
              </a:solidFill>
              <a:custDash>
                <a:ds d="200000" sp="200000"/>
              </a:custDash>
            </a:ln>
            <a:effectLst>
              <a:outerShdw blurRad="127000" dir="27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/>
            <a:p>
              <a:pPr lvl="0" algn="ctr">
                <a:defRPr sz="1800"/>
              </a:pPr>
              <a:r>
                <a:rPr sz="1354"/>
                <a:t>Humanidade</a:t>
              </a:r>
            </a:p>
            <a:p>
              <a:pPr lvl="0" algn="ctr">
                <a:defRPr sz="1800"/>
              </a:pPr>
              <a:endParaRPr sz="1354"/>
            </a:p>
            <a:p>
              <a:pPr lvl="0" algn="ctr">
                <a:defRPr sz="1800"/>
              </a:pPr>
              <a:r>
                <a:rPr sz="1354"/>
                <a:t>Comunidades</a:t>
              </a:r>
            </a:p>
            <a:p>
              <a:pPr lvl="0" algn="ctr">
                <a:defRPr sz="1800"/>
              </a:pPr>
              <a:endParaRPr sz="1354"/>
            </a:p>
            <a:p>
              <a:pPr lvl="0" algn="ctr">
                <a:defRPr sz="1800"/>
              </a:pPr>
              <a:r>
                <a:rPr sz="1354"/>
                <a:t>Individuos</a:t>
              </a:r>
            </a:p>
          </p:txBody>
        </p:sp>
        <p:sp>
          <p:nvSpPr>
            <p:cNvPr id="22" name="Shape 54">
              <a:extLst>
                <a:ext uri="{FF2B5EF4-FFF2-40B4-BE49-F238E27FC236}">
                  <a16:creationId xmlns:a16="http://schemas.microsoft.com/office/drawing/2014/main" id="{9841D8D6-2E14-42E8-A6AD-935938968742}"/>
                </a:ext>
              </a:extLst>
            </p:cNvPr>
            <p:cNvSpPr/>
            <p:nvPr/>
          </p:nvSpPr>
          <p:spPr>
            <a:xfrm>
              <a:off x="1918120" y="1667498"/>
              <a:ext cx="1986844" cy="2080135"/>
            </a:xfrm>
            <a:prstGeom prst="rect">
              <a:avLst/>
            </a:prstGeom>
            <a:blipFill>
              <a:blip r:embed="rId4"/>
            </a:blipFill>
            <a:ln w="12700">
              <a:miter lim="400000"/>
            </a:ln>
            <a:effectLst>
              <a:outerShdw blurRad="127000" dir="27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/>
            <a:p>
              <a:pPr lvl="0" algn="ctr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 algn="ctr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 algn="ctr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 algn="ctr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 algn="ctr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 algn="ctr">
                <a:defRPr sz="1800"/>
              </a:pPr>
              <a:endParaRPr sz="1896" dirty="0">
                <a:solidFill>
                  <a:srgbClr val="FFFFFF"/>
                </a:solidFill>
              </a:endParaRPr>
            </a:p>
            <a:p>
              <a:pPr lvl="0" algn="ctr">
                <a:defRPr sz="1800"/>
              </a:pPr>
              <a:r>
                <a:rPr sz="1896" dirty="0" err="1">
                  <a:solidFill>
                    <a:srgbClr val="FFFFFF"/>
                  </a:solidFill>
                </a:rPr>
                <a:t>Biodiversidade</a:t>
              </a:r>
              <a:endParaRPr sz="1896" dirty="0">
                <a:solidFill>
                  <a:srgbClr val="FFFFFF"/>
                </a:solidFill>
              </a:endParaRPr>
            </a:p>
          </p:txBody>
        </p:sp>
        <p:sp>
          <p:nvSpPr>
            <p:cNvPr id="23" name="Shape 55">
              <a:extLst>
                <a:ext uri="{FF2B5EF4-FFF2-40B4-BE49-F238E27FC236}">
                  <a16:creationId xmlns:a16="http://schemas.microsoft.com/office/drawing/2014/main" id="{86A34CBA-B7C3-4BD0-BA70-781180D9AA0A}"/>
                </a:ext>
              </a:extLst>
            </p:cNvPr>
            <p:cNvSpPr/>
            <p:nvPr/>
          </p:nvSpPr>
          <p:spPr>
            <a:xfrm>
              <a:off x="2072302" y="1970683"/>
              <a:ext cx="1678476" cy="1279490"/>
            </a:xfrm>
            <a:prstGeom prst="rect">
              <a:avLst/>
            </a:prstGeom>
            <a:solidFill>
              <a:srgbClr val="9BBB59"/>
            </a:solidFill>
            <a:ln w="12700">
              <a:miter lim="400000"/>
            </a:ln>
            <a:effectLst>
              <a:outerShdw blurRad="127000" dir="27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/>
            <a:p>
              <a:pPr lvl="0" algn="ctr">
                <a:defRPr sz="1800"/>
              </a:pPr>
              <a:r>
                <a:rPr sz="1354">
                  <a:solidFill>
                    <a:srgbClr val="FFFFFF"/>
                  </a:solidFill>
                </a:rPr>
                <a:t>Planeta</a:t>
              </a:r>
            </a:p>
            <a:p>
              <a:pPr lvl="0" algn="ctr">
                <a:defRPr sz="1800"/>
              </a:pPr>
              <a:endParaRPr sz="1354">
                <a:solidFill>
                  <a:srgbClr val="FFFFFF"/>
                </a:solidFill>
              </a:endParaRPr>
            </a:p>
            <a:p>
              <a:pPr lvl="0" algn="ctr">
                <a:defRPr sz="1800"/>
              </a:pPr>
              <a:r>
                <a:rPr sz="1354">
                  <a:solidFill>
                    <a:srgbClr val="FFFFFF"/>
                  </a:solidFill>
                </a:rPr>
                <a:t>Ecossistemas</a:t>
              </a:r>
            </a:p>
            <a:p>
              <a:pPr lvl="0" algn="ctr">
                <a:defRPr sz="1800"/>
              </a:pPr>
              <a:endParaRPr sz="1354">
                <a:solidFill>
                  <a:srgbClr val="FFFFFF"/>
                </a:solidFill>
              </a:endParaRPr>
            </a:p>
            <a:p>
              <a:pPr lvl="0" algn="ctr">
                <a:defRPr sz="1800"/>
              </a:pPr>
              <a:r>
                <a:rPr sz="1354">
                  <a:solidFill>
                    <a:srgbClr val="FFFFFF"/>
                  </a:solidFill>
                </a:rPr>
                <a:t>Espécies </a:t>
              </a:r>
            </a:p>
          </p:txBody>
        </p:sp>
        <p:sp>
          <p:nvSpPr>
            <p:cNvPr id="24" name="Shape 56">
              <a:extLst>
                <a:ext uri="{FF2B5EF4-FFF2-40B4-BE49-F238E27FC236}">
                  <a16:creationId xmlns:a16="http://schemas.microsoft.com/office/drawing/2014/main" id="{F756C052-03D9-4CD7-ADE0-A35592436A4D}"/>
                </a:ext>
              </a:extLst>
            </p:cNvPr>
            <p:cNvSpPr/>
            <p:nvPr/>
          </p:nvSpPr>
          <p:spPr>
            <a:xfrm>
              <a:off x="3870973" y="2847886"/>
              <a:ext cx="1780771" cy="670404"/>
            </a:xfrm>
            <a:prstGeom prst="rightArrow">
              <a:avLst>
                <a:gd name="adj1" fmla="val 50807"/>
                <a:gd name="adj2" fmla="val 69242"/>
              </a:avLst>
            </a:prstGeom>
            <a:blipFill>
              <a:blip r:embed="rId5"/>
            </a:blipFill>
            <a:ln w="12700">
              <a:miter lim="400000"/>
            </a:ln>
            <a:effectLst>
              <a:outerShdw blurRad="127000" dir="27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 algn="ctr">
                <a:defRPr sz="16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84"/>
                <a:t>Provisão </a:t>
              </a:r>
            </a:p>
          </p:txBody>
        </p:sp>
        <p:sp>
          <p:nvSpPr>
            <p:cNvPr id="27" name="Shape 57">
              <a:extLst>
                <a:ext uri="{FF2B5EF4-FFF2-40B4-BE49-F238E27FC236}">
                  <a16:creationId xmlns:a16="http://schemas.microsoft.com/office/drawing/2014/main" id="{5AAA71AF-0368-43B7-B405-49F923321FD0}"/>
                </a:ext>
              </a:extLst>
            </p:cNvPr>
            <p:cNvSpPr/>
            <p:nvPr/>
          </p:nvSpPr>
          <p:spPr>
            <a:xfrm>
              <a:off x="3787398" y="1877781"/>
              <a:ext cx="1789698" cy="70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99" y="16287"/>
                  </a:moveTo>
                  <a:lnTo>
                    <a:pt x="5599" y="21600"/>
                  </a:lnTo>
                  <a:lnTo>
                    <a:pt x="0" y="10800"/>
                  </a:lnTo>
                  <a:lnTo>
                    <a:pt x="5599" y="0"/>
                  </a:lnTo>
                  <a:lnTo>
                    <a:pt x="5599" y="5313"/>
                  </a:lnTo>
                  <a:lnTo>
                    <a:pt x="21600" y="5313"/>
                  </a:lnTo>
                  <a:lnTo>
                    <a:pt x="21600" y="16287"/>
                  </a:lnTo>
                  <a:close/>
                </a:path>
              </a:pathLst>
            </a:custGeom>
            <a:blipFill>
              <a:blip r:embed="rId5"/>
            </a:blipFill>
            <a:ln w="12700">
              <a:miter lim="400000"/>
            </a:ln>
            <a:effectLst>
              <a:outerShdw blurRad="127000" dir="27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/>
            <a:lstStyle>
              <a:lvl1pPr algn="ctr">
                <a:defRPr sz="16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84"/>
                <a:t>Demanda </a:t>
              </a:r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3E161AA9-115E-4FC1-B3CD-60A89EA794A7}"/>
                </a:ext>
              </a:extLst>
            </p:cNvPr>
            <p:cNvSpPr/>
            <p:nvPr/>
          </p:nvSpPr>
          <p:spPr>
            <a:xfrm>
              <a:off x="801337" y="664635"/>
              <a:ext cx="585208" cy="5313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/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30963" tIns="30963" rIns="30963" bIns="30963" numCol="1" spcCol="38100" rtlCol="0" anchor="ctr">
              <a:spAutoFit/>
            </a:bodyPr>
            <a:lstStyle/>
            <a:p>
              <a:pPr algn="ctr" defTabSz="975290" latinLnBrk="1" hangingPunct="0"/>
              <a:r>
                <a:rPr lang="pt-BR" sz="1896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696385EE-65C5-4E9C-BA32-ADC5CCBCA5DF}"/>
                </a:ext>
              </a:extLst>
            </p:cNvPr>
            <p:cNvSpPr/>
            <p:nvPr/>
          </p:nvSpPr>
          <p:spPr>
            <a:xfrm>
              <a:off x="801337" y="3885171"/>
              <a:ext cx="585208" cy="5313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/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30963" tIns="30963" rIns="30963" bIns="30963" numCol="1" spcCol="38100" rtlCol="0" anchor="ctr">
              <a:spAutoFit/>
            </a:bodyPr>
            <a:lstStyle/>
            <a:p>
              <a:pPr algn="ctr" defTabSz="975290" latinLnBrk="1" hangingPunct="0"/>
              <a:r>
                <a:rPr lang="pt-BR" sz="1896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0692FFCE-5356-4F68-A2C0-67249D1674CA}"/>
                </a:ext>
              </a:extLst>
            </p:cNvPr>
            <p:cNvSpPr/>
            <p:nvPr/>
          </p:nvSpPr>
          <p:spPr>
            <a:xfrm>
              <a:off x="8556287" y="3938970"/>
              <a:ext cx="585208" cy="5313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/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30963" tIns="30963" rIns="30963" bIns="30963" numCol="1" spcCol="38100" rtlCol="0" anchor="ctr">
              <a:spAutoFit/>
            </a:bodyPr>
            <a:lstStyle/>
            <a:p>
              <a:pPr algn="ctr" defTabSz="975290" latinLnBrk="1" hangingPunct="0"/>
              <a:r>
                <a:rPr lang="pt-BR" sz="1896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BE732B87-0F06-4E3E-8620-BD9E87EC555D}"/>
                </a:ext>
              </a:extLst>
            </p:cNvPr>
            <p:cNvSpPr txBox="1"/>
            <p:nvPr/>
          </p:nvSpPr>
          <p:spPr>
            <a:xfrm rot="16200000">
              <a:off x="-1755" y="1076503"/>
              <a:ext cx="1199496" cy="4501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0963" tIns="30963" rIns="30963" bIns="30963" numCol="1" spcCol="38100" rtlCol="0" anchor="t">
              <a:spAutoFit/>
            </a:bodyPr>
            <a:lstStyle/>
            <a:p>
              <a:pPr defTabSz="975290" latinLnBrk="1" hangingPunct="0"/>
              <a:r>
                <a:rPr lang="pt-BR" sz="1625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Escala global</a:t>
              </a: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FF12AE96-B56C-4224-82DA-6B44A569F0EC}"/>
                </a:ext>
              </a:extLst>
            </p:cNvPr>
            <p:cNvSpPr txBox="1"/>
            <p:nvPr/>
          </p:nvSpPr>
          <p:spPr>
            <a:xfrm rot="16200000">
              <a:off x="-488932" y="3409921"/>
              <a:ext cx="2273006" cy="216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0963" tIns="30963" rIns="30963" bIns="30963" numCol="1" spcCol="38100" rtlCol="0" anchor="t">
              <a:spAutoFit/>
            </a:bodyPr>
            <a:lstStyle/>
            <a:p>
              <a:pPr defTabSz="975290" latinLnBrk="1" hangingPunct="0"/>
              <a:r>
                <a:rPr lang="pt-BR" sz="1354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Escalas regional a local</a:t>
              </a: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7DAD13E5-EF74-40A6-8D24-18C05638AB52}"/>
                </a:ext>
              </a:extLst>
            </p:cNvPr>
            <p:cNvSpPr txBox="1"/>
            <p:nvPr/>
          </p:nvSpPr>
          <p:spPr>
            <a:xfrm>
              <a:off x="1216845" y="4453955"/>
              <a:ext cx="1897034" cy="333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0963" tIns="30963" rIns="30963" bIns="30963" numCol="1" spcCol="38100" rtlCol="0" anchor="t">
              <a:spAutoFit/>
            </a:bodyPr>
            <a:lstStyle/>
            <a:p>
              <a:pPr defTabSz="975290" latinLnBrk="1" hangingPunct="0"/>
              <a:r>
                <a:rPr lang="pt-BR" sz="1625" b="1" dirty="0">
                  <a:solidFill>
                    <a:srgbClr val="000000"/>
                  </a:solidFill>
                </a:rPr>
                <a:t>Análises de cenário</a:t>
              </a:r>
              <a:endParaRPr lang="pt-BR" sz="1625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FC40349F-7816-4420-9618-E2C3483F2B7A}"/>
                </a:ext>
              </a:extLst>
            </p:cNvPr>
            <p:cNvSpPr txBox="1"/>
            <p:nvPr/>
          </p:nvSpPr>
          <p:spPr>
            <a:xfrm>
              <a:off x="7900375" y="4453955"/>
              <a:ext cx="1897034" cy="333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0963" tIns="30963" rIns="30963" bIns="30963" numCol="1" spcCol="38100" rtlCol="0" anchor="t">
              <a:spAutoFit/>
            </a:bodyPr>
            <a:lstStyle/>
            <a:p>
              <a:pPr defTabSz="975290" latinLnBrk="1" hangingPunct="0"/>
              <a:r>
                <a:rPr lang="pt-BR" sz="1625" b="1" dirty="0">
                  <a:solidFill>
                    <a:srgbClr val="000000"/>
                  </a:solidFill>
                </a:rPr>
                <a:t>Otimização</a:t>
              </a:r>
              <a:endParaRPr lang="pt-BR" sz="1625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" name="Grupo 7">
              <a:extLst>
                <a:ext uri="{FF2B5EF4-FFF2-40B4-BE49-F238E27FC236}">
                  <a16:creationId xmlns:a16="http://schemas.microsoft.com/office/drawing/2014/main" id="{45D67BF2-ACF6-4509-885F-46A961E86B34}"/>
                </a:ext>
              </a:extLst>
            </p:cNvPr>
            <p:cNvGrpSpPr/>
            <p:nvPr/>
          </p:nvGrpSpPr>
          <p:grpSpPr>
            <a:xfrm>
              <a:off x="4340359" y="4069747"/>
              <a:ext cx="1170416" cy="531393"/>
              <a:chOff x="6336804" y="5858271"/>
              <a:chExt cx="1728192" cy="784171"/>
            </a:xfrm>
            <a:solidFill>
              <a:schemeClr val="bg1">
                <a:lumMod val="50000"/>
              </a:schemeClr>
            </a:solidFill>
          </p:grpSpPr>
          <p:cxnSp>
            <p:nvCxnSpPr>
              <p:cNvPr id="54" name="Conector de seta reta 6">
                <a:extLst>
                  <a:ext uri="{FF2B5EF4-FFF2-40B4-BE49-F238E27FC236}">
                    <a16:creationId xmlns:a16="http://schemas.microsoft.com/office/drawing/2014/main" id="{405A016B-81CA-4C79-BB91-BD4940536C14}"/>
                  </a:ext>
                </a:extLst>
              </p:cNvPr>
              <p:cNvCxnSpPr/>
              <p:nvPr/>
            </p:nvCxnSpPr>
            <p:spPr>
              <a:xfrm>
                <a:off x="6336804" y="6277812"/>
                <a:ext cx="1728192" cy="0"/>
              </a:xfrm>
              <a:prstGeom prst="straightConnector1">
                <a:avLst/>
              </a:prstGeom>
              <a:grpFill/>
              <a:ln w="76200"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Elipse 54">
                <a:extLst>
                  <a:ext uri="{FF2B5EF4-FFF2-40B4-BE49-F238E27FC236}">
                    <a16:creationId xmlns:a16="http://schemas.microsoft.com/office/drawing/2014/main" id="{3F2A22B9-00C7-4D70-A6A3-FFB55E8F12C9}"/>
                  </a:ext>
                </a:extLst>
              </p:cNvPr>
              <p:cNvSpPr/>
              <p:nvPr/>
            </p:nvSpPr>
            <p:spPr>
              <a:xfrm>
                <a:off x="6768852" y="5858271"/>
                <a:ext cx="864096" cy="784171"/>
              </a:xfrm>
              <a:prstGeom prst="ellipse">
                <a:avLst/>
              </a:prstGeom>
              <a:grpFill/>
              <a:ln/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30963" tIns="30963" rIns="30963" bIns="30963" numCol="1" spcCol="38100" rtlCol="0" anchor="ctr">
                <a:spAutoFit/>
              </a:bodyPr>
              <a:lstStyle/>
              <a:p>
                <a:pPr algn="ctr" defTabSz="975290" latinLnBrk="1" hangingPunct="0"/>
                <a:r>
                  <a:rPr lang="pt-BR" sz="1896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</a:t>
                </a:r>
              </a:p>
            </p:txBody>
          </p:sp>
        </p:grpSp>
        <p:grpSp>
          <p:nvGrpSpPr>
            <p:cNvPr id="45" name="Grupo 11">
              <a:extLst>
                <a:ext uri="{FF2B5EF4-FFF2-40B4-BE49-F238E27FC236}">
                  <a16:creationId xmlns:a16="http://schemas.microsoft.com/office/drawing/2014/main" id="{2F268219-7F1E-441A-B1B2-E76085DC1365}"/>
                </a:ext>
              </a:extLst>
            </p:cNvPr>
            <p:cNvGrpSpPr/>
            <p:nvPr/>
          </p:nvGrpSpPr>
          <p:grpSpPr>
            <a:xfrm>
              <a:off x="801337" y="2047331"/>
              <a:ext cx="585208" cy="1166438"/>
              <a:chOff x="1183224" y="3021236"/>
              <a:chExt cx="864096" cy="1721305"/>
            </a:xfrm>
            <a:solidFill>
              <a:schemeClr val="bg1">
                <a:lumMod val="50000"/>
              </a:schemeClr>
            </a:solidFill>
          </p:grpSpPr>
          <p:cxnSp>
            <p:nvCxnSpPr>
              <p:cNvPr id="52" name="Conector de seta reta 9">
                <a:extLst>
                  <a:ext uri="{FF2B5EF4-FFF2-40B4-BE49-F238E27FC236}">
                    <a16:creationId xmlns:a16="http://schemas.microsoft.com/office/drawing/2014/main" id="{79431AF6-319E-40E1-B111-F072743E25C8}"/>
                  </a:ext>
                </a:extLst>
              </p:cNvPr>
              <p:cNvCxnSpPr/>
              <p:nvPr/>
            </p:nvCxnSpPr>
            <p:spPr>
              <a:xfrm>
                <a:off x="1615272" y="3021236"/>
                <a:ext cx="0" cy="1721305"/>
              </a:xfrm>
              <a:prstGeom prst="straightConnector1">
                <a:avLst/>
              </a:prstGeom>
              <a:grpFill/>
              <a:ln w="76200" cap="flat">
                <a:solidFill>
                  <a:schemeClr val="bg1">
                    <a:lumMod val="50000"/>
                  </a:schemeClr>
                </a:solidFill>
                <a:prstDash val="solid"/>
                <a:bevel/>
                <a:headEnd type="arrow"/>
                <a:tailEnd type="arrow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8575E863-1CA1-46C4-9F8C-2CE01419D261}"/>
                  </a:ext>
                </a:extLst>
              </p:cNvPr>
              <p:cNvSpPr/>
              <p:nvPr/>
            </p:nvSpPr>
            <p:spPr>
              <a:xfrm>
                <a:off x="1183224" y="3511608"/>
                <a:ext cx="864096" cy="784173"/>
              </a:xfrm>
              <a:prstGeom prst="ellipse">
                <a:avLst/>
              </a:prstGeom>
              <a:grpFill/>
              <a:ln/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30963" tIns="30963" rIns="30963" bIns="30963" numCol="1" spcCol="38100" rtlCol="0" anchor="ctr">
                <a:spAutoFit/>
              </a:bodyPr>
              <a:lstStyle/>
              <a:p>
                <a:pPr algn="ctr" defTabSz="975290" latinLnBrk="1" hangingPunct="0"/>
                <a:r>
                  <a:rPr lang="pt-BR" sz="1896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</a:t>
                </a:r>
              </a:p>
            </p:txBody>
          </p:sp>
        </p:grpSp>
        <p:grpSp>
          <p:nvGrpSpPr>
            <p:cNvPr id="46" name="Grupo 40">
              <a:extLst>
                <a:ext uri="{FF2B5EF4-FFF2-40B4-BE49-F238E27FC236}">
                  <a16:creationId xmlns:a16="http://schemas.microsoft.com/office/drawing/2014/main" id="{65FA10EA-B6C1-462E-A750-38A41C43494E}"/>
                </a:ext>
              </a:extLst>
            </p:cNvPr>
            <p:cNvGrpSpPr/>
            <p:nvPr/>
          </p:nvGrpSpPr>
          <p:grpSpPr>
            <a:xfrm>
              <a:off x="4323918" y="2440389"/>
              <a:ext cx="1170416" cy="531393"/>
              <a:chOff x="6336804" y="5858271"/>
              <a:chExt cx="1728192" cy="784171"/>
            </a:xfrm>
            <a:solidFill>
              <a:schemeClr val="bg1">
                <a:lumMod val="50000"/>
              </a:schemeClr>
            </a:solidFill>
          </p:grpSpPr>
          <p:cxnSp>
            <p:nvCxnSpPr>
              <p:cNvPr id="50" name="Conector de seta reta 41">
                <a:extLst>
                  <a:ext uri="{FF2B5EF4-FFF2-40B4-BE49-F238E27FC236}">
                    <a16:creationId xmlns:a16="http://schemas.microsoft.com/office/drawing/2014/main" id="{70573A7C-FE8D-4E1E-9061-A72D592CAC84}"/>
                  </a:ext>
                </a:extLst>
              </p:cNvPr>
              <p:cNvCxnSpPr/>
              <p:nvPr/>
            </p:nvCxnSpPr>
            <p:spPr>
              <a:xfrm>
                <a:off x="6336804" y="6277812"/>
                <a:ext cx="1728192" cy="0"/>
              </a:xfrm>
              <a:prstGeom prst="straightConnector1">
                <a:avLst/>
              </a:prstGeom>
              <a:grpFill/>
              <a:ln w="76200">
                <a:solidFill>
                  <a:schemeClr val="bg1">
                    <a:lumMod val="50000"/>
                  </a:schemeClr>
                </a:solidFill>
                <a:headEnd type="arrow"/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1" name="Elipse 50">
                <a:extLst>
                  <a:ext uri="{FF2B5EF4-FFF2-40B4-BE49-F238E27FC236}">
                    <a16:creationId xmlns:a16="http://schemas.microsoft.com/office/drawing/2014/main" id="{AED61519-68B3-4584-B50F-1A1A94A913EA}"/>
                  </a:ext>
                </a:extLst>
              </p:cNvPr>
              <p:cNvSpPr/>
              <p:nvPr/>
            </p:nvSpPr>
            <p:spPr>
              <a:xfrm>
                <a:off x="6768852" y="5858271"/>
                <a:ext cx="864096" cy="784171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ot="0" spcFirstLastPara="1" vertOverflow="overflow" horzOverflow="overflow" vert="horz" wrap="square" lIns="30963" tIns="30963" rIns="30963" bIns="30963" numCol="1" spcCol="38100" rtlCol="0" anchor="ctr">
                <a:spAutoFit/>
              </a:bodyPr>
              <a:lstStyle/>
              <a:p>
                <a:pPr algn="ctr" defTabSz="975290" latinLnBrk="1" hangingPunct="0"/>
                <a:r>
                  <a:rPr lang="pt-BR" sz="1896" dirty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</a:t>
                </a:r>
              </a:p>
            </p:txBody>
          </p:sp>
        </p:grp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E9D29F45-3630-4288-8857-86FF236464F8}"/>
                </a:ext>
              </a:extLst>
            </p:cNvPr>
            <p:cNvSpPr txBox="1"/>
            <p:nvPr/>
          </p:nvSpPr>
          <p:spPr>
            <a:xfrm>
              <a:off x="6663712" y="339472"/>
              <a:ext cx="2864635" cy="3778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0963" tIns="30963" rIns="30963" bIns="30963" numCol="1" spcCol="38100" rtlCol="0" anchor="t">
              <a:spAutoFit/>
            </a:bodyPr>
            <a:lstStyle/>
            <a:p>
              <a:pPr defTabSz="975290" latinLnBrk="1" hangingPunct="0"/>
              <a:endParaRPr lang="pt-BR" sz="1896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6AAA6552-EFEE-4298-AB0E-EEF72BDC2AAE}"/>
                </a:ext>
              </a:extLst>
            </p:cNvPr>
            <p:cNvSpPr txBox="1"/>
            <p:nvPr/>
          </p:nvSpPr>
          <p:spPr>
            <a:xfrm>
              <a:off x="6017100" y="217612"/>
              <a:ext cx="3511247" cy="365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25" dirty="0"/>
                <a:t>Sistemas socio-ecológicos</a:t>
              </a:r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9F342E7B-745C-492C-BE4A-0C71C53C4838}"/>
                </a:ext>
              </a:extLst>
            </p:cNvPr>
            <p:cNvSpPr/>
            <p:nvPr/>
          </p:nvSpPr>
          <p:spPr>
            <a:xfrm>
              <a:off x="146370" y="97585"/>
              <a:ext cx="9453412" cy="49255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19"/>
            </a:p>
          </p:txBody>
        </p:sp>
      </p:grpSp>
    </p:spTree>
    <p:extLst>
      <p:ext uri="{BB962C8B-B14F-4D97-AF65-F5344CB8AC3E}">
        <p14:creationId xmlns:p14="http://schemas.microsoft.com/office/powerpoint/2010/main" val="2146863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6073C9F-3575-404E-9CC2-7602B8472D22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9A653C9-426F-48FF-8C7F-1F5B159F3D43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  <p:graphicFrame>
        <p:nvGraphicFramePr>
          <p:cNvPr id="11" name="Espaço Reservado para Conteúdo 8">
            <a:extLst>
              <a:ext uri="{FF2B5EF4-FFF2-40B4-BE49-F238E27FC236}">
                <a16:creationId xmlns:a16="http://schemas.microsoft.com/office/drawing/2014/main" id="{3051026A-2583-412D-9C19-78AE5E62A6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8007"/>
              </p:ext>
            </p:extLst>
          </p:nvPr>
        </p:nvGraphicFramePr>
        <p:xfrm>
          <a:off x="256003" y="1716769"/>
          <a:ext cx="11419305" cy="33832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7653">
                  <a:extLst>
                    <a:ext uri="{9D8B030D-6E8A-4147-A177-3AD203B41FA5}">
                      <a16:colId xmlns:a16="http://schemas.microsoft.com/office/drawing/2014/main" val="1360167127"/>
                    </a:ext>
                  </a:extLst>
                </a:gridCol>
                <a:gridCol w="2120348">
                  <a:extLst>
                    <a:ext uri="{9D8B030D-6E8A-4147-A177-3AD203B41FA5}">
                      <a16:colId xmlns:a16="http://schemas.microsoft.com/office/drawing/2014/main" val="1127994448"/>
                    </a:ext>
                  </a:extLst>
                </a:gridCol>
                <a:gridCol w="7951304">
                  <a:extLst>
                    <a:ext uri="{9D8B030D-6E8A-4147-A177-3AD203B41FA5}">
                      <a16:colId xmlns:a16="http://schemas.microsoft.com/office/drawing/2014/main" val="3678761246"/>
                    </a:ext>
                  </a:extLst>
                </a:gridCol>
              </a:tblGrid>
              <a:tr h="520065">
                <a:tc gridSpan="2">
                  <a:txBody>
                    <a:bodyPr/>
                    <a:lstStyle/>
                    <a:p>
                      <a:r>
                        <a:rPr lang="pt-BR" sz="2800" dirty="0"/>
                        <a:t>Tipo de Capital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Exemplos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421766"/>
                  </a:ext>
                </a:extLst>
              </a:tr>
              <a:tr h="477203">
                <a:tc gridSpan="2">
                  <a:txBody>
                    <a:bodyPr/>
                    <a:lstStyle/>
                    <a:p>
                      <a:r>
                        <a:rPr lang="pt-BR" sz="2500" dirty="0"/>
                        <a:t>Financeiro</a:t>
                      </a:r>
                      <a:endParaRPr lang="en-US" sz="2500" dirty="0"/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Dinheiro</a:t>
                      </a:r>
                      <a:endParaRPr lang="en-US" sz="25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643611770"/>
                  </a:ext>
                </a:extLst>
              </a:tr>
              <a:tr h="477203">
                <a:tc rowSpan="2">
                  <a:txBody>
                    <a:bodyPr/>
                    <a:lstStyle/>
                    <a:p>
                      <a:r>
                        <a:rPr lang="pt-BR" sz="2500" dirty="0"/>
                        <a:t>Físico</a:t>
                      </a:r>
                      <a:endParaRPr lang="en-US" sz="25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Produzido</a:t>
                      </a:r>
                      <a:endParaRPr lang="en-US" sz="25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Estoques de bens industriais, infraestrutura</a:t>
                      </a:r>
                      <a:endParaRPr lang="en-US" sz="25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2490419208"/>
                  </a:ext>
                </a:extLst>
              </a:tr>
              <a:tr h="47720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Natural</a:t>
                      </a:r>
                      <a:endParaRPr lang="en-US" sz="25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Recursos naturais e serviços ecossistêmicos</a:t>
                      </a:r>
                      <a:endParaRPr lang="en-US" sz="25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4265317263"/>
                  </a:ext>
                </a:extLst>
              </a:tr>
              <a:tr h="477203">
                <a:tc gridSpan="2">
                  <a:txBody>
                    <a:bodyPr/>
                    <a:lstStyle/>
                    <a:p>
                      <a:r>
                        <a:rPr lang="pt-BR" sz="2500" dirty="0"/>
                        <a:t>Humano</a:t>
                      </a:r>
                      <a:endParaRPr lang="en-US" sz="2500" dirty="0"/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Educação, habilidades, experiência</a:t>
                      </a:r>
                      <a:endParaRPr lang="en-US" sz="25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2509170645"/>
                  </a:ext>
                </a:extLst>
              </a:tr>
              <a:tr h="477203">
                <a:tc gridSpan="2">
                  <a:txBody>
                    <a:bodyPr/>
                    <a:lstStyle/>
                    <a:p>
                      <a:r>
                        <a:rPr lang="pt-BR" sz="2500" dirty="0"/>
                        <a:t>Social</a:t>
                      </a:r>
                      <a:endParaRPr lang="en-US" sz="2500" dirty="0"/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Redes sociais e relacionamentos</a:t>
                      </a:r>
                      <a:endParaRPr lang="en-US" sz="25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896774808"/>
                  </a:ext>
                </a:extLst>
              </a:tr>
              <a:tr h="477203">
                <a:tc gridSpan="2">
                  <a:txBody>
                    <a:bodyPr/>
                    <a:lstStyle/>
                    <a:p>
                      <a:r>
                        <a:rPr lang="pt-BR" sz="2500" dirty="0"/>
                        <a:t>Cultural</a:t>
                      </a:r>
                      <a:endParaRPr lang="en-US" sz="2500" dirty="0"/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Costumes e crenças</a:t>
                      </a:r>
                      <a:endParaRPr lang="en-US" sz="25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3958755233"/>
                  </a:ext>
                </a:extLst>
              </a:tr>
            </a:tbl>
          </a:graphicData>
        </a:graphic>
      </p:graphicFrame>
      <p:sp>
        <p:nvSpPr>
          <p:cNvPr id="12" name="Retângulo 11">
            <a:extLst>
              <a:ext uri="{FF2B5EF4-FFF2-40B4-BE49-F238E27FC236}">
                <a16:creationId xmlns:a16="http://schemas.microsoft.com/office/drawing/2014/main" id="{5533841E-15F1-4A58-B02F-1979BD91BD36}"/>
              </a:ext>
            </a:extLst>
          </p:cNvPr>
          <p:cNvSpPr/>
          <p:nvPr/>
        </p:nvSpPr>
        <p:spPr>
          <a:xfrm>
            <a:off x="256003" y="5393565"/>
            <a:ext cx="11313041" cy="781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93" dirty="0">
                <a:latin typeface="Arial" panose="020B0604020202020204" pitchFamily="34" charset="0"/>
                <a:cs typeface="Arial" panose="020B0604020202020204" pitchFamily="34" charset="0"/>
              </a:rPr>
              <a:t>BOURDIEU, Pierre. The forms of capital.(1986). </a:t>
            </a:r>
            <a:r>
              <a:rPr lang="en-US" sz="1493" b="1" dirty="0">
                <a:latin typeface="Arial" panose="020B0604020202020204" pitchFamily="34" charset="0"/>
                <a:cs typeface="Arial" panose="020B0604020202020204" pitchFamily="34" charset="0"/>
              </a:rPr>
              <a:t>Cultural theory: An anthology</a:t>
            </a:r>
            <a:r>
              <a:rPr lang="en-US" sz="1493" dirty="0">
                <a:latin typeface="Arial" panose="020B0604020202020204" pitchFamily="34" charset="0"/>
                <a:cs typeface="Arial" panose="020B0604020202020204" pitchFamily="34" charset="0"/>
              </a:rPr>
              <a:t>, p. 81-93, 2011.</a:t>
            </a:r>
          </a:p>
          <a:p>
            <a:r>
              <a:rPr lang="en-US" sz="1493" dirty="0">
                <a:latin typeface="Arial" panose="020B0604020202020204" pitchFamily="34" charset="0"/>
                <a:cs typeface="Arial" panose="020B0604020202020204" pitchFamily="34" charset="0"/>
              </a:rPr>
              <a:t>GOODWIN, Neva R. </a:t>
            </a:r>
            <a:r>
              <a:rPr lang="en-US" sz="1493" b="1" dirty="0">
                <a:latin typeface="Arial" panose="020B0604020202020204" pitchFamily="34" charset="0"/>
                <a:cs typeface="Arial" panose="020B0604020202020204" pitchFamily="34" charset="0"/>
              </a:rPr>
              <a:t>Five kinds of capital: Useful concepts for sustainable development</a:t>
            </a:r>
            <a:r>
              <a:rPr lang="en-US" sz="1493" dirty="0">
                <a:latin typeface="Arial" panose="020B0604020202020204" pitchFamily="34" charset="0"/>
                <a:cs typeface="Arial" panose="020B0604020202020204" pitchFamily="34" charset="0"/>
              </a:rPr>
              <a:t>. Medford, MA: Tufts University, 2003.</a:t>
            </a:r>
          </a:p>
          <a:p>
            <a:r>
              <a:rPr lang="en-US" sz="1493" dirty="0">
                <a:latin typeface="Arial" panose="020B0604020202020204" pitchFamily="34" charset="0"/>
                <a:cs typeface="Arial" panose="020B0604020202020204" pitchFamily="34" charset="0"/>
              </a:rPr>
              <a:t>THROSBY, David. Cultural capital. </a:t>
            </a:r>
            <a:r>
              <a:rPr lang="en-US" sz="1493" b="1" dirty="0">
                <a:latin typeface="Arial" panose="020B0604020202020204" pitchFamily="34" charset="0"/>
                <a:cs typeface="Arial" panose="020B0604020202020204" pitchFamily="34" charset="0"/>
              </a:rPr>
              <a:t>Journal of cultural economics</a:t>
            </a:r>
            <a:r>
              <a:rPr lang="en-US" sz="1493" dirty="0">
                <a:latin typeface="Arial" panose="020B0604020202020204" pitchFamily="34" charset="0"/>
                <a:cs typeface="Arial" panose="020B0604020202020204" pitchFamily="34" charset="0"/>
              </a:rPr>
              <a:t>, v. 23, n. 1, p. 3-12, 1999.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FE7C2B5-31ED-4A84-B927-52A941A623BC}"/>
              </a:ext>
            </a:extLst>
          </p:cNvPr>
          <p:cNvSpPr txBox="1"/>
          <p:nvPr/>
        </p:nvSpPr>
        <p:spPr>
          <a:xfrm>
            <a:off x="9525002" y="6599042"/>
            <a:ext cx="26669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Slide de Vitor Vasconcelos (2017)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A203F36B-406E-47A8-ACE5-AE8E3AA204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2095" y="700076"/>
            <a:ext cx="9644905" cy="744122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C0806FD4-2E11-45BA-9ECA-27BEEDB1AA05}"/>
              </a:ext>
            </a:extLst>
          </p:cNvPr>
          <p:cNvSpPr txBox="1"/>
          <p:nvPr/>
        </p:nvSpPr>
        <p:spPr>
          <a:xfrm>
            <a:off x="1109446" y="856431"/>
            <a:ext cx="938794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44"/>
              </a:lnSpc>
            </a:pPr>
            <a:r>
              <a:rPr lang="pt-BR" sz="2800" dirty="0">
                <a:solidFill>
                  <a:srgbClr val="171717"/>
                </a:solidFill>
                <a:latin typeface="Arvo"/>
              </a:rPr>
              <a:t>Interface entre sistemas naturais e sociais</a:t>
            </a:r>
            <a:endParaRPr lang="en-US" sz="2800" dirty="0">
              <a:solidFill>
                <a:srgbClr val="171717"/>
              </a:solidFill>
              <a:latin typeface="Arvo"/>
            </a:endParaRPr>
          </a:p>
        </p:txBody>
      </p:sp>
    </p:spTree>
    <p:extLst>
      <p:ext uri="{BB962C8B-B14F-4D97-AF65-F5344CB8AC3E}">
        <p14:creationId xmlns:p14="http://schemas.microsoft.com/office/powerpoint/2010/main" val="4115191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6073C9F-3575-404E-9CC2-7602B8472D22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9A653C9-426F-48FF-8C7F-1F5B159F3D43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F30709B3-B277-4DA7-B65F-CBE2C17B2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2095" y="700076"/>
            <a:ext cx="9644905" cy="744122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8C0E9D0-0539-4354-8BE1-1E6E3FF74508}"/>
              </a:ext>
            </a:extLst>
          </p:cNvPr>
          <p:cNvSpPr txBox="1"/>
          <p:nvPr/>
        </p:nvSpPr>
        <p:spPr>
          <a:xfrm>
            <a:off x="1109446" y="856431"/>
            <a:ext cx="938794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44"/>
              </a:lnSpc>
            </a:pPr>
            <a:r>
              <a:rPr lang="pt-BR" sz="2800" dirty="0">
                <a:solidFill>
                  <a:srgbClr val="171717"/>
                </a:solidFill>
                <a:latin typeface="Arvo"/>
              </a:rPr>
              <a:t>Interface entre sistemas naturais e sociais</a:t>
            </a:r>
            <a:endParaRPr lang="en-US" sz="2800" dirty="0">
              <a:solidFill>
                <a:srgbClr val="171717"/>
              </a:solidFill>
              <a:latin typeface="Arvo"/>
            </a:endParaRPr>
          </a:p>
        </p:txBody>
      </p:sp>
      <p:sp>
        <p:nvSpPr>
          <p:cNvPr id="11" name="CaixaDeTexto 8">
            <a:extLst>
              <a:ext uri="{FF2B5EF4-FFF2-40B4-BE49-F238E27FC236}">
                <a16:creationId xmlns:a16="http://schemas.microsoft.com/office/drawing/2014/main" id="{01661997-C043-4830-954C-F72E9FE9FF1C}"/>
              </a:ext>
            </a:extLst>
          </p:cNvPr>
          <p:cNvSpPr txBox="1"/>
          <p:nvPr/>
        </p:nvSpPr>
        <p:spPr>
          <a:xfrm>
            <a:off x="43016" y="5863843"/>
            <a:ext cx="12192000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7" dirty="0"/>
              <a:t>VIEIRA, Paulo Freire; BERKES, </a:t>
            </a:r>
            <a:r>
              <a:rPr lang="pt-BR" sz="1707" dirty="0" err="1"/>
              <a:t>Fikret</a:t>
            </a:r>
            <a:r>
              <a:rPr lang="pt-BR" sz="1707" dirty="0"/>
              <a:t>; SEIXAS, Cristiana Simão. </a:t>
            </a:r>
            <a:r>
              <a:rPr lang="pt-BR" sz="1707" b="1" dirty="0"/>
              <a:t>Gestão integrada e participativa de recursos naturais: conceitos, métodos e experiências</a:t>
            </a:r>
            <a:r>
              <a:rPr lang="pt-BR" sz="1707" dirty="0"/>
              <a:t>. </a:t>
            </a:r>
            <a:r>
              <a:rPr lang="pt-BR" sz="1707" dirty="0" err="1"/>
              <a:t>Secco</a:t>
            </a:r>
            <a:r>
              <a:rPr lang="pt-BR" sz="1707" dirty="0"/>
              <a:t>, 2005.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E51E924-2340-41C5-B749-336962C80A33}"/>
              </a:ext>
            </a:extLst>
          </p:cNvPr>
          <p:cNvGrpSpPr/>
          <p:nvPr/>
        </p:nvGrpSpPr>
        <p:grpSpPr>
          <a:xfrm>
            <a:off x="936225" y="1599671"/>
            <a:ext cx="10165127" cy="4226577"/>
            <a:chOff x="748979" y="1437945"/>
            <a:chExt cx="8005685" cy="4776720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7CA0F70-BC7B-49E6-8AF6-7B53933C61BE}"/>
                </a:ext>
              </a:extLst>
            </p:cNvPr>
            <p:cNvSpPr/>
            <p:nvPr/>
          </p:nvSpPr>
          <p:spPr>
            <a:xfrm>
              <a:off x="6697621" y="4243332"/>
              <a:ext cx="2057043" cy="197133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solidFill>
                    <a:schemeClr val="tx1"/>
                  </a:solidFill>
                </a:rPr>
                <a:t>Capital criado pelo Ser Humano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8C486FC9-7BF8-484F-8985-C1526DA70805}"/>
                </a:ext>
              </a:extLst>
            </p:cNvPr>
            <p:cNvSpPr/>
            <p:nvPr/>
          </p:nvSpPr>
          <p:spPr>
            <a:xfrm>
              <a:off x="748979" y="4235871"/>
              <a:ext cx="2064828" cy="1978794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solidFill>
                    <a:schemeClr val="tx1"/>
                  </a:solidFill>
                </a:rPr>
                <a:t>Capital Natural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5F7A6156-19E6-4C76-A7D3-C79CCA89BE1C}"/>
                </a:ext>
              </a:extLst>
            </p:cNvPr>
            <p:cNvSpPr/>
            <p:nvPr/>
          </p:nvSpPr>
          <p:spPr>
            <a:xfrm>
              <a:off x="3881840" y="1437945"/>
              <a:ext cx="2057043" cy="197133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solidFill>
                    <a:schemeClr val="tx1"/>
                  </a:solidFill>
                </a:rPr>
                <a:t>Capital Cultural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22C965CB-4946-4AD0-A213-A9912CA0C09F}"/>
                </a:ext>
              </a:extLst>
            </p:cNvPr>
            <p:cNvSpPr txBox="1"/>
            <p:nvPr/>
          </p:nvSpPr>
          <p:spPr>
            <a:xfrm rot="19051547">
              <a:off x="2379590" y="3024983"/>
              <a:ext cx="914077" cy="438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920" dirty="0"/>
                <a:t>Base para</a:t>
              </a:r>
              <a:endParaRPr lang="en-US" sz="1920" dirty="0"/>
            </a:p>
          </p:txBody>
        </p:sp>
        <p:sp>
          <p:nvSpPr>
            <p:cNvPr id="17" name="Seta: para a Esquerda 16">
              <a:extLst>
                <a:ext uri="{FF2B5EF4-FFF2-40B4-BE49-F238E27FC236}">
                  <a16:creationId xmlns:a16="http://schemas.microsoft.com/office/drawing/2014/main" id="{4DF73184-FEE4-4182-9E32-E8E5D68D074A}"/>
                </a:ext>
              </a:extLst>
            </p:cNvPr>
            <p:cNvSpPr/>
            <p:nvPr/>
          </p:nvSpPr>
          <p:spPr>
            <a:xfrm rot="19117942">
              <a:off x="2299791" y="3509702"/>
              <a:ext cx="1974080" cy="443163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18" name="Seta: para a Esquerda 17">
              <a:extLst>
                <a:ext uri="{FF2B5EF4-FFF2-40B4-BE49-F238E27FC236}">
                  <a16:creationId xmlns:a16="http://schemas.microsoft.com/office/drawing/2014/main" id="{E69881CA-1849-4303-A842-2543CED5140B}"/>
                </a:ext>
              </a:extLst>
            </p:cNvPr>
            <p:cNvSpPr/>
            <p:nvPr/>
          </p:nvSpPr>
          <p:spPr>
            <a:xfrm rot="19112885" flipH="1">
              <a:off x="2131315" y="3192308"/>
              <a:ext cx="1925652" cy="443163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767755D1-9BA8-41A5-8913-424D9E008DF0}"/>
                </a:ext>
              </a:extLst>
            </p:cNvPr>
            <p:cNvSpPr txBox="1"/>
            <p:nvPr/>
          </p:nvSpPr>
          <p:spPr>
            <a:xfrm rot="19118379">
              <a:off x="3034242" y="3659395"/>
              <a:ext cx="1247873" cy="56813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pt-BR" sz="1920" dirty="0">
                  <a:solidFill>
                    <a:schemeClr val="tx1"/>
                  </a:solidFill>
                </a:rPr>
                <a:t>Regula a </a:t>
              </a:r>
              <a:br>
                <a:rPr lang="pt-BR" sz="1920" dirty="0">
                  <a:solidFill>
                    <a:schemeClr val="tx1"/>
                  </a:solidFill>
                </a:rPr>
              </a:br>
              <a:r>
                <a:rPr lang="pt-BR" sz="1920" dirty="0">
                  <a:solidFill>
                    <a:schemeClr val="tx1"/>
                  </a:solidFill>
                </a:rPr>
                <a:t>exploração de</a:t>
              </a:r>
              <a:endParaRPr lang="en-US" sz="1920" dirty="0">
                <a:solidFill>
                  <a:schemeClr val="tx1"/>
                </a:solidFill>
              </a:endParaRPr>
            </a:p>
          </p:txBody>
        </p:sp>
        <p:sp>
          <p:nvSpPr>
            <p:cNvPr id="20" name="Seta: para a Esquerda 19">
              <a:extLst>
                <a:ext uri="{FF2B5EF4-FFF2-40B4-BE49-F238E27FC236}">
                  <a16:creationId xmlns:a16="http://schemas.microsoft.com/office/drawing/2014/main" id="{7525F98F-C88C-45B2-91C7-884929370EDB}"/>
                </a:ext>
              </a:extLst>
            </p:cNvPr>
            <p:cNvSpPr/>
            <p:nvPr/>
          </p:nvSpPr>
          <p:spPr>
            <a:xfrm>
              <a:off x="2884298" y="5296200"/>
              <a:ext cx="3794581" cy="443163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C5B147AC-B9EA-441A-B740-601E70104B08}"/>
                </a:ext>
              </a:extLst>
            </p:cNvPr>
            <p:cNvSpPr txBox="1"/>
            <p:nvPr/>
          </p:nvSpPr>
          <p:spPr>
            <a:xfrm>
              <a:off x="4056704" y="5607100"/>
              <a:ext cx="1658569" cy="350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7"/>
                </a:lnSpc>
              </a:pPr>
              <a:r>
                <a:rPr lang="pt-BR" sz="1920" dirty="0"/>
                <a:t>Impactos sobre</a:t>
              </a:r>
              <a:endParaRPr lang="en-US" sz="1920" dirty="0"/>
            </a:p>
          </p:txBody>
        </p:sp>
        <p:sp>
          <p:nvSpPr>
            <p:cNvPr id="22" name="Seta: para a Esquerda 21">
              <a:extLst>
                <a:ext uri="{FF2B5EF4-FFF2-40B4-BE49-F238E27FC236}">
                  <a16:creationId xmlns:a16="http://schemas.microsoft.com/office/drawing/2014/main" id="{BC6F2BB1-E828-4623-9AF5-12F485F94687}"/>
                </a:ext>
              </a:extLst>
            </p:cNvPr>
            <p:cNvSpPr/>
            <p:nvPr/>
          </p:nvSpPr>
          <p:spPr>
            <a:xfrm rot="2458491">
              <a:off x="5512864" y="3523290"/>
              <a:ext cx="1833677" cy="443163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AB4E81E9-F583-4E64-9BD7-EEB70D8F5024}"/>
                </a:ext>
              </a:extLst>
            </p:cNvPr>
            <p:cNvSpPr txBox="1"/>
            <p:nvPr/>
          </p:nvSpPr>
          <p:spPr>
            <a:xfrm rot="2430569">
              <a:off x="6181341" y="3442636"/>
              <a:ext cx="1136372" cy="438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920" dirty="0"/>
                <a:t>Alteração de</a:t>
              </a:r>
              <a:endParaRPr lang="en-US" sz="1920" dirty="0"/>
            </a:p>
          </p:txBody>
        </p:sp>
        <p:sp>
          <p:nvSpPr>
            <p:cNvPr id="24" name="Seta: para a Esquerda 23">
              <a:extLst>
                <a:ext uri="{FF2B5EF4-FFF2-40B4-BE49-F238E27FC236}">
                  <a16:creationId xmlns:a16="http://schemas.microsoft.com/office/drawing/2014/main" id="{BCAC0850-7E77-44D6-95BD-F0539296D347}"/>
                </a:ext>
              </a:extLst>
            </p:cNvPr>
            <p:cNvSpPr/>
            <p:nvPr/>
          </p:nvSpPr>
          <p:spPr>
            <a:xfrm rot="12084830">
              <a:off x="5582467" y="4545891"/>
              <a:ext cx="1071231" cy="443163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68F05C25-4532-45A8-BB7E-B23841FE4708}"/>
                </a:ext>
              </a:extLst>
            </p:cNvPr>
            <p:cNvSpPr/>
            <p:nvPr/>
          </p:nvSpPr>
          <p:spPr>
            <a:xfrm rot="19953060">
              <a:off x="5255480" y="3431780"/>
              <a:ext cx="241596" cy="1302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03FC2596-A882-4A80-B542-3A6EA495EAD6}"/>
                </a:ext>
              </a:extLst>
            </p:cNvPr>
            <p:cNvSpPr/>
            <p:nvPr/>
          </p:nvSpPr>
          <p:spPr>
            <a:xfrm rot="15749459">
              <a:off x="4222434" y="3421103"/>
              <a:ext cx="213609" cy="2758951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066F88F5-BEBF-404C-80B7-335EAADFCC21}"/>
                </a:ext>
              </a:extLst>
            </p:cNvPr>
            <p:cNvSpPr txBox="1"/>
            <p:nvPr/>
          </p:nvSpPr>
          <p:spPr>
            <a:xfrm>
              <a:off x="4537372" y="4048215"/>
              <a:ext cx="725969" cy="5971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707"/>
                </a:lnSpc>
              </a:pPr>
              <a:r>
                <a:rPr lang="pt-BR" sz="1920" dirty="0"/>
                <a:t>Gerado</a:t>
              </a:r>
            </a:p>
            <a:p>
              <a:pPr algn="ctr">
                <a:lnSpc>
                  <a:spcPts val="1707"/>
                </a:lnSpc>
              </a:pPr>
              <a:r>
                <a:rPr lang="pt-BR" sz="1920" dirty="0"/>
                <a:t>por</a:t>
              </a:r>
              <a:endParaRPr lang="en-US" sz="1920" dirty="0"/>
            </a:p>
          </p:txBody>
        </p:sp>
        <p:sp>
          <p:nvSpPr>
            <p:cNvPr id="28" name="Chave Esquerda 27">
              <a:extLst>
                <a:ext uri="{FF2B5EF4-FFF2-40B4-BE49-F238E27FC236}">
                  <a16:creationId xmlns:a16="http://schemas.microsoft.com/office/drawing/2014/main" id="{687C6365-217B-485B-BC3D-A8E7A0F53487}"/>
                </a:ext>
              </a:extLst>
            </p:cNvPr>
            <p:cNvSpPr/>
            <p:nvPr/>
          </p:nvSpPr>
          <p:spPr>
            <a:xfrm>
              <a:off x="6370990" y="1901742"/>
              <a:ext cx="307889" cy="993406"/>
            </a:xfrm>
            <a:prstGeom prst="leftBrace">
              <a:avLst/>
            </a:prstGeom>
            <a:noFill/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80805C2D-06BB-4DEE-B3A5-4315432AF8EA}"/>
                </a:ext>
              </a:extLst>
            </p:cNvPr>
            <p:cNvSpPr txBox="1"/>
            <p:nvPr/>
          </p:nvSpPr>
          <p:spPr>
            <a:xfrm>
              <a:off x="6707169" y="1901743"/>
              <a:ext cx="1698220" cy="1440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920" dirty="0"/>
                <a:t>Costumes e crenças</a:t>
              </a:r>
            </a:p>
            <a:p>
              <a:r>
                <a:rPr lang="pt-BR" sz="1920" dirty="0"/>
                <a:t>Social</a:t>
              </a:r>
            </a:p>
            <a:p>
              <a:r>
                <a:rPr lang="pt-BR" sz="1920" dirty="0"/>
                <a:t>Humano</a:t>
              </a:r>
            </a:p>
            <a:p>
              <a:endParaRPr lang="en-US" sz="1920" dirty="0"/>
            </a:p>
          </p:txBody>
        </p:sp>
      </p:grp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E14F9ABF-CD91-45BB-9117-F96018759130}"/>
              </a:ext>
            </a:extLst>
          </p:cNvPr>
          <p:cNvSpPr txBox="1"/>
          <p:nvPr/>
        </p:nvSpPr>
        <p:spPr>
          <a:xfrm>
            <a:off x="9145800" y="6599042"/>
            <a:ext cx="3046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Adaptado  de Vitor Vasconcelos (2017)</a:t>
            </a:r>
          </a:p>
        </p:txBody>
      </p:sp>
    </p:spTree>
    <p:extLst>
      <p:ext uri="{BB962C8B-B14F-4D97-AF65-F5344CB8AC3E}">
        <p14:creationId xmlns:p14="http://schemas.microsoft.com/office/powerpoint/2010/main" val="2677521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6073C9F-3575-404E-9CC2-7602B8472D22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9A653C9-426F-48FF-8C7F-1F5B159F3D43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F30709B3-B277-4DA7-B65F-CBE2C17B2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2095" y="700076"/>
            <a:ext cx="9644905" cy="744122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8C0E9D0-0539-4354-8BE1-1E6E3FF74508}"/>
              </a:ext>
            </a:extLst>
          </p:cNvPr>
          <p:cNvSpPr txBox="1"/>
          <p:nvPr/>
        </p:nvSpPr>
        <p:spPr>
          <a:xfrm>
            <a:off x="1109446" y="856431"/>
            <a:ext cx="938794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44"/>
              </a:lnSpc>
            </a:pPr>
            <a:r>
              <a:rPr lang="pt-BR" sz="2800" dirty="0">
                <a:solidFill>
                  <a:srgbClr val="171717"/>
                </a:solidFill>
                <a:latin typeface="Arvo"/>
              </a:rPr>
              <a:t>Interface entre sistemas naturais e sociais</a:t>
            </a:r>
            <a:endParaRPr lang="en-US" sz="2800" dirty="0">
              <a:solidFill>
                <a:srgbClr val="171717"/>
              </a:solidFill>
              <a:latin typeface="Arvo"/>
            </a:endParaRPr>
          </a:p>
        </p:txBody>
      </p:sp>
      <p:sp>
        <p:nvSpPr>
          <p:cNvPr id="11" name="CaixaDeTexto 8">
            <a:extLst>
              <a:ext uri="{FF2B5EF4-FFF2-40B4-BE49-F238E27FC236}">
                <a16:creationId xmlns:a16="http://schemas.microsoft.com/office/drawing/2014/main" id="{01661997-C043-4830-954C-F72E9FE9FF1C}"/>
              </a:ext>
            </a:extLst>
          </p:cNvPr>
          <p:cNvSpPr txBox="1"/>
          <p:nvPr/>
        </p:nvSpPr>
        <p:spPr>
          <a:xfrm>
            <a:off x="43016" y="5863843"/>
            <a:ext cx="12192000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07" dirty="0"/>
              <a:t>VIEIRA, Paulo Freire; BERKES, </a:t>
            </a:r>
            <a:r>
              <a:rPr lang="pt-BR" sz="1707" dirty="0" err="1"/>
              <a:t>Fikret</a:t>
            </a:r>
            <a:r>
              <a:rPr lang="pt-BR" sz="1707" dirty="0"/>
              <a:t>; SEIXAS, Cristiana Simão. </a:t>
            </a:r>
            <a:r>
              <a:rPr lang="pt-BR" sz="1707" b="1" dirty="0"/>
              <a:t>Gestão integrada e participativa de recursos naturais: conceitos, métodos e experiências</a:t>
            </a:r>
            <a:r>
              <a:rPr lang="pt-BR" sz="1707" dirty="0"/>
              <a:t>. </a:t>
            </a:r>
            <a:r>
              <a:rPr lang="pt-BR" sz="1707" dirty="0" err="1"/>
              <a:t>Secco</a:t>
            </a:r>
            <a:r>
              <a:rPr lang="pt-BR" sz="1707" dirty="0"/>
              <a:t>, 2005.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E51E924-2340-41C5-B749-336962C80A33}"/>
              </a:ext>
            </a:extLst>
          </p:cNvPr>
          <p:cNvGrpSpPr/>
          <p:nvPr/>
        </p:nvGrpSpPr>
        <p:grpSpPr>
          <a:xfrm>
            <a:off x="936224" y="1599671"/>
            <a:ext cx="10165128" cy="4226577"/>
            <a:chOff x="748979" y="1437945"/>
            <a:chExt cx="8005685" cy="4776720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7CA0F70-BC7B-49E6-8AF6-7B53933C61BE}"/>
                </a:ext>
              </a:extLst>
            </p:cNvPr>
            <p:cNvSpPr/>
            <p:nvPr/>
          </p:nvSpPr>
          <p:spPr>
            <a:xfrm>
              <a:off x="6697621" y="4243332"/>
              <a:ext cx="2057043" cy="197133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solidFill>
                    <a:schemeClr val="tx1"/>
                  </a:solidFill>
                </a:rPr>
                <a:t>Capital criado pelo Ser Humano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8C486FC9-7BF8-484F-8985-C1526DA70805}"/>
                </a:ext>
              </a:extLst>
            </p:cNvPr>
            <p:cNvSpPr/>
            <p:nvPr/>
          </p:nvSpPr>
          <p:spPr>
            <a:xfrm>
              <a:off x="748979" y="4235871"/>
              <a:ext cx="2064828" cy="1978794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solidFill>
                    <a:schemeClr val="tx1"/>
                  </a:solidFill>
                </a:rPr>
                <a:t>Capital Natural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5F7A6156-19E6-4C76-A7D3-C79CCA89BE1C}"/>
                </a:ext>
              </a:extLst>
            </p:cNvPr>
            <p:cNvSpPr/>
            <p:nvPr/>
          </p:nvSpPr>
          <p:spPr>
            <a:xfrm>
              <a:off x="3881840" y="1437945"/>
              <a:ext cx="2057043" cy="197133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solidFill>
                    <a:schemeClr val="tx1"/>
                  </a:solidFill>
                </a:rPr>
                <a:t>Capital Cultural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Seta: para a Esquerda 16">
              <a:extLst>
                <a:ext uri="{FF2B5EF4-FFF2-40B4-BE49-F238E27FC236}">
                  <a16:creationId xmlns:a16="http://schemas.microsoft.com/office/drawing/2014/main" id="{4DF73184-FEE4-4182-9E32-E8E5D68D074A}"/>
                </a:ext>
              </a:extLst>
            </p:cNvPr>
            <p:cNvSpPr/>
            <p:nvPr/>
          </p:nvSpPr>
          <p:spPr>
            <a:xfrm rot="19117942">
              <a:off x="2299791" y="3509702"/>
              <a:ext cx="1974080" cy="443163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18" name="Seta: para a Esquerda 17">
              <a:extLst>
                <a:ext uri="{FF2B5EF4-FFF2-40B4-BE49-F238E27FC236}">
                  <a16:creationId xmlns:a16="http://schemas.microsoft.com/office/drawing/2014/main" id="{E69881CA-1849-4303-A842-2543CED5140B}"/>
                </a:ext>
              </a:extLst>
            </p:cNvPr>
            <p:cNvSpPr/>
            <p:nvPr/>
          </p:nvSpPr>
          <p:spPr>
            <a:xfrm rot="19112885" flipH="1">
              <a:off x="2131315" y="3192308"/>
              <a:ext cx="1925652" cy="443163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0" name="Seta: para a Esquerda 19">
              <a:extLst>
                <a:ext uri="{FF2B5EF4-FFF2-40B4-BE49-F238E27FC236}">
                  <a16:creationId xmlns:a16="http://schemas.microsoft.com/office/drawing/2014/main" id="{7525F98F-C88C-45B2-91C7-884929370EDB}"/>
                </a:ext>
              </a:extLst>
            </p:cNvPr>
            <p:cNvSpPr/>
            <p:nvPr/>
          </p:nvSpPr>
          <p:spPr>
            <a:xfrm>
              <a:off x="2884298" y="5296200"/>
              <a:ext cx="3794581" cy="443163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2" name="Seta: para a Esquerda 21">
              <a:extLst>
                <a:ext uri="{FF2B5EF4-FFF2-40B4-BE49-F238E27FC236}">
                  <a16:creationId xmlns:a16="http://schemas.microsoft.com/office/drawing/2014/main" id="{BC6F2BB1-E828-4623-9AF5-12F485F94687}"/>
                </a:ext>
              </a:extLst>
            </p:cNvPr>
            <p:cNvSpPr/>
            <p:nvPr/>
          </p:nvSpPr>
          <p:spPr>
            <a:xfrm rot="2458491">
              <a:off x="5512864" y="3523290"/>
              <a:ext cx="1833677" cy="443163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4" name="Seta: para a Esquerda 23">
              <a:extLst>
                <a:ext uri="{FF2B5EF4-FFF2-40B4-BE49-F238E27FC236}">
                  <a16:creationId xmlns:a16="http://schemas.microsoft.com/office/drawing/2014/main" id="{BCAC0850-7E77-44D6-95BD-F0539296D347}"/>
                </a:ext>
              </a:extLst>
            </p:cNvPr>
            <p:cNvSpPr/>
            <p:nvPr/>
          </p:nvSpPr>
          <p:spPr>
            <a:xfrm rot="12084830">
              <a:off x="5582467" y="4545891"/>
              <a:ext cx="1071231" cy="443163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68F05C25-4532-45A8-BB7E-B23841FE4708}"/>
                </a:ext>
              </a:extLst>
            </p:cNvPr>
            <p:cNvSpPr/>
            <p:nvPr/>
          </p:nvSpPr>
          <p:spPr>
            <a:xfrm rot="19953060">
              <a:off x="5255480" y="3431780"/>
              <a:ext cx="241596" cy="130217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03FC2596-A882-4A80-B542-3A6EA495EAD6}"/>
                </a:ext>
              </a:extLst>
            </p:cNvPr>
            <p:cNvSpPr/>
            <p:nvPr/>
          </p:nvSpPr>
          <p:spPr>
            <a:xfrm rot="15749459">
              <a:off x="4222434" y="3421103"/>
              <a:ext cx="213609" cy="2758951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20"/>
            </a:p>
          </p:txBody>
        </p:sp>
      </p:grp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B99155C4-26E1-4A72-A221-C345B854FB07}"/>
              </a:ext>
            </a:extLst>
          </p:cNvPr>
          <p:cNvSpPr txBox="1"/>
          <p:nvPr/>
        </p:nvSpPr>
        <p:spPr>
          <a:xfrm>
            <a:off x="8944684" y="3160657"/>
            <a:ext cx="3264469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60" i="1" dirty="0">
                <a:solidFill>
                  <a:srgbClr val="C00000"/>
                </a:solidFill>
              </a:rPr>
              <a:t>Constante desenvolvimento</a:t>
            </a:r>
            <a:endParaRPr lang="en-US" sz="2560" i="1" dirty="0">
              <a:solidFill>
                <a:srgbClr val="C00000"/>
              </a:solidFill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DC66368-38A0-4EA9-849E-BB293F692162}"/>
              </a:ext>
            </a:extLst>
          </p:cNvPr>
          <p:cNvSpPr txBox="1"/>
          <p:nvPr/>
        </p:nvSpPr>
        <p:spPr>
          <a:xfrm>
            <a:off x="7053349" y="1550626"/>
            <a:ext cx="3264469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60" i="1" dirty="0">
                <a:solidFill>
                  <a:srgbClr val="C00000"/>
                </a:solidFill>
              </a:rPr>
              <a:t>Capacidade</a:t>
            </a:r>
            <a:br>
              <a:rPr lang="pt-BR" sz="2560" i="1" dirty="0">
                <a:solidFill>
                  <a:srgbClr val="C00000"/>
                </a:solidFill>
              </a:rPr>
            </a:br>
            <a:r>
              <a:rPr lang="pt-BR" sz="2560" i="1" dirty="0">
                <a:solidFill>
                  <a:srgbClr val="C00000"/>
                </a:solidFill>
              </a:rPr>
              <a:t>de adaptação</a:t>
            </a:r>
            <a:endParaRPr lang="en-US" sz="2560" i="1" dirty="0">
              <a:solidFill>
                <a:srgbClr val="C00000"/>
              </a:solidFill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E166EA0-A7AD-4B53-85B6-7B119E578019}"/>
              </a:ext>
            </a:extLst>
          </p:cNvPr>
          <p:cNvSpPr txBox="1"/>
          <p:nvPr/>
        </p:nvSpPr>
        <p:spPr>
          <a:xfrm>
            <a:off x="1013999" y="2129827"/>
            <a:ext cx="3264469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60" i="1" dirty="0">
                <a:solidFill>
                  <a:srgbClr val="C00000"/>
                </a:solidFill>
              </a:rPr>
              <a:t>Sistema de Informações e Feedback</a:t>
            </a:r>
            <a:endParaRPr lang="en-US" sz="2560" i="1" dirty="0">
              <a:solidFill>
                <a:srgbClr val="C00000"/>
              </a:solidFill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55FB3D7-7B62-40D9-AD45-B39952E29A75}"/>
              </a:ext>
            </a:extLst>
          </p:cNvPr>
          <p:cNvSpPr txBox="1"/>
          <p:nvPr/>
        </p:nvSpPr>
        <p:spPr>
          <a:xfrm>
            <a:off x="9145800" y="6599042"/>
            <a:ext cx="3046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Adaptado  de Vitor Vasconcelos (2017)</a:t>
            </a:r>
          </a:p>
        </p:txBody>
      </p:sp>
    </p:spTree>
    <p:extLst>
      <p:ext uri="{BB962C8B-B14F-4D97-AF65-F5344CB8AC3E}">
        <p14:creationId xmlns:p14="http://schemas.microsoft.com/office/powerpoint/2010/main" val="12296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35"/>
            <a:ext cx="12192000" cy="4988932"/>
          </a:xfrm>
          <a:prstGeom prst="rect">
            <a:avLst/>
          </a:prstGeom>
        </p:spPr>
      </p:pic>
      <p:grpSp>
        <p:nvGrpSpPr>
          <p:cNvPr id="5" name="Group 6">
            <a:extLst>
              <a:ext uri="{FF2B5EF4-FFF2-40B4-BE49-F238E27FC236}">
                <a16:creationId xmlns:a16="http://schemas.microsoft.com/office/drawing/2014/main" id="{66073C9F-3575-404E-9CC2-7602B8472D22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9A653C9-426F-48FF-8C7F-1F5B159F3D43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218557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53" y="990600"/>
            <a:ext cx="12192000" cy="507825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955459" y="362634"/>
            <a:ext cx="1184940" cy="683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840" dirty="0"/>
              <a:t>1997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4F64EACA-0A8D-4FB4-9894-B423C39DD8F5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85A0F43-7E62-4C1E-904D-C145FD4A311A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314822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6" y="942688"/>
            <a:ext cx="12192000" cy="522951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955459" y="362634"/>
            <a:ext cx="1184940" cy="683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840" dirty="0"/>
              <a:t>1999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4DBF1688-CE83-4F70-90C0-1CD75735F484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FD53494-646C-49B5-AF8E-B0A89DE5C5EB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05789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8" y="914400"/>
            <a:ext cx="12192000" cy="527811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955459" y="362634"/>
            <a:ext cx="1184940" cy="683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840" dirty="0"/>
              <a:t>2002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1070BB6F-D800-49B8-A4AD-5FDD4D2B2790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9B30344-34B9-4798-8289-1F40D9717F15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528426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3721"/>
            <a:ext cx="12192000" cy="527811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955459" y="362634"/>
            <a:ext cx="1184940" cy="683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840" dirty="0"/>
              <a:t>2003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06D70B9E-F31B-4A13-BB3D-43255BECACEE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9FB4A74-8A7F-4847-AA77-43E0928116F4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820821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12192000" cy="519684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955459" y="362634"/>
            <a:ext cx="1184940" cy="683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840" dirty="0"/>
              <a:t>2011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5DD5B6F-4A2E-47AB-ADAA-C0509C0F8DE1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28C2FF7-2B95-4782-8931-61B69FE91532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230161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28" y="0"/>
            <a:ext cx="12079386" cy="6458852"/>
          </a:xfrm>
          <a:prstGeom prst="rect">
            <a:avLst/>
          </a:prstGeom>
        </p:spPr>
      </p:pic>
      <p:grpSp>
        <p:nvGrpSpPr>
          <p:cNvPr id="5" name="Group 6">
            <a:extLst>
              <a:ext uri="{FF2B5EF4-FFF2-40B4-BE49-F238E27FC236}">
                <a16:creationId xmlns:a16="http://schemas.microsoft.com/office/drawing/2014/main" id="{E5CD6284-074F-43B0-9E4C-AE7C7C685609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B49342E-38F3-4C2A-9DFC-358562D9F858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562838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6" y="-2458"/>
            <a:ext cx="12079386" cy="6458852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C13223CF-8C48-4739-A5D2-5C7910800E5A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0121C659-34B6-4F28-AF8A-D2C2764A5B97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05626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" y="0"/>
            <a:ext cx="12079386" cy="6458852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B71990A9-4B5A-423C-BD85-0CCE62152726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D97ADDD-79A4-4056-8285-C3216D9408DE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484392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290"/>
            <a:ext cx="12079386" cy="6458852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11CC3408-96F3-4197-9081-0E078423D151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7D1DC3DC-588E-4B55-88F9-F28884D0265E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598540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8" y="152400"/>
            <a:ext cx="12079386" cy="6458852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A7FECB19-414C-4FB8-8D10-DCA35B2C5356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500B9880-BBB3-4AD4-A55C-BCAFD6C1CDE5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970932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1" y="0"/>
            <a:ext cx="11977884" cy="6858000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009B00F5-32C9-4C20-B2DA-AC574EFA03DE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5417D199-A602-4BC9-BA36-B130A721B4A9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114107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9202"/>
            <a:ext cx="11909136" cy="6818638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9CEF285F-D79C-46D6-9880-4BCDEECF0B37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D0ED6C2C-FB39-46AA-91BC-21C42942001E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704294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23"/>
            <a:ext cx="12015878" cy="6763694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1F26C7AA-9CFF-4242-B6D2-A22D93B664C9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ED97F2D-46CC-4B34-866B-A2844A5DD78D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865808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74"/>
            <a:ext cx="12015878" cy="6763694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28008849-F62F-4FCC-81ED-13A20F2A6A3E}"/>
              </a:ext>
            </a:extLst>
          </p:cNvPr>
          <p:cNvGrpSpPr/>
          <p:nvPr/>
        </p:nvGrpSpPr>
        <p:grpSpPr>
          <a:xfrm>
            <a:off x="0" y="6442364"/>
            <a:ext cx="12192000" cy="412659"/>
            <a:chOff x="0" y="0"/>
            <a:chExt cx="13175233" cy="615878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E3D9A4F-6338-4C63-8AED-C50E1725D6C5}"/>
                </a:ext>
              </a:extLst>
            </p:cNvPr>
            <p:cNvSpPr/>
            <p:nvPr/>
          </p:nvSpPr>
          <p:spPr>
            <a:xfrm>
              <a:off x="0" y="0"/>
              <a:ext cx="13175233" cy="615878"/>
            </a:xfrm>
            <a:custGeom>
              <a:avLst/>
              <a:gdLst/>
              <a:ahLst/>
              <a:cxnLst/>
              <a:rect l="l" t="t" r="r" b="b"/>
              <a:pathLst>
                <a:path w="13175233" h="615878">
                  <a:moveTo>
                    <a:pt x="0" y="0"/>
                  </a:moveTo>
                  <a:lnTo>
                    <a:pt x="13175233" y="0"/>
                  </a:lnTo>
                  <a:lnTo>
                    <a:pt x="13175233" y="615878"/>
                  </a:lnTo>
                  <a:lnTo>
                    <a:pt x="0" y="615878"/>
                  </a:lnTo>
                  <a:close/>
                </a:path>
              </a:pathLst>
            </a:custGeom>
            <a:solidFill>
              <a:srgbClr val="F4BC33"/>
            </a:solid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0555216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478</Words>
  <Application>Microsoft Office PowerPoint</Application>
  <PresentationFormat>Widescreen</PresentationFormat>
  <Paragraphs>119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Arvo</vt:lpstr>
      <vt:lpstr>Calibri</vt:lpstr>
      <vt:lpstr>Calibri Light</vt:lpstr>
      <vt:lpstr>Tema do Office</vt:lpstr>
      <vt:lpstr>Agricultura e serviços ecossistêmicos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Resiliência e risco</dc:title>
  <dc:creator>Angela Fushita</dc:creator>
  <cp:lastModifiedBy>Angela Fushita</cp:lastModifiedBy>
  <cp:revision>23</cp:revision>
  <dcterms:created xsi:type="dcterms:W3CDTF">2021-10-20T21:57:35Z</dcterms:created>
  <dcterms:modified xsi:type="dcterms:W3CDTF">2026-07-17T21:05:19Z</dcterms:modified>
</cp:coreProperties>
</file>