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740" y="-26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83622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743715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430920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449765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79076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952798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456790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196821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43521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91474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020710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89D485-0C7D-4640-A291-03626A6B25F3}" type="datetimeFigureOut">
              <a:rPr lang="pt-BR" smtClean="0"/>
              <a:t>05/10/2026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161B73-03F7-4C05-87AD-C451086F204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611763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21826151"/>
              </p:ext>
            </p:extLst>
          </p:nvPr>
        </p:nvGraphicFramePr>
        <p:xfrm>
          <a:off x="1331639" y="1268760"/>
          <a:ext cx="6120681" cy="309634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874355"/>
                <a:gridCol w="2421733"/>
                <a:gridCol w="1824593"/>
              </a:tblGrid>
              <a:tr h="29843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Especificação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FAC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FACP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15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AR(p) = ARMA(p,0)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Decaimento exponencial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Truncada na defasagem p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61553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MA(q) = ARMA(0,q)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Truncada na defasagem q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Decaimento exponencial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  <a:tr h="156684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>
                          <a:effectLst/>
                        </a:rPr>
                        <a:t>ARMA(p,q)</a:t>
                      </a:r>
                      <a:endParaRPr lang="pt-BR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Decaimento exponencial a partir da defasagem q + 1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pt-BR" sz="1600" dirty="0">
                          <a:effectLst/>
                        </a:rPr>
                        <a:t>Decaimento exponencial a partir da defasagem p + 1</a:t>
                      </a:r>
                      <a:endParaRPr lang="pt-BR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44450" marR="44450" marT="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647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3491880" y="116632"/>
            <a:ext cx="2292620" cy="369332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1.Identificação (inicial)</a:t>
            </a:r>
            <a:endParaRPr lang="pt-BR" dirty="0"/>
          </a:p>
        </p:txBody>
      </p:sp>
      <p:sp>
        <p:nvSpPr>
          <p:cNvPr id="5" name="CaixaDeTexto 4"/>
          <p:cNvSpPr txBox="1"/>
          <p:nvPr/>
        </p:nvSpPr>
        <p:spPr>
          <a:xfrm>
            <a:off x="1763688" y="620688"/>
            <a:ext cx="2160240" cy="369332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Critério “da tabela”</a:t>
            </a:r>
            <a:endParaRPr lang="pt-BR" dirty="0"/>
          </a:p>
        </p:txBody>
      </p:sp>
      <p:sp>
        <p:nvSpPr>
          <p:cNvPr id="6" name="CaixaDeTexto 5"/>
          <p:cNvSpPr txBox="1"/>
          <p:nvPr/>
        </p:nvSpPr>
        <p:spPr>
          <a:xfrm>
            <a:off x="5297735" y="621542"/>
            <a:ext cx="3096344" cy="646331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Critério da ordem máxima de significância</a:t>
            </a:r>
            <a:endParaRPr lang="pt-BR" dirty="0"/>
          </a:p>
        </p:txBody>
      </p:sp>
      <p:sp>
        <p:nvSpPr>
          <p:cNvPr id="7" name="CaixaDeTexto 6"/>
          <p:cNvSpPr txBox="1"/>
          <p:nvPr/>
        </p:nvSpPr>
        <p:spPr>
          <a:xfrm>
            <a:off x="5094272" y="1414517"/>
            <a:ext cx="1592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Significância individual</a:t>
            </a:r>
            <a:endParaRPr lang="pt-BR" dirty="0"/>
          </a:p>
        </p:txBody>
      </p:sp>
      <p:sp>
        <p:nvSpPr>
          <p:cNvPr id="9" name="CaixaDeTexto 8"/>
          <p:cNvSpPr txBox="1"/>
          <p:nvPr/>
        </p:nvSpPr>
        <p:spPr>
          <a:xfrm>
            <a:off x="7093246" y="1414517"/>
            <a:ext cx="13521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Ljung</a:t>
            </a:r>
            <a:r>
              <a:rPr lang="pt-BR" dirty="0" smtClean="0"/>
              <a:t>-Box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2079340" y="1691516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ARMA(p</a:t>
            </a:r>
            <a:r>
              <a:rPr lang="pt-BR" baseline="-25000" dirty="0" smtClean="0"/>
              <a:t>1</a:t>
            </a:r>
            <a:r>
              <a:rPr lang="pt-BR" dirty="0" smtClean="0"/>
              <a:t>,q</a:t>
            </a:r>
            <a:r>
              <a:rPr lang="pt-BR" baseline="-25000" dirty="0" smtClean="0"/>
              <a:t>1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10" name="CaixaDeTexto 9"/>
          <p:cNvSpPr txBox="1"/>
          <p:nvPr/>
        </p:nvSpPr>
        <p:spPr>
          <a:xfrm>
            <a:off x="5825561" y="2689503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ARMA(p</a:t>
            </a:r>
            <a:r>
              <a:rPr lang="pt-BR" baseline="-25000" dirty="0" smtClean="0"/>
              <a:t>2</a:t>
            </a:r>
            <a:r>
              <a:rPr lang="pt-BR" dirty="0" smtClean="0"/>
              <a:t>,q</a:t>
            </a:r>
            <a:r>
              <a:rPr lang="pt-BR" baseline="-25000" dirty="0" smtClean="0"/>
              <a:t>2</a:t>
            </a:r>
            <a:r>
              <a:rPr lang="pt-BR" dirty="0" smtClean="0"/>
              <a:t>)</a:t>
            </a:r>
            <a:endParaRPr lang="pt-BR" dirty="0"/>
          </a:p>
        </p:txBody>
      </p:sp>
      <p:sp>
        <p:nvSpPr>
          <p:cNvPr id="11" name="CaixaDeTexto 10"/>
          <p:cNvSpPr txBox="1"/>
          <p:nvPr/>
        </p:nvSpPr>
        <p:spPr>
          <a:xfrm>
            <a:off x="3923928" y="2966502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Lista inicial</a:t>
            </a:r>
            <a:endParaRPr lang="pt-BR" b="1" dirty="0">
              <a:solidFill>
                <a:srgbClr val="FF0000"/>
              </a:solidFill>
            </a:endParaRPr>
          </a:p>
        </p:txBody>
      </p:sp>
      <p:cxnSp>
        <p:nvCxnSpPr>
          <p:cNvPr id="14" name="Conector angulado 13"/>
          <p:cNvCxnSpPr>
            <a:stCxn id="3" idx="2"/>
            <a:endCxn id="11" idx="1"/>
          </p:cNvCxnSpPr>
          <p:nvPr/>
        </p:nvCxnSpPr>
        <p:spPr>
          <a:xfrm rot="16200000" flipH="1">
            <a:off x="2870520" y="2097760"/>
            <a:ext cx="1090320" cy="1016496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ector angulado 16"/>
          <p:cNvCxnSpPr>
            <a:stCxn id="10" idx="2"/>
            <a:endCxn id="11" idx="3"/>
          </p:cNvCxnSpPr>
          <p:nvPr/>
        </p:nvCxnSpPr>
        <p:spPr>
          <a:xfrm rot="5400000">
            <a:off x="5890697" y="2388211"/>
            <a:ext cx="92333" cy="1433581"/>
          </a:xfrm>
          <a:prstGeom prst="bentConnector2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CaixaDeTexto 19"/>
          <p:cNvSpPr txBox="1"/>
          <p:nvPr/>
        </p:nvSpPr>
        <p:spPr>
          <a:xfrm>
            <a:off x="3401054" y="3713946"/>
            <a:ext cx="2160240" cy="369332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2.Estimação</a:t>
            </a:r>
            <a:endParaRPr lang="pt-BR" dirty="0"/>
          </a:p>
        </p:txBody>
      </p:sp>
      <p:sp>
        <p:nvSpPr>
          <p:cNvPr id="21" name="CaixaDeTexto 20"/>
          <p:cNvSpPr txBox="1"/>
          <p:nvPr/>
        </p:nvSpPr>
        <p:spPr>
          <a:xfrm>
            <a:off x="3401054" y="4486890"/>
            <a:ext cx="2160240" cy="369332"/>
          </a:xfrm>
          <a:prstGeom prst="rect">
            <a:avLst/>
          </a:prstGeom>
          <a:noFill/>
          <a:ln w="508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3.Diagnóstico</a:t>
            </a:r>
            <a:endParaRPr lang="pt-BR" dirty="0"/>
          </a:p>
        </p:txBody>
      </p:sp>
      <p:sp>
        <p:nvSpPr>
          <p:cNvPr id="23" name="CaixaDeTexto 22"/>
          <p:cNvSpPr txBox="1"/>
          <p:nvPr/>
        </p:nvSpPr>
        <p:spPr>
          <a:xfrm>
            <a:off x="1503784" y="5486626"/>
            <a:ext cx="209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Ljung</a:t>
            </a:r>
            <a:r>
              <a:rPr lang="pt-BR" dirty="0" smtClean="0"/>
              <a:t>-Box</a:t>
            </a:r>
            <a:endParaRPr lang="pt-BR" dirty="0"/>
          </a:p>
        </p:txBody>
      </p:sp>
      <p:sp>
        <p:nvSpPr>
          <p:cNvPr id="24" name="CaixaDeTexto 23"/>
          <p:cNvSpPr txBox="1"/>
          <p:nvPr/>
        </p:nvSpPr>
        <p:spPr>
          <a:xfrm>
            <a:off x="6444208" y="2060848"/>
            <a:ext cx="8033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Série</a:t>
            </a:r>
            <a:endParaRPr lang="pt-BR" dirty="0"/>
          </a:p>
        </p:txBody>
      </p:sp>
      <p:sp>
        <p:nvSpPr>
          <p:cNvPr id="25" name="CaixaDeTexto 24"/>
          <p:cNvSpPr txBox="1"/>
          <p:nvPr/>
        </p:nvSpPr>
        <p:spPr>
          <a:xfrm>
            <a:off x="395398" y="6333498"/>
            <a:ext cx="20966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Resíduos</a:t>
            </a:r>
            <a:endParaRPr lang="pt-BR" dirty="0"/>
          </a:p>
        </p:txBody>
      </p:sp>
      <p:sp>
        <p:nvSpPr>
          <p:cNvPr id="26" name="CaixaDeTexto 25"/>
          <p:cNvSpPr txBox="1"/>
          <p:nvPr/>
        </p:nvSpPr>
        <p:spPr>
          <a:xfrm>
            <a:off x="656790" y="4666083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Eliminação</a:t>
            </a:r>
            <a:endParaRPr lang="pt-BR" dirty="0"/>
          </a:p>
        </p:txBody>
      </p:sp>
      <p:sp>
        <p:nvSpPr>
          <p:cNvPr id="27" name="CaixaDeTexto 26"/>
          <p:cNvSpPr txBox="1"/>
          <p:nvPr/>
        </p:nvSpPr>
        <p:spPr>
          <a:xfrm>
            <a:off x="6579328" y="4296751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Classificação</a:t>
            </a:r>
            <a:endParaRPr lang="pt-BR" dirty="0"/>
          </a:p>
        </p:txBody>
      </p:sp>
      <p:sp>
        <p:nvSpPr>
          <p:cNvPr id="28" name="CaixaDeTexto 27"/>
          <p:cNvSpPr txBox="1"/>
          <p:nvPr/>
        </p:nvSpPr>
        <p:spPr>
          <a:xfrm>
            <a:off x="5832648" y="5115758"/>
            <a:ext cx="20966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Critérios de informação</a:t>
            </a:r>
            <a:endParaRPr lang="pt-BR" dirty="0"/>
          </a:p>
        </p:txBody>
      </p:sp>
      <p:sp>
        <p:nvSpPr>
          <p:cNvPr id="29" name="CaixaDeTexto 28"/>
          <p:cNvSpPr txBox="1"/>
          <p:nvPr/>
        </p:nvSpPr>
        <p:spPr>
          <a:xfrm>
            <a:off x="6450854" y="4740758"/>
            <a:ext cx="2160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>
                <a:solidFill>
                  <a:srgbClr val="FF0000"/>
                </a:solidFill>
              </a:rPr>
              <a:t>Nova lista</a:t>
            </a:r>
            <a:endParaRPr lang="pt-BR" b="1" dirty="0">
              <a:solidFill>
                <a:srgbClr val="FF0000"/>
              </a:solidFill>
            </a:endParaRPr>
          </a:p>
        </p:txBody>
      </p:sp>
      <p:sp>
        <p:nvSpPr>
          <p:cNvPr id="30" name="CaixaDeTexto 29"/>
          <p:cNvSpPr txBox="1"/>
          <p:nvPr/>
        </p:nvSpPr>
        <p:spPr>
          <a:xfrm>
            <a:off x="7560840" y="5103525"/>
            <a:ext cx="1293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Conjunto vazio</a:t>
            </a:r>
            <a:endParaRPr lang="pt-BR" dirty="0"/>
          </a:p>
        </p:txBody>
      </p:sp>
      <p:sp>
        <p:nvSpPr>
          <p:cNvPr id="32" name="CaixaDeTexto 31"/>
          <p:cNvSpPr txBox="1"/>
          <p:nvPr/>
        </p:nvSpPr>
        <p:spPr>
          <a:xfrm>
            <a:off x="6188527" y="5951021"/>
            <a:ext cx="1293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Ordem </a:t>
            </a:r>
          </a:p>
          <a:p>
            <a:pPr algn="ctr"/>
            <a:r>
              <a:rPr lang="pt-BR" dirty="0" smtClean="0"/>
              <a:t>+ 1</a:t>
            </a:r>
            <a:endParaRPr lang="pt-BR" dirty="0"/>
          </a:p>
        </p:txBody>
      </p:sp>
      <p:sp>
        <p:nvSpPr>
          <p:cNvPr id="33" name="CaixaDeTexto 32"/>
          <p:cNvSpPr txBox="1"/>
          <p:nvPr/>
        </p:nvSpPr>
        <p:spPr>
          <a:xfrm>
            <a:off x="7560840" y="5992014"/>
            <a:ext cx="12932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 smtClean="0"/>
              <a:t>Ordem </a:t>
            </a:r>
          </a:p>
          <a:p>
            <a:pPr algn="ctr"/>
            <a:r>
              <a:rPr lang="pt-BR" dirty="0" smtClean="0"/>
              <a:t>- 1</a:t>
            </a:r>
            <a:endParaRPr lang="pt-BR" dirty="0"/>
          </a:p>
        </p:txBody>
      </p:sp>
      <p:cxnSp>
        <p:nvCxnSpPr>
          <p:cNvPr id="35" name="Conector reto 34"/>
          <p:cNvCxnSpPr/>
          <p:nvPr/>
        </p:nvCxnSpPr>
        <p:spPr>
          <a:xfrm>
            <a:off x="5900113" y="1262868"/>
            <a:ext cx="0" cy="1466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ector reto 36"/>
          <p:cNvCxnSpPr/>
          <p:nvPr/>
        </p:nvCxnSpPr>
        <p:spPr>
          <a:xfrm>
            <a:off x="7649305" y="1262868"/>
            <a:ext cx="0" cy="146644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ector de seta reta 39"/>
          <p:cNvCxnSpPr>
            <a:stCxn id="7" idx="2"/>
            <a:endCxn id="24" idx="1"/>
          </p:cNvCxnSpPr>
          <p:nvPr/>
        </p:nvCxnSpPr>
        <p:spPr>
          <a:xfrm>
            <a:off x="5890552" y="2060848"/>
            <a:ext cx="553656" cy="18466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Conector de seta reta 43"/>
          <p:cNvCxnSpPr>
            <a:endCxn id="24" idx="3"/>
          </p:cNvCxnSpPr>
          <p:nvPr/>
        </p:nvCxnSpPr>
        <p:spPr>
          <a:xfrm flipH="1">
            <a:off x="7247606" y="2014681"/>
            <a:ext cx="562834" cy="230833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>
            <a:stCxn id="11" idx="2"/>
          </p:cNvCxnSpPr>
          <p:nvPr/>
        </p:nvCxnSpPr>
        <p:spPr>
          <a:xfrm>
            <a:off x="4572000" y="3335834"/>
            <a:ext cx="6847" cy="3781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Conector de seta reta 58"/>
          <p:cNvCxnSpPr>
            <a:stCxn id="20" idx="2"/>
            <a:endCxn id="21" idx="0"/>
          </p:cNvCxnSpPr>
          <p:nvPr/>
        </p:nvCxnSpPr>
        <p:spPr>
          <a:xfrm>
            <a:off x="4481174" y="4083278"/>
            <a:ext cx="0" cy="40361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Retângulo 67"/>
          <p:cNvSpPr/>
          <p:nvPr/>
        </p:nvSpPr>
        <p:spPr>
          <a:xfrm>
            <a:off x="6177604" y="4296751"/>
            <a:ext cx="2746761" cy="2406079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2" name="CaixaDeTexto 21"/>
          <p:cNvSpPr txBox="1"/>
          <p:nvPr/>
        </p:nvSpPr>
        <p:spPr>
          <a:xfrm>
            <a:off x="179512" y="5288191"/>
            <a:ext cx="1836712" cy="92333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dirty="0" err="1" smtClean="0"/>
              <a:t>Correlograma</a:t>
            </a:r>
            <a:endParaRPr lang="pt-BR" dirty="0" smtClean="0"/>
          </a:p>
          <a:p>
            <a:pPr algn="ctr"/>
            <a:r>
              <a:rPr lang="pt-BR" dirty="0"/>
              <a:t>s</a:t>
            </a:r>
            <a:r>
              <a:rPr lang="pt-BR" dirty="0" smtClean="0"/>
              <a:t>ignificância individual</a:t>
            </a:r>
            <a:endParaRPr lang="pt-BR" dirty="0"/>
          </a:p>
        </p:txBody>
      </p:sp>
      <p:cxnSp>
        <p:nvCxnSpPr>
          <p:cNvPr id="83" name="Conector de seta reta 82"/>
          <p:cNvCxnSpPr/>
          <p:nvPr/>
        </p:nvCxnSpPr>
        <p:spPr>
          <a:xfrm flipV="1">
            <a:off x="3153759" y="5503878"/>
            <a:ext cx="2982020" cy="709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5" name="Conector angulado 84"/>
          <p:cNvCxnSpPr>
            <a:stCxn id="21" idx="1"/>
            <a:endCxn id="26" idx="0"/>
          </p:cNvCxnSpPr>
          <p:nvPr/>
        </p:nvCxnSpPr>
        <p:spPr>
          <a:xfrm rot="10800000">
            <a:off x="1736910" y="4666084"/>
            <a:ext cx="1664144" cy="5473"/>
          </a:xfrm>
          <a:prstGeom prst="bentConnector4">
            <a:avLst>
              <a:gd name="adj1" fmla="val 17547"/>
              <a:gd name="adj2" fmla="val 5669158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ector angulado 121"/>
          <p:cNvCxnSpPr>
            <a:stCxn id="68" idx="0"/>
            <a:endCxn id="21" idx="3"/>
          </p:cNvCxnSpPr>
          <p:nvPr/>
        </p:nvCxnSpPr>
        <p:spPr>
          <a:xfrm rot="16200000" flipH="1" flipV="1">
            <a:off x="6368737" y="3489307"/>
            <a:ext cx="374805" cy="1989691"/>
          </a:xfrm>
          <a:prstGeom prst="bentConnector4">
            <a:avLst>
              <a:gd name="adj1" fmla="val -60992"/>
              <a:gd name="adj2" fmla="val 84512"/>
            </a:avLst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4" name="Heptágono 133"/>
          <p:cNvSpPr/>
          <p:nvPr/>
        </p:nvSpPr>
        <p:spPr>
          <a:xfrm>
            <a:off x="2203982" y="4406026"/>
            <a:ext cx="288032" cy="300131"/>
          </a:xfrm>
          <a:prstGeom prst="hept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1</a:t>
            </a:r>
            <a:endParaRPr lang="pt-BR" b="1" dirty="0"/>
          </a:p>
        </p:txBody>
      </p:sp>
      <p:sp>
        <p:nvSpPr>
          <p:cNvPr id="135" name="Heptágono 134"/>
          <p:cNvSpPr/>
          <p:nvPr/>
        </p:nvSpPr>
        <p:spPr>
          <a:xfrm>
            <a:off x="3280890" y="5138792"/>
            <a:ext cx="288032" cy="300131"/>
          </a:xfrm>
          <a:prstGeom prst="hept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2</a:t>
            </a:r>
            <a:endParaRPr lang="pt-BR" b="1" dirty="0"/>
          </a:p>
        </p:txBody>
      </p:sp>
      <p:sp>
        <p:nvSpPr>
          <p:cNvPr id="136" name="Heptágono 135"/>
          <p:cNvSpPr/>
          <p:nvPr/>
        </p:nvSpPr>
        <p:spPr>
          <a:xfrm>
            <a:off x="7661805" y="3874474"/>
            <a:ext cx="288032" cy="300131"/>
          </a:xfrm>
          <a:prstGeom prst="heptagon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 smtClean="0"/>
              <a:t>3</a:t>
            </a:r>
            <a:endParaRPr lang="pt-BR" b="1" dirty="0"/>
          </a:p>
        </p:txBody>
      </p:sp>
      <p:sp>
        <p:nvSpPr>
          <p:cNvPr id="139" name="Retângulo 138"/>
          <p:cNvSpPr/>
          <p:nvPr/>
        </p:nvSpPr>
        <p:spPr>
          <a:xfrm>
            <a:off x="288032" y="4734505"/>
            <a:ext cx="2865727" cy="1968326"/>
          </a:xfrm>
          <a:prstGeom prst="rect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7" name="Retângulo 146"/>
          <p:cNvSpPr/>
          <p:nvPr/>
        </p:nvSpPr>
        <p:spPr>
          <a:xfrm>
            <a:off x="899591" y="548680"/>
            <a:ext cx="7672923" cy="2715146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8" name="Retângulo 147"/>
          <p:cNvSpPr/>
          <p:nvPr/>
        </p:nvSpPr>
        <p:spPr>
          <a:xfrm>
            <a:off x="30013" y="4184745"/>
            <a:ext cx="9006483" cy="2638265"/>
          </a:xfrm>
          <a:prstGeom prst="rect">
            <a:avLst/>
          </a:prstGeom>
          <a:noFill/>
          <a:ln w="25400"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60" name="Conector de seta reta 159"/>
          <p:cNvCxnSpPr>
            <a:stCxn id="24" idx="2"/>
          </p:cNvCxnSpPr>
          <p:nvPr/>
        </p:nvCxnSpPr>
        <p:spPr>
          <a:xfrm>
            <a:off x="6845907" y="2430180"/>
            <a:ext cx="0" cy="351656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Conector de seta reta 164"/>
          <p:cNvCxnSpPr/>
          <p:nvPr/>
        </p:nvCxnSpPr>
        <p:spPr>
          <a:xfrm>
            <a:off x="2915816" y="990020"/>
            <a:ext cx="0" cy="747662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427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/>
        </p:nvSpPr>
        <p:spPr>
          <a:xfrm>
            <a:off x="985044" y="1340768"/>
            <a:ext cx="6264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/>
              <a:t>AIC = T.log(SQR) + 2.K</a:t>
            </a:r>
          </a:p>
          <a:p>
            <a:pPr lvl="0"/>
            <a:r>
              <a:rPr lang="pt-BR" sz="2800" dirty="0"/>
              <a:t>BIC = T.log(SQR) + log(T).K</a:t>
            </a:r>
          </a:p>
          <a:p>
            <a:pPr lvl="0"/>
            <a:r>
              <a:rPr lang="pt-BR" sz="2800" dirty="0"/>
              <a:t>HQ = T.log(SQR) + 2.K.log(log(T))</a:t>
            </a:r>
          </a:p>
        </p:txBody>
      </p:sp>
      <p:sp>
        <p:nvSpPr>
          <p:cNvPr id="3" name="CaixaDeTexto 2"/>
          <p:cNvSpPr txBox="1"/>
          <p:nvPr/>
        </p:nvSpPr>
        <p:spPr>
          <a:xfrm>
            <a:off x="867768" y="542876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Critérios de informação (versão Enders)</a:t>
            </a:r>
            <a:endParaRPr lang="pt-BR" sz="2800" dirty="0"/>
          </a:p>
        </p:txBody>
      </p:sp>
      <p:sp>
        <p:nvSpPr>
          <p:cNvPr id="5" name="Retângulo 4"/>
          <p:cNvSpPr/>
          <p:nvPr/>
        </p:nvSpPr>
        <p:spPr>
          <a:xfrm>
            <a:off x="841252" y="4293096"/>
            <a:ext cx="6264696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pt-BR" sz="2800" dirty="0"/>
              <a:t>AIC = </a:t>
            </a:r>
            <a:r>
              <a:rPr lang="pt-BR" sz="2800" dirty="0" smtClean="0"/>
              <a:t>log(SQR/T) + 2/T.K</a:t>
            </a:r>
            <a:endParaRPr lang="pt-BR" sz="2800" dirty="0"/>
          </a:p>
          <a:p>
            <a:pPr lvl="0"/>
            <a:r>
              <a:rPr lang="pt-BR" sz="2800" dirty="0"/>
              <a:t>BIC = </a:t>
            </a:r>
            <a:r>
              <a:rPr lang="pt-BR" sz="2800" dirty="0" smtClean="0"/>
              <a:t>log(SQR/T) </a:t>
            </a:r>
            <a:r>
              <a:rPr lang="pt-BR" sz="2800" dirty="0"/>
              <a:t>+ log(T</a:t>
            </a:r>
            <a:r>
              <a:rPr lang="pt-BR" sz="2800" dirty="0" smtClean="0"/>
              <a:t>)/T.K</a:t>
            </a:r>
            <a:endParaRPr lang="pt-BR" sz="2800" dirty="0"/>
          </a:p>
          <a:p>
            <a:pPr lvl="0"/>
            <a:r>
              <a:rPr lang="pt-BR" sz="2800" dirty="0"/>
              <a:t>HQ = </a:t>
            </a:r>
            <a:r>
              <a:rPr lang="pt-BR" sz="2800" dirty="0" smtClean="0"/>
              <a:t>log(SQR</a:t>
            </a:r>
            <a:r>
              <a:rPr lang="pt-BR" sz="2800" dirty="0"/>
              <a:t>) + </a:t>
            </a:r>
            <a:r>
              <a:rPr lang="pt-BR" sz="2800" dirty="0" smtClean="0"/>
              <a:t>2/T.K.log(log(T</a:t>
            </a:r>
            <a:r>
              <a:rPr lang="pt-BR" sz="2800" dirty="0"/>
              <a:t>))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723976" y="3495204"/>
            <a:ext cx="62646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Critérios de informação (versão Bueno)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3438352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151</Words>
  <Application>Microsoft Office PowerPoint</Application>
  <PresentationFormat>Apresentação na tela (4:3)</PresentationFormat>
  <Paragraphs>47</Paragraphs>
  <Slides>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3</vt:i4>
      </vt:variant>
    </vt:vector>
  </HeadingPairs>
  <TitlesOfParts>
    <vt:vector size="4" baseType="lpstr">
      <vt:lpstr>Tema do Office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Comet Lake</dc:creator>
  <cp:lastModifiedBy>Comet Lake</cp:lastModifiedBy>
  <cp:revision>5</cp:revision>
  <dcterms:created xsi:type="dcterms:W3CDTF">2026-10-05T18:49:23Z</dcterms:created>
  <dcterms:modified xsi:type="dcterms:W3CDTF">2026-10-05T19:42:58Z</dcterms:modified>
</cp:coreProperties>
</file>