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>
        <p:scale>
          <a:sx n="90" d="100"/>
          <a:sy n="90" d="100"/>
        </p:scale>
        <p:origin x="-39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2FBDD7-D150-989A-82CD-357444897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723CECA-48B9-7B86-710F-90FF299EB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F01EE8-ED17-DB91-D79C-FBFA073DE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3B3B89-1FBA-FECF-5AD5-F691BB824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F26C76-BBF6-3A5A-26A9-59B09EED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55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BCF2E5-73AB-688C-3C1F-6EED2E648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84ADCC-827E-5E6B-1F5D-8618349E3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4A4354-0374-8028-3F46-7190A149F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E70AAD-4052-0D9C-D20B-332CAA77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FAA9EC-42CF-11D7-186B-B21A80CC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68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D00D25-5D87-7C6D-A718-5C9F6557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7034EA-1A8E-76A4-2807-233B7DCF7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8EA509-2B0A-73D6-4F8B-1C5FB06C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D9D2B8-EBD3-B402-BEE8-0403A2E0B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D60300-1E25-CF42-DECA-281DAC1F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29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052A9E-35F3-7CB0-5752-AA6E58F68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A4CAF4-6B48-C528-0ECC-62A3A1D8B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D63C682-E447-BBD3-58DD-509EC2F99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8D75A35-AECC-16FE-0F01-542CD1C9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82B3F4A-EF34-F404-50BC-3CC439EFB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6BB456-B28F-D7F9-E665-5BE173F4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93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422B0C-CDA1-52F7-5C7D-CC6E161CA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115F26-A95C-345E-BEDF-6AF3796A4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C6255A5-83CA-8D16-3F67-D2DDD898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F8B987A-A129-D5D2-4257-811E736AFC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1199397-03FD-8EC3-AB74-4054805AE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AAB99ED-8F7A-865A-0F88-63D118DC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3650C48-7222-1E9D-D818-717CAC73D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833C4F1-7437-9266-FCEA-0C8D47486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22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89841-98A9-9904-74FD-B63386D0C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753363C-7958-CA5F-73D8-561C22B19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481ACD-251F-DB4B-0F51-D78C2040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785D256-EB6A-7BAB-EAAC-4B14219E4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254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4B88F61-2A6E-C05B-563A-3C2FBA8DF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1E4C81E-B073-CC14-0A74-716CB346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ABDF83-DC77-B595-AC01-E3AD8E57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41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373F9-63AE-C10C-CCF4-1B528609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3374D2-B69A-D5D9-D8A9-1387AE08D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1305FA-77EE-E1B3-1C70-11789A648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CDE8D0-D238-BD7B-B5F0-FFCF92C97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19FE821-8C53-3185-53AD-4B8B84251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5F5B5B8-3D07-6188-D6B7-42F77458C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16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2CECD7-DC89-2762-0C36-4991CE273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7346322-FCD2-D61E-87EB-6AEDC6945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F37FC1C-237B-26F6-69EF-1BF96F600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399FC9-0580-92E4-EE13-01F71E52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9B846C9-2AEF-993F-8091-D3F73C491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F8948E-8DF9-04B2-A31C-1C19BF20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12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B8A4CF-01FB-9CFF-DBDE-72743FD6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C3F910F-B783-6257-EB13-0ADDE9976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1BEAA07-649F-8188-B298-FBD941D0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75FF13-97F7-71B4-6E1D-C8E8187E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1DEFCC-06D1-259B-0116-19355AC23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09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8BABF3E-9998-7AE6-BF8D-01ADB0589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0185623-C186-3E79-0B99-A96AB95A1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3C2F8D-F1DB-5588-EBA1-BD30D620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BA39D-0459-D5E0-BEA1-34D7E9508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16A4B1-E626-7CA4-7CC4-CBB7B6ED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6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94A9F62-F91A-3EE8-DC2E-C7A5EAB2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7E6C0C3-AC16-444B-E274-3AA8CB044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4534A1-7E28-3F77-5DA9-6B2BCF257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73E90-F800-42B0-9D69-EDB02C85B31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BB0087-27AE-D4AD-8142-DB7BC1DDD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E7777D-4FA3-6D14-3E7A-B9D5FC44C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AEB1D-7CF6-4B75-805E-A4872DB9C52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98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9A09C5-ABFF-7971-0E6E-45A08593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9C9E649-D914-0831-AAE7-838F9BB2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A.Equações</a:t>
            </a:r>
            <a:r>
              <a:rPr lang="pt-BR" dirty="0"/>
              <a:t> a diferenças finitas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CB3F9E2-D885-BF71-71AE-D9B665880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247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1A13BE-2987-3F4B-5404-0F0F7BD04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B1DC806-CAEF-78F6-E3C2-2B32FB4B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B.Séries</a:t>
            </a:r>
            <a:r>
              <a:rPr lang="pt-BR" dirty="0"/>
              <a:t> econômicas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43EA61E0-027E-38AE-9C5C-DC9B85179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18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FAF1A4-0FF1-4681-0A91-1CBB2D8F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1FD5A29-7C6C-AAEE-FF08-720B00CB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C. Geração computacional de dois processos estocásticos básicos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EEE91CF9-726F-6BD6-0D1C-1410F76C2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Ruído branco: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, </m:t>
                    </m:r>
                    <m:r>
                      <a:rPr lang="pt-BR" b="0" i="1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pt-BR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pt-BR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pt-BR" b="0" i="1" smtClean="0">
                        <a:latin typeface="Cambria Math"/>
                      </a:rPr>
                      <m:t>=0,</m:t>
                    </m:r>
                    <m:r>
                      <a:rPr lang="pt-BR" i="1">
                        <a:latin typeface="Cambria Math"/>
                      </a:rPr>
                      <m:t>𝑉</m:t>
                    </m:r>
                    <m:r>
                      <a:rPr lang="pt-BR" i="1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m:rPr>
                        <m:nor/>
                      </m:rPr>
                      <a:rPr lang="pt-BR" dirty="0"/>
                      <m:t>]</m:t>
                    </m:r>
                    <m:r>
                      <m:rPr>
                        <m:nor/>
                      </m:rPr>
                      <a:rPr lang="pt-BR" b="0" i="0" dirty="0" smtClean="0"/>
                      <m:t>=</m:t>
                    </m:r>
                  </m:oMath>
                </a14:m>
                <a:r>
                  <a:rPr lang="pt-BR" dirty="0"/>
                  <a:t> </a:t>
                </a:r>
                <a:r>
                  <a:rPr lang="el-GR" dirty="0"/>
                  <a:t>σ</a:t>
                </a:r>
                <a:r>
                  <a:rPr lang="pt-BR" baseline="30000" dirty="0"/>
                  <a:t>2</a:t>
                </a:r>
                <a:r>
                  <a:rPr lang="pt-BR" dirty="0"/>
                  <a:t>, </a:t>
                </a:r>
                <a:r>
                  <a:rPr lang="pt-BR" dirty="0" err="1" smtClean="0"/>
                  <a:t>cov</a:t>
                </a:r>
                <a:r>
                  <a:rPr lang="pt-BR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pt-BR" dirty="0" smtClean="0"/>
                  <a:t>,</a:t>
                </a:r>
                <a:r>
                  <a:rPr lang="pt-B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  <m:r>
                          <a:rPr lang="pt-BR" b="0" i="1" smtClean="0">
                            <a:latin typeface="Cambria Math"/>
                          </a:rPr>
                          <m:t>−</m:t>
                        </m:r>
                        <m:r>
                          <a:rPr lang="pt-BR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BR" dirty="0"/>
                  <a:t>) = 0, k = 1,2,...</a:t>
                </a:r>
              </a:p>
              <a:p>
                <a:endParaRPr lang="pt-BR" dirty="0" smtClean="0"/>
              </a:p>
              <a:p>
                <a:r>
                  <a:rPr lang="pt-BR" dirty="0" smtClean="0"/>
                  <a:t>Passeio </a:t>
                </a:r>
                <a:r>
                  <a:rPr lang="pt-BR" dirty="0"/>
                  <a:t>aleatório: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  <m:r>
                          <a:rPr lang="pt-BR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pt-BR" dirty="0" smtClean="0"/>
                  <a:t>=</a:t>
                </a:r>
                <a:r>
                  <a:rPr lang="pt-BR" dirty="0"/>
                  <a:t> ruído </a:t>
                </a:r>
                <a:r>
                  <a:rPr lang="pt-BR" dirty="0" smtClean="0"/>
                  <a:t>branco</a:t>
                </a:r>
              </a:p>
              <a:p>
                <a:endParaRPr lang="pt-BR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EEE91CF9-726F-6BD6-0D1C-1410F76C2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363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FAF1A4-0FF1-4681-0A91-1CBB2D8F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1FD5A29-7C6C-AAEE-FF08-720B00CB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C. Geração computacional de dois processos estocásticos básicos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EE91CF9-726F-6BD6-0D1C-1410F76C2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Solução </a:t>
            </a:r>
            <a:r>
              <a:rPr lang="pt-BR" dirty="0"/>
              <a:t>do </a:t>
            </a:r>
            <a:r>
              <a:rPr lang="pt-BR" dirty="0" smtClean="0"/>
              <a:t>AR(1) (por </a:t>
            </a:r>
            <a:r>
              <a:rPr lang="pt-BR" dirty="0"/>
              <a:t>iteração progressiva)</a:t>
            </a:r>
          </a:p>
          <a:p>
            <a:r>
              <a:rPr lang="en-GB" dirty="0"/>
              <a:t>y1 = a0 + a1.y0 + e1</a:t>
            </a:r>
          </a:p>
          <a:p>
            <a:r>
              <a:rPr lang="en-GB" dirty="0"/>
              <a:t>y2 = a0 + a1.y1 + e2</a:t>
            </a:r>
          </a:p>
          <a:p>
            <a:r>
              <a:rPr lang="en-GB" dirty="0"/>
              <a:t>y2 = a0 + a1.(a0 + a1.y0 + e1) + e2</a:t>
            </a:r>
          </a:p>
          <a:p>
            <a:r>
              <a:rPr lang="en-GB" dirty="0"/>
              <a:t>y2 = a0(1+a1) + a1^2.y0 + a1.e1 + e2</a:t>
            </a:r>
          </a:p>
          <a:p>
            <a:r>
              <a:rPr lang="en-GB" dirty="0"/>
              <a:t>y3 = a0 + a1y2 + e3</a:t>
            </a:r>
          </a:p>
          <a:p>
            <a:r>
              <a:rPr lang="en-GB" dirty="0"/>
              <a:t>y3 = a0 + a1[a0(1+a1) + a1^2.y0 + a1.e1 + e2] + e3</a:t>
            </a:r>
          </a:p>
          <a:p>
            <a:r>
              <a:rPr lang="en-GB" dirty="0"/>
              <a:t>y3 = a0(1+a1+a1^2) + a1^3.y0 + a1^2.e1 + a1.e2 + e3</a:t>
            </a:r>
          </a:p>
          <a:p>
            <a:r>
              <a:rPr lang="en-GB" dirty="0" err="1"/>
              <a:t>yt</a:t>
            </a:r>
            <a:r>
              <a:rPr lang="en-GB" dirty="0"/>
              <a:t> = a0.sum({</a:t>
            </a:r>
            <a:r>
              <a:rPr lang="en-GB" dirty="0" err="1"/>
              <a:t>i</a:t>
            </a:r>
            <a:r>
              <a:rPr lang="en-GB" dirty="0"/>
              <a:t>=0,t-1}a1^i) + a1^t.y0 + sum({</a:t>
            </a:r>
            <a:r>
              <a:rPr lang="en-GB" dirty="0" err="1"/>
              <a:t>i</a:t>
            </a:r>
            <a:r>
              <a:rPr lang="en-GB" dirty="0"/>
              <a:t>=0,t-1}a1^i.et-i)</a:t>
            </a:r>
          </a:p>
        </p:txBody>
      </p:sp>
    </p:spTree>
    <p:extLst>
      <p:ext uri="{BB962C8B-B14F-4D97-AF65-F5344CB8AC3E}">
        <p14:creationId xmlns:p14="http://schemas.microsoft.com/office/powerpoint/2010/main" val="3246725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FAF1A4-0FF1-4681-0A91-1CBB2D8F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1FD5A29-7C6C-AAEE-FF08-720B00CB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C. Geração computacional de dois processos estocásticos básicos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EEE91CF9-726F-6BD6-0D1C-1410F76C2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dirty="0" smtClean="0"/>
                      <m:t>AR</m:t>
                    </m:r>
                    <m:r>
                      <m:rPr>
                        <m:nor/>
                      </m:rPr>
                      <a:rPr lang="pt-BR" dirty="0" smtClean="0"/>
                      <m:t>(1):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/>
                          </a:rPr>
                          <m:t> </m:t>
                        </m:r>
                        <m:r>
                          <a:rPr lang="pt-B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B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pt-B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t-B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  <m:r>
                          <a:rPr lang="pt-BR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pt-B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pt-BR" dirty="0"/>
              </a:p>
              <a:p>
                <a:endParaRPr lang="pt-BR" dirty="0" smtClean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b="0" i="0" dirty="0" smtClean="0"/>
                      <m:t>MA</m:t>
                    </m:r>
                    <m:r>
                      <m:rPr>
                        <m:nor/>
                      </m:rPr>
                      <a:rPr lang="pt-BR" dirty="0"/>
                      <m:t>(1):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 </m:t>
                        </m:r>
                        <m:r>
                          <a:rPr lang="pt-BR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pt-B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pt-BR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</a:rPr>
                          <m:t>ϕ</m:t>
                        </m:r>
                        <m:r>
                          <a:rPr lang="pt-BR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i="1">
                            <a:latin typeface="Cambria Math"/>
                          </a:rPr>
                          <m:t>𝑡</m:t>
                        </m:r>
                        <m:r>
                          <a:rPr lang="pt-BR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endParaRPr lang="pt-BR" dirty="0"/>
              </a:p>
              <a:p>
                <a:endParaRPr lang="pt-BR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EEE91CF9-726F-6BD6-0D1C-1410F76C2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11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FAF1A4-0FF1-4681-0A91-1CBB2D8F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1FD5A29-7C6C-AAEE-FF08-720B00CB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C. Geração computacional de dois processos estocásticos básicos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EEE91CF9-726F-6BD6-0D1C-1410F76C2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Solução </a:t>
            </a:r>
            <a:r>
              <a:rPr lang="pt-BR" dirty="0"/>
              <a:t>do passeio aleatório (por iteração progressiva)</a:t>
            </a:r>
          </a:p>
          <a:p>
            <a:r>
              <a:rPr lang="en-GB" dirty="0"/>
              <a:t>y1 = a0 + a1.y0 + e1</a:t>
            </a:r>
          </a:p>
          <a:p>
            <a:r>
              <a:rPr lang="en-GB" dirty="0"/>
              <a:t>y2 = a0 + a1.y1 + e2</a:t>
            </a:r>
          </a:p>
          <a:p>
            <a:r>
              <a:rPr lang="en-GB" dirty="0"/>
              <a:t>y2 = a0 + a1.(a0 + a1.y0 + e1) + e2</a:t>
            </a:r>
          </a:p>
          <a:p>
            <a:r>
              <a:rPr lang="en-GB" dirty="0"/>
              <a:t>y2 = a0(1+a1) + a1^2.y0 + a1.e1 + e2</a:t>
            </a:r>
          </a:p>
          <a:p>
            <a:r>
              <a:rPr lang="en-GB" dirty="0"/>
              <a:t>y3 = a0 + a1y2 + e3</a:t>
            </a:r>
          </a:p>
          <a:p>
            <a:r>
              <a:rPr lang="en-GB" dirty="0"/>
              <a:t>y3 = a0 + a1[a0(1+a1) + a1^2.y0 + a1.e1 + e2] + e3</a:t>
            </a:r>
          </a:p>
          <a:p>
            <a:r>
              <a:rPr lang="en-GB" dirty="0"/>
              <a:t>y3 = a0(1+a1+a1^2) + a1^3.y0 + a1^2.e1 + a1.e2 + e3</a:t>
            </a:r>
          </a:p>
          <a:p>
            <a:r>
              <a:rPr lang="en-GB" dirty="0" err="1"/>
              <a:t>yt</a:t>
            </a:r>
            <a:r>
              <a:rPr lang="en-GB" dirty="0"/>
              <a:t> = a0.sum({</a:t>
            </a:r>
            <a:r>
              <a:rPr lang="en-GB" dirty="0" err="1"/>
              <a:t>i</a:t>
            </a:r>
            <a:r>
              <a:rPr lang="en-GB" dirty="0"/>
              <a:t>=0,t-1}a1^i) + a1^t.y0 + sum({</a:t>
            </a:r>
            <a:r>
              <a:rPr lang="en-GB" dirty="0" err="1"/>
              <a:t>i</a:t>
            </a:r>
            <a:r>
              <a:rPr lang="en-GB" dirty="0"/>
              <a:t>=0,t-1}a1^i.et-i)</a:t>
            </a:r>
          </a:p>
        </p:txBody>
      </p:sp>
    </p:spTree>
    <p:extLst>
      <p:ext uri="{BB962C8B-B14F-4D97-AF65-F5344CB8AC3E}">
        <p14:creationId xmlns:p14="http://schemas.microsoft.com/office/powerpoint/2010/main" val="364028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348</Words>
  <Application>Microsoft Office PowerPoint</Application>
  <PresentationFormat>Personalizar</PresentationFormat>
  <Paragraphs>30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Office Theme</vt:lpstr>
      <vt:lpstr>A.Equações a diferenças finitas</vt:lpstr>
      <vt:lpstr>B.Séries econômicas</vt:lpstr>
      <vt:lpstr>C. Geração computacional de dois processos estocásticos básicos</vt:lpstr>
      <vt:lpstr>C. Geração computacional de dois processos estocásticos básicos</vt:lpstr>
      <vt:lpstr>C. Geração computacional de dois processos estocásticos básicos</vt:lpstr>
      <vt:lpstr>C. Geração computacional de dois processos estocásticos básicos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A.Equações a diferenças finitas</dc:title>
  <dc:creator>Fonseca Morello Ramalho da Silva, Thiago</dc:creator>
  <cp:lastModifiedBy>Comet Lake</cp:lastModifiedBy>
  <cp:revision>2</cp:revision>
  <dcterms:created xsi:type="dcterms:W3CDTF">2026-09-16T22:42:13Z</dcterms:created>
  <dcterms:modified xsi:type="dcterms:W3CDTF">2026-09-17T16:37:08Z</dcterms:modified>
</cp:coreProperties>
</file>