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338" r:id="rId4"/>
    <p:sldId id="303" r:id="rId5"/>
    <p:sldId id="339" r:id="rId6"/>
    <p:sldId id="304" r:id="rId7"/>
    <p:sldId id="308" r:id="rId8"/>
    <p:sldId id="309" r:id="rId9"/>
    <p:sldId id="310" r:id="rId10"/>
    <p:sldId id="348" r:id="rId11"/>
    <p:sldId id="337" r:id="rId12"/>
    <p:sldId id="347" r:id="rId13"/>
    <p:sldId id="313" r:id="rId14"/>
    <p:sldId id="311" r:id="rId15"/>
    <p:sldId id="349" r:id="rId16"/>
    <p:sldId id="330" r:id="rId17"/>
    <p:sldId id="332" r:id="rId18"/>
    <p:sldId id="333" r:id="rId19"/>
    <p:sldId id="334" r:id="rId20"/>
    <p:sldId id="312" r:id="rId21"/>
    <p:sldId id="350" r:id="rId22"/>
    <p:sldId id="340" r:id="rId23"/>
    <p:sldId id="301" r:id="rId24"/>
    <p:sldId id="335" r:id="rId25"/>
    <p:sldId id="298" r:id="rId26"/>
    <p:sldId id="336" r:id="rId27"/>
    <p:sldId id="297" r:id="rId28"/>
    <p:sldId id="314" r:id="rId29"/>
    <p:sldId id="315" r:id="rId30"/>
    <p:sldId id="317" r:id="rId31"/>
    <p:sldId id="319" r:id="rId32"/>
    <p:sldId id="318" r:id="rId33"/>
    <p:sldId id="341" r:id="rId34"/>
    <p:sldId id="342" r:id="rId35"/>
    <p:sldId id="343" r:id="rId36"/>
    <p:sldId id="322" r:id="rId37"/>
    <p:sldId id="344" r:id="rId38"/>
    <p:sldId id="323" r:id="rId39"/>
    <p:sldId id="345" r:id="rId40"/>
    <p:sldId id="346" r:id="rId41"/>
    <p:sldId id="296" r:id="rId4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448" y="-10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10/02/2025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70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10/02/2025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0495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10/02/2025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4009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10/02/2025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502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10/02/2025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9356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10/02/2025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885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10/02/2025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99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10/02/2025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80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10/02/2025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44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10/02/2025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5197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10/02/2025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40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F2B25-300C-4FB8-BAA4-15A5D4B2C925}" type="datetimeFigureOut">
              <a:rPr lang="pt-BR" smtClean="0"/>
              <a:t>10/02/2025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889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12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12" Type="http://schemas.microsoft.com/office/2007/relationships/hdphoto" Target="../media/hdphoto1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12.wdp"/><Relationship Id="rId4" Type="http://schemas.microsoft.com/office/2007/relationships/hdphoto" Target="../media/hdphoto2.wdp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36.png"/><Relationship Id="rId10" Type="http://schemas.microsoft.com/office/2007/relationships/hdphoto" Target="../media/hdphoto16.wdp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microsoft.com/office/2007/relationships/hdphoto" Target="../media/hdphoto1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hdphoto" Target="../media/hdphoto19.wdp"/><Relationship Id="rId5" Type="http://schemas.openxmlformats.org/officeDocument/2006/relationships/image" Target="../media/image39.jpeg"/><Relationship Id="rId10" Type="http://schemas.openxmlformats.org/officeDocument/2006/relationships/image" Target="../media/image42.png"/><Relationship Id="rId4" Type="http://schemas.microsoft.com/office/2007/relationships/hdphoto" Target="../media/hdphoto2.wdp"/><Relationship Id="rId9" Type="http://schemas.microsoft.com/office/2007/relationships/hdphoto" Target="../media/hdphoto1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.png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7.jpe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296144" cy="132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06" y="306973"/>
            <a:ext cx="2358153" cy="11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3258437" y="6351711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 smtClean="0">
                <a:solidFill>
                  <a:schemeClr val="bg1"/>
                </a:solidFill>
              </a:rPr>
              <a:t>Edlley</a:t>
            </a:r>
            <a:r>
              <a:rPr lang="pt-BR" sz="2400" b="1" dirty="0" smtClean="0">
                <a:solidFill>
                  <a:schemeClr val="bg1"/>
                </a:solidFill>
              </a:rPr>
              <a:t> Pessoa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299554" y="1844824"/>
            <a:ext cx="45767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Módulo </a:t>
            </a:r>
            <a:r>
              <a:rPr lang="pt-BR" sz="2000" dirty="0" smtClean="0"/>
              <a:t>2 </a:t>
            </a:r>
            <a:r>
              <a:rPr lang="pt-BR" sz="2000" dirty="0"/>
              <a:t>– Populações e suas interações </a:t>
            </a:r>
          </a:p>
        </p:txBody>
      </p:sp>
      <p:sp>
        <p:nvSpPr>
          <p:cNvPr id="8" name="Retângulo 7"/>
          <p:cNvSpPr/>
          <p:nvPr/>
        </p:nvSpPr>
        <p:spPr>
          <a:xfrm>
            <a:off x="1936062" y="2276872"/>
            <a:ext cx="53002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/>
              <a:t>Aula 7. </a:t>
            </a:r>
            <a:r>
              <a:rPr lang="pt-BR" sz="3200" b="1" dirty="0"/>
              <a:t>8. Relações ecológicas </a:t>
            </a:r>
            <a:endParaRPr lang="pt-BR" sz="3200" b="1" dirty="0"/>
          </a:p>
        </p:txBody>
      </p:sp>
      <p:sp>
        <p:nvSpPr>
          <p:cNvPr id="10" name="Retângulo 9"/>
          <p:cNvSpPr/>
          <p:nvPr/>
        </p:nvSpPr>
        <p:spPr>
          <a:xfrm>
            <a:off x="2028630" y="1412776"/>
            <a:ext cx="5999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cap="small" dirty="0"/>
              <a:t>Biodiversidade: Interações entre Organismo Ambiente</a:t>
            </a:r>
            <a:endParaRPr lang="pt-BR" dirty="0"/>
          </a:p>
        </p:txBody>
      </p:sp>
      <p:pic>
        <p:nvPicPr>
          <p:cNvPr id="1030" name="Picture 6" descr="Lagarta verde comendo folhas verdes | Foto Premi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3" b="81250" l="0" r="96006">
                        <a14:foregroundMark x1="22843" y1="76989" x2="67252" y2="77273"/>
                        <a14:foregroundMark x1="21246" y1="79261" x2="27316" y2="79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45" b="21899"/>
          <a:stretch/>
        </p:blipFill>
        <p:spPr bwMode="auto">
          <a:xfrm>
            <a:off x="-9754" y="2652467"/>
            <a:ext cx="9694322" cy="36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38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2257423" y="77646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Interespecíficas</a:t>
            </a:r>
            <a:endParaRPr lang="pt-BR" sz="2400" b="1" dirty="0"/>
          </a:p>
        </p:txBody>
      </p:sp>
      <p:pic>
        <p:nvPicPr>
          <p:cNvPr id="7" name="Picture 2" descr="Relações Ecológicas: aulas online | Biologia | Descomplic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57"/>
          <a:stretch/>
        </p:blipFill>
        <p:spPr bwMode="auto">
          <a:xfrm>
            <a:off x="574675" y="1484784"/>
            <a:ext cx="7741741" cy="168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to 8"/>
          <p:cNvCxnSpPr/>
          <p:nvPr/>
        </p:nvCxnSpPr>
        <p:spPr>
          <a:xfrm flipH="1">
            <a:off x="4355976" y="1238131"/>
            <a:ext cx="1" cy="894725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Elipse 9"/>
          <p:cNvSpPr/>
          <p:nvPr/>
        </p:nvSpPr>
        <p:spPr>
          <a:xfrm>
            <a:off x="4211960" y="3140968"/>
            <a:ext cx="233585" cy="11773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22" name="Picture 2" descr="Comensalismo - Brasil Esco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3429000"/>
            <a:ext cx="4762500" cy="3190876"/>
          </a:xfrm>
          <a:prstGeom prst="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984268" y="620404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rêmoras</a:t>
            </a:r>
            <a:endParaRPr lang="pt-BR" dirty="0"/>
          </a:p>
        </p:txBody>
      </p:sp>
      <p:pic>
        <p:nvPicPr>
          <p:cNvPr id="30724" name="Picture 4" descr="A aderência versátil dos discos de sucção de Remoras — Estratégia biológica  — AskNatu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5" b="100000" l="0" r="100000">
                        <a14:backgroundMark x1="88657" y1="75830" x2="59120" y2="95194"/>
                        <a14:backgroundMark x1="10093" y1="48481" x2="1667" y2="28410"/>
                        <a14:backgroundMark x1="12222" y1="95194" x2="602" y2="96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1954"/>
            <a:ext cx="3565978" cy="23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40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2257423" y="77646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Interespecíficas</a:t>
            </a:r>
            <a:endParaRPr lang="pt-BR" sz="2400" b="1" dirty="0"/>
          </a:p>
        </p:txBody>
      </p:sp>
      <p:pic>
        <p:nvPicPr>
          <p:cNvPr id="7" name="Picture 2" descr="Relações Ecológicas: aulas online | Biologia | Descomplic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57"/>
          <a:stretch/>
        </p:blipFill>
        <p:spPr bwMode="auto">
          <a:xfrm>
            <a:off x="574675" y="1484784"/>
            <a:ext cx="7741741" cy="168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to 8"/>
          <p:cNvCxnSpPr/>
          <p:nvPr/>
        </p:nvCxnSpPr>
        <p:spPr>
          <a:xfrm flipH="1">
            <a:off x="4355976" y="1238131"/>
            <a:ext cx="1" cy="894725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Elipse 9"/>
          <p:cNvSpPr/>
          <p:nvPr/>
        </p:nvSpPr>
        <p:spPr>
          <a:xfrm>
            <a:off x="4211960" y="3140968"/>
            <a:ext cx="233585" cy="11773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266" name="Picture 2" descr="diferencie mutualismo e protocooperação. Dê dois exemplos de protocooperação  e explique os benefícios - brainly.com.b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50" y="3501008"/>
            <a:ext cx="4863403" cy="3242269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87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2257423" y="77646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Interespecíficas</a:t>
            </a:r>
            <a:endParaRPr lang="pt-BR" sz="2400" b="1" dirty="0"/>
          </a:p>
        </p:txBody>
      </p:sp>
      <p:pic>
        <p:nvPicPr>
          <p:cNvPr id="7" name="Picture 2" descr="Relações Ecológicas: aulas online | Biologia | Descomplic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57"/>
          <a:stretch/>
        </p:blipFill>
        <p:spPr bwMode="auto">
          <a:xfrm>
            <a:off x="574675" y="1484784"/>
            <a:ext cx="7741741" cy="168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to 8"/>
          <p:cNvCxnSpPr/>
          <p:nvPr/>
        </p:nvCxnSpPr>
        <p:spPr>
          <a:xfrm flipH="1">
            <a:off x="4355976" y="1238131"/>
            <a:ext cx="1" cy="894725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Elipse 9"/>
          <p:cNvSpPr/>
          <p:nvPr/>
        </p:nvSpPr>
        <p:spPr>
          <a:xfrm>
            <a:off x="4211960" y="3140968"/>
            <a:ext cx="233585" cy="11773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1746" name="Picture 2" descr="A importância das abelhas na polinizaçã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785" y="3404098"/>
            <a:ext cx="4795933" cy="319529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40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2113407" y="780673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MUTUALISMO</a:t>
            </a:r>
            <a:endParaRPr lang="pt-BR" sz="2400" b="1" dirty="0"/>
          </a:p>
        </p:txBody>
      </p:sp>
      <p:sp>
        <p:nvSpPr>
          <p:cNvPr id="2" name="Retângulo 1"/>
          <p:cNvSpPr/>
          <p:nvPr/>
        </p:nvSpPr>
        <p:spPr>
          <a:xfrm>
            <a:off x="449288" y="1859340"/>
            <a:ext cx="83711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/>
              <a:t>Generalista</a:t>
            </a:r>
            <a:r>
              <a:rPr lang="pt-BR" sz="2400" dirty="0"/>
              <a:t> Espécie que interage com muitas outras espécies.</a:t>
            </a:r>
          </a:p>
          <a:p>
            <a:pPr algn="just"/>
            <a:endParaRPr lang="pt-BR" sz="2400" dirty="0" smtClean="0"/>
          </a:p>
          <a:p>
            <a:pPr algn="just"/>
            <a:endParaRPr lang="pt-BR" sz="2400" dirty="0"/>
          </a:p>
          <a:p>
            <a:pPr algn="just"/>
            <a:r>
              <a:rPr lang="pt-BR" sz="2400" b="1" dirty="0"/>
              <a:t>Especialista</a:t>
            </a:r>
            <a:r>
              <a:rPr lang="pt-BR" sz="2400" dirty="0"/>
              <a:t> Espécie que interage com uma única espécie diferente ou com poucas espécies muito aparentadas.</a:t>
            </a:r>
          </a:p>
          <a:p>
            <a:pPr algn="just"/>
            <a:endParaRPr lang="pt-BR" sz="2400" dirty="0" smtClean="0"/>
          </a:p>
          <a:p>
            <a:pPr algn="just"/>
            <a:endParaRPr lang="pt-BR" sz="2400" dirty="0"/>
          </a:p>
          <a:p>
            <a:pPr algn="just"/>
            <a:r>
              <a:rPr lang="pt-BR" sz="2400" b="1" dirty="0"/>
              <a:t>Mutualistas obrigatórios </a:t>
            </a:r>
            <a:r>
              <a:rPr lang="pt-BR" sz="2400" b="1" dirty="0" smtClean="0"/>
              <a:t>(simbiose) - </a:t>
            </a:r>
            <a:r>
              <a:rPr lang="pt-BR" sz="2400" dirty="0" smtClean="0"/>
              <a:t>Duas </a:t>
            </a:r>
            <a:r>
              <a:rPr lang="pt-BR" sz="2400" dirty="0"/>
              <a:t>espécies que proporcionam mutuamente benefícios de aptidão e que necessitam uma da outra para se manterem.</a:t>
            </a:r>
          </a:p>
        </p:txBody>
      </p:sp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2113407" y="780673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MUTUALISMO</a:t>
            </a:r>
            <a:endParaRPr lang="pt-BR" sz="2000" b="1" dirty="0"/>
          </a:p>
        </p:txBody>
      </p:sp>
      <p:sp>
        <p:nvSpPr>
          <p:cNvPr id="3" name="Retângulo 2"/>
          <p:cNvSpPr/>
          <p:nvPr/>
        </p:nvSpPr>
        <p:spPr>
          <a:xfrm>
            <a:off x="703700" y="1297415"/>
            <a:ext cx="18862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Plantas e fungos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5" t="12839" r="10404" b="11549"/>
          <a:stretch/>
        </p:blipFill>
        <p:spPr bwMode="auto">
          <a:xfrm>
            <a:off x="2614998" y="1297415"/>
            <a:ext cx="6271567" cy="556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2113407" y="780673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MUTUALISMO</a:t>
            </a:r>
            <a:endParaRPr lang="pt-BR" sz="2000" b="1" dirty="0"/>
          </a:p>
        </p:txBody>
      </p:sp>
      <p:sp>
        <p:nvSpPr>
          <p:cNvPr id="3" name="Retângulo 2"/>
          <p:cNvSpPr/>
          <p:nvPr/>
        </p:nvSpPr>
        <p:spPr>
          <a:xfrm>
            <a:off x="703700" y="1297415"/>
            <a:ext cx="18862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Plantas e fungos</a:t>
            </a:r>
          </a:p>
        </p:txBody>
      </p:sp>
      <p:pic>
        <p:nvPicPr>
          <p:cNvPr id="34818" name="Picture 2" descr="Mutualismo: conheça espécies que têm amigos que valem ouro! - Inviv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80" y="1697525"/>
            <a:ext cx="6533103" cy="489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84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2113407" y="780673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MUTUALISMO</a:t>
            </a:r>
            <a:endParaRPr lang="pt-BR" sz="2000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2" t="29700" r="22645" b="28684"/>
          <a:stretch/>
        </p:blipFill>
        <p:spPr bwMode="auto">
          <a:xfrm>
            <a:off x="3006380" y="1205844"/>
            <a:ext cx="6043994" cy="552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703700" y="1297415"/>
            <a:ext cx="2136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Plantas e </a:t>
            </a:r>
            <a:r>
              <a:rPr lang="pt-BR" sz="2000" dirty="0" smtClean="0"/>
              <a:t>bactérias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2113407" y="780673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MUTUALISMO</a:t>
            </a:r>
            <a:endParaRPr lang="pt-BR" sz="2000" b="1" dirty="0"/>
          </a:p>
        </p:txBody>
      </p:sp>
      <p:sp>
        <p:nvSpPr>
          <p:cNvPr id="9" name="Retângulo 8"/>
          <p:cNvSpPr/>
          <p:nvPr/>
        </p:nvSpPr>
        <p:spPr>
          <a:xfrm>
            <a:off x="703700" y="1297415"/>
            <a:ext cx="19905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Plantas e </a:t>
            </a:r>
            <a:r>
              <a:rPr lang="pt-BR" sz="2000" dirty="0" smtClean="0"/>
              <a:t>animais</a:t>
            </a:r>
            <a:endParaRPr lang="pt-BR" sz="2000" dirty="0"/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4" t="32803" r="10569" b="14390"/>
          <a:stretch/>
        </p:blipFill>
        <p:spPr bwMode="auto">
          <a:xfrm>
            <a:off x="539552" y="1680488"/>
            <a:ext cx="8006763" cy="506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2113407" y="780673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MUTUALISMO</a:t>
            </a:r>
            <a:endParaRPr lang="pt-BR" sz="2000" b="1" dirty="0"/>
          </a:p>
        </p:txBody>
      </p:sp>
      <p:sp>
        <p:nvSpPr>
          <p:cNvPr id="9" name="Retângulo 8"/>
          <p:cNvSpPr/>
          <p:nvPr/>
        </p:nvSpPr>
        <p:spPr>
          <a:xfrm>
            <a:off x="703700" y="1297415"/>
            <a:ext cx="19905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Plantas e </a:t>
            </a:r>
            <a:r>
              <a:rPr lang="pt-BR" sz="2000" dirty="0" smtClean="0"/>
              <a:t>animais</a:t>
            </a:r>
            <a:endParaRPr lang="pt-BR" sz="2000" dirty="0"/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4" t="45081" r="11893" b="27459"/>
          <a:stretch/>
        </p:blipFill>
        <p:spPr bwMode="auto">
          <a:xfrm>
            <a:off x="476490" y="2132856"/>
            <a:ext cx="7961587" cy="27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043608" y="4901065"/>
            <a:ext cx="412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Nectários extraflorais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2113407" y="780673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MUTUALISMO</a:t>
            </a:r>
            <a:endParaRPr lang="pt-BR" sz="2000" b="1" dirty="0"/>
          </a:p>
        </p:txBody>
      </p:sp>
      <p:sp>
        <p:nvSpPr>
          <p:cNvPr id="9" name="Retângulo 8"/>
          <p:cNvSpPr/>
          <p:nvPr/>
        </p:nvSpPr>
        <p:spPr>
          <a:xfrm>
            <a:off x="703700" y="1297415"/>
            <a:ext cx="19905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Plantas e </a:t>
            </a:r>
            <a:r>
              <a:rPr lang="pt-BR" sz="2000" dirty="0" smtClean="0"/>
              <a:t>animais</a:t>
            </a:r>
            <a:endParaRPr lang="pt-BR" sz="2000" dirty="0"/>
          </a:p>
        </p:txBody>
      </p:sp>
      <p:pic>
        <p:nvPicPr>
          <p:cNvPr id="37890" name="Picture 2" descr="Polinizadores: agentes fundamentais para a vi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07" y="1697525"/>
            <a:ext cx="7237312" cy="482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pic>
        <p:nvPicPr>
          <p:cNvPr id="7170" name="Picture 2" descr="Relações Ecológicas: aulas online | Biologia | Descompl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3023"/>
            <a:ext cx="7741741" cy="597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2113407" y="780673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MUTUALISMO</a:t>
            </a:r>
            <a:endParaRPr lang="pt-BR" sz="2000" b="1" dirty="0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1" t="23040" r="16910" b="33958"/>
          <a:stretch/>
        </p:blipFill>
        <p:spPr bwMode="auto">
          <a:xfrm>
            <a:off x="723757" y="1397021"/>
            <a:ext cx="7958426" cy="542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781255" y="1097360"/>
            <a:ext cx="19905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Plantas e </a:t>
            </a:r>
            <a:r>
              <a:rPr lang="pt-BR" sz="2000" dirty="0" smtClean="0"/>
              <a:t>animais</a:t>
            </a:r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7236296" y="109736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Elaiossomo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2113407" y="780673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MUTUALISMO</a:t>
            </a:r>
            <a:endParaRPr lang="pt-BR" sz="2000" b="1" dirty="0"/>
          </a:p>
        </p:txBody>
      </p:sp>
      <p:sp>
        <p:nvSpPr>
          <p:cNvPr id="9" name="Retângulo 8"/>
          <p:cNvSpPr/>
          <p:nvPr/>
        </p:nvSpPr>
        <p:spPr>
          <a:xfrm>
            <a:off x="781255" y="1097360"/>
            <a:ext cx="1607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 smtClean="0"/>
              <a:t>Entre animais</a:t>
            </a:r>
            <a:endParaRPr lang="pt-BR" sz="2000" dirty="0"/>
          </a:p>
        </p:txBody>
      </p:sp>
      <p:pic>
        <p:nvPicPr>
          <p:cNvPr id="41986" name="Picture 2" descr="A simbiose do reino animal: saiba mais sobre essa interaçã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26" y="1592329"/>
            <a:ext cx="7457148" cy="484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05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2257423" y="77646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Interespecíficas</a:t>
            </a:r>
            <a:endParaRPr lang="pt-BR" sz="2400" b="1" dirty="0"/>
          </a:p>
        </p:txBody>
      </p:sp>
      <p:pic>
        <p:nvPicPr>
          <p:cNvPr id="7" name="Picture 2" descr="Relações Ecológicas: aulas online | Biologia | Descomplic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57"/>
          <a:stretch/>
        </p:blipFill>
        <p:spPr bwMode="auto">
          <a:xfrm>
            <a:off x="574675" y="1484784"/>
            <a:ext cx="7741741" cy="168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to 8"/>
          <p:cNvCxnSpPr/>
          <p:nvPr/>
        </p:nvCxnSpPr>
        <p:spPr>
          <a:xfrm flipH="1">
            <a:off x="4355976" y="1238131"/>
            <a:ext cx="1" cy="894725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Elipse 9"/>
          <p:cNvSpPr/>
          <p:nvPr/>
        </p:nvSpPr>
        <p:spPr>
          <a:xfrm>
            <a:off x="4211960" y="3140968"/>
            <a:ext cx="233585" cy="11773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44" name="Picture 4" descr="Relações ecológicas interespecíficas - Escola Kid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420" y="3429000"/>
            <a:ext cx="4286250" cy="3219451"/>
          </a:xfrm>
          <a:prstGeom prst="rect">
            <a:avLst/>
          </a:prstGeom>
          <a:noFill/>
          <a:ln w="38100">
            <a:solidFill>
              <a:srgbClr val="FFCE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80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3347864" y="836712"/>
            <a:ext cx="1866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HERBÍVOROS</a:t>
            </a:r>
          </a:p>
        </p:txBody>
      </p:sp>
      <p:pic>
        <p:nvPicPr>
          <p:cNvPr id="6148" name="Picture 4" descr="Animais herbívoros: o que comem e exemplos - Escola Kid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088" l="10000" r="95181">
                        <a14:foregroundMark x1="59518" y1="87193" x2="64337" y2="70877"/>
                        <a14:foregroundMark x1="72410" y1="68421" x2="82169" y2="82632"/>
                        <a14:foregroundMark x1="82530" y1="83333" x2="83976" y2="87544"/>
                        <a14:foregroundMark x1="71566" y1="84386" x2="74819" y2="74035"/>
                        <a14:foregroundMark x1="87349" y1="60702" x2="90120" y2="64035"/>
                        <a14:foregroundMark x1="24458" y1="29825" x2="29639" y2="29298"/>
                        <a14:foregroundMark x1="18072" y1="2982" x2="32169" y2="13860"/>
                        <a14:foregroundMark x1="18675" y1="6842" x2="29518" y2="15614"/>
                        <a14:foregroundMark x1="89036" y1="61930" x2="95181" y2="1053"/>
                        <a14:foregroundMark x1="82048" y1="52982" x2="85904" y2="54211"/>
                        <a14:foregroundMark x1="86627" y1="42807" x2="86627" y2="50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78398"/>
            <a:ext cx="4497822" cy="308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erbívoros: adaptações para alimentação e exemplo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500" y1="81500" x2="40333" y2="68750"/>
                        <a14:foregroundMark x1="47000" y1="81750" x2="46667" y2="71500"/>
                        <a14:foregroundMark x1="66167" y1="78750" x2="68667" y2="66250"/>
                        <a14:foregroundMark x1="73167" y1="77750" x2="71167" y2="68250"/>
                        <a14:foregroundMark x1="29333" y1="41000" x2="36000" y2="3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6579096" cy="438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Qual é a diferença entre caracol, caramujo e lesma? | Click Nova Olímp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762" b="68762" l="26786" r="71548">
                        <a14:foregroundMark x1="58988" y1="32571" x2="57381" y2="43143"/>
                        <a14:backgroundMark x1="63631" y1="60190" x2="71190" y2="5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85" y="-774061"/>
            <a:ext cx="9844405" cy="615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Animais frugívoros - Frugivoria - animais que se alimentam de frutas -  InfoEscol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47" b="100000" l="10000" r="90000">
                        <a14:backgroundMark x1="44200" y1="46987" x2="46850" y2="45933"/>
                        <a14:backgroundMark x1="75285" y1="26743" x2="77651" y2="37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2371" y="188640"/>
            <a:ext cx="5090912" cy="435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3347864" y="764704"/>
            <a:ext cx="2684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/>
              <a:t>MESOPREDADORES</a:t>
            </a:r>
            <a:endParaRPr lang="pt-BR" sz="2400" b="1" dirty="0"/>
          </a:p>
        </p:txBody>
      </p:sp>
      <p:pic>
        <p:nvPicPr>
          <p:cNvPr id="3080" name="Picture 8" descr="Louva-a-deus - o predador! | Louva-a-deus, um dos maiores pr… | Flick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840">
                        <a14:foregroundMark x1="64042" y1="20215" x2="80089" y2="4395"/>
                        <a14:foregroundMark x1="35513" y1="22363" x2="5052" y2="7520"/>
                        <a14:foregroundMark x1="79792" y1="4785" x2="83952" y2="2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6278"/>
            <a:ext cx="3201824" cy="487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onheça as vespas 'caçadoras' de aranha | Terra da Gente | G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1" b="89886" l="7419" r="89939">
                        <a14:foregroundMark x1="11687" y1="29853" x2="14126" y2="33605"/>
                        <a14:foregroundMark x1="13008" y1="37357" x2="21341" y2="42741"/>
                        <a14:foregroundMark x1="12195" y1="28385" x2="15447" y2="30343"/>
                        <a14:foregroundMark x1="77744" y1="79119" x2="85569" y2="85808"/>
                        <a14:foregroundMark x1="85671" y1="86297" x2="88516" y2="86623"/>
                        <a14:foregroundMark x1="63313" y1="82545" x2="65549" y2="86460"/>
                        <a14:foregroundMark x1="65955" y1="87439" x2="67683" y2="87113"/>
                        <a14:foregroundMark x1="74898" y1="64437" x2="77541" y2="70962"/>
                        <a14:foregroundMark x1="77846" y1="71452" x2="84146" y2="75693"/>
                        <a14:foregroundMark x1="61484" y1="78467" x2="63415" y2="83197"/>
                        <a14:backgroundMark x1="13415" y1="30669" x2="15447" y2="32953"/>
                        <a14:backgroundMark x1="22053" y1="66721" x2="25407" y2="72104"/>
                        <a14:backgroundMark x1="48780" y1="49918" x2="49492" y2="49918"/>
                        <a14:backgroundMark x1="51728" y1="54323" x2="52846" y2="54649"/>
                        <a14:backgroundMark x1="54065" y1="63458" x2="55488" y2="63622"/>
                        <a14:backgroundMark x1="57724" y1="63295" x2="60366" y2="67700"/>
                        <a14:backgroundMark x1="66870" y1="57749" x2="69207" y2="59706"/>
                        <a14:backgroundMark x1="72866" y1="67863" x2="81098" y2="78467"/>
                        <a14:backgroundMark x1="78659" y1="66884" x2="88008" y2="71126"/>
                        <a14:backgroundMark x1="78455" y1="78793" x2="80793" y2="81566"/>
                        <a14:backgroundMark x1="82520" y1="82708" x2="85467" y2="85318"/>
                        <a14:backgroundMark x1="62602" y1="86297" x2="61992" y2="81892"/>
                        <a14:backgroundMark x1="52642" y1="86786" x2="58028" y2="8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411" y="285986"/>
            <a:ext cx="7129071" cy="444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Frog eating bat : r/natureismetal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31" b="95955" l="608" r="97084">
                        <a14:foregroundMark x1="32928" y1="29126" x2="34265" y2="35437"/>
                        <a14:foregroundMark x1="61482" y1="28317" x2="58202" y2="39806"/>
                        <a14:foregroundMark x1="7290" y1="59709" x2="6075" y2="62621"/>
                        <a14:foregroundMark x1="43742" y1="55178" x2="94046" y2="68770"/>
                        <a14:foregroundMark x1="74119" y1="41909" x2="95747" y2="69094"/>
                        <a14:backgroundMark x1="5225" y1="94175" x2="10328" y2="89968"/>
                        <a14:backgroundMark x1="36087" y1="83010" x2="31956" y2="81392"/>
                        <a14:backgroundMark x1="42770" y1="87217" x2="50547" y2="82686"/>
                        <a14:backgroundMark x1="74970" y1="66181" x2="82382" y2="71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529" y="4189234"/>
            <a:ext cx="3878190" cy="291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Estepe - Características, fauna, flora e clima do bioma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5500" l="10000" r="90000">
                        <a14:foregroundMark x1="31750" y1="72167" x2="31875" y2="87000"/>
                        <a14:foregroundMark x1="46125" y1="61167" x2="42875" y2="71833"/>
                        <a14:foregroundMark x1="42375" y1="73167" x2="41875" y2="81667"/>
                        <a14:foregroundMark x1="49500" y1="74167" x2="49500" y2="86500"/>
                        <a14:foregroundMark x1="57875" y1="70167" x2="59750" y2="88667"/>
                        <a14:foregroundMark x1="56875" y1="70500" x2="58250" y2="82333"/>
                        <a14:foregroundMark x1="58500" y1="84667" x2="58750" y2="87000"/>
                        <a14:foregroundMark x1="30750" y1="76667" x2="30875" y2="86667"/>
                        <a14:foregroundMark x1="41000" y1="68667" x2="40125" y2="81000"/>
                        <a14:foregroundMark x1="48875" y1="67833" x2="47375" y2="85000"/>
                        <a14:backgroundMark x1="25875" y1="63500" x2="24500" y2="85500"/>
                        <a14:backgroundMark x1="53500" y1="71000" x2="52375" y2="98333"/>
                        <a14:backgroundMark x1="39250" y1="66000" x2="37875" y2="79667"/>
                        <a14:backgroundMark x1="55125" y1="71833" x2="56750" y2="85167"/>
                        <a14:backgroundMark x1="52500" y1="68667" x2="53375" y2="71167"/>
                        <a14:backgroundMark x1="46625" y1="72167" x2="45250" y2="87000"/>
                        <a14:backgroundMark x1="48125" y1="69167" x2="47375" y2="77833"/>
                        <a14:backgroundMark x1="40375" y1="69000" x2="39875" y2="80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148" y="4189234"/>
            <a:ext cx="4004618" cy="300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69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2869450" y="764704"/>
            <a:ext cx="3096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/>
              <a:t>PREDADORES de TOPO</a:t>
            </a:r>
            <a:endParaRPr lang="pt-BR" sz="2400" b="1" dirty="0"/>
          </a:p>
        </p:txBody>
      </p:sp>
      <p:pic>
        <p:nvPicPr>
          <p:cNvPr id="3092" name="Picture 20" descr="How we tracked the eating habits of snakes in Africa with the help of a  Facebook group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14" b="89671" l="0" r="100000">
                        <a14:foregroundMark x1="27729" y1="42216" x2="39233" y2="30539"/>
                        <a14:foregroundMark x1="40487" y1="29641" x2="55826" y2="21407"/>
                        <a14:foregroundMark x1="56711" y1="22156" x2="60398" y2="21707"/>
                        <a14:foregroundMark x1="61062" y1="22156" x2="69395" y2="34132"/>
                        <a14:foregroundMark x1="71313" y1="34431" x2="73820" y2="31587"/>
                        <a14:foregroundMark x1="73746" y1="32335" x2="79867" y2="35479"/>
                        <a14:foregroundMark x1="80088" y1="36228" x2="88422" y2="46257"/>
                        <a14:foregroundMark x1="87537" y1="45509" x2="97345" y2="61677"/>
                        <a14:foregroundMark x1="97640" y1="63623" x2="93805" y2="78743"/>
                        <a14:foregroundMark x1="516" y1="83683" x2="18879" y2="78144"/>
                        <a14:foregroundMark x1="516" y1="84731" x2="13422" y2="82635"/>
                        <a14:foregroundMark x1="14159" y1="82635" x2="38422" y2="63623"/>
                        <a14:foregroundMark x1="39749" y1="63623" x2="43289" y2="61826"/>
                        <a14:foregroundMark x1="737" y1="63174" x2="16224" y2="56737"/>
                        <a14:foregroundMark x1="14971" y1="56737" x2="18142" y2="54341"/>
                        <a14:foregroundMark x1="52139" y1="70210" x2="61431" y2="77695"/>
                        <a14:foregroundMark x1="85693" y1="83383" x2="94690" y2="71707"/>
                        <a14:foregroundMark x1="85988" y1="59731" x2="93363" y2="63473"/>
                        <a14:backgroundMark x1="43289" y1="68563" x2="9440" y2="88623"/>
                        <a14:backgroundMark x1="1254" y1="86826" x2="16593" y2="83982"/>
                        <a14:backgroundMark x1="99041" y1="61377" x2="98599" y2="83982"/>
                        <a14:backgroundMark x1="89528" y1="67814" x2="82817" y2="81287"/>
                        <a14:backgroundMark x1="65413" y1="83383" x2="60398" y2="81587"/>
                        <a14:backgroundMark x1="69985" y1="86228" x2="73968" y2="88323"/>
                        <a14:backgroundMark x1="66298" y1="83383" x2="64676" y2="84731"/>
                        <a14:backgroundMark x1="17994" y1="81886" x2="23525" y2="7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7" y="4077072"/>
            <a:ext cx="5647558" cy="278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WildlifeACT on X: &quot;Brown Snake Eagle (Circaetus cinereus) - the largest of  all Snake Eagles. These beautiful birds can prey on snakes up to 2.8 meters  long! Here it has caught a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8" b="89960" l="3499" r="89926">
                        <a14:foregroundMark x1="79639" y1="20608" x2="70201" y2="14927"/>
                        <a14:foregroundMark x1="69671" y1="15192" x2="64581" y2="18098"/>
                        <a14:foregroundMark x1="83245" y1="29855" x2="85260" y2="34082"/>
                        <a14:foregroundMark x1="49629" y1="73580" x2="51007" y2="80581"/>
                        <a14:foregroundMark x1="51962" y1="83752" x2="64369" y2="81770"/>
                        <a14:foregroundMark x1="55567" y1="70013" x2="56416" y2="77807"/>
                        <a14:foregroundMark x1="62566" y1="76354" x2="77625" y2="76090"/>
                        <a14:backgroundMark x1="81866" y1="34082" x2="82609" y2="39894"/>
                        <a14:backgroundMark x1="57582" y1="70277" x2="57582" y2="73844"/>
                        <a14:backgroundMark x1="61824" y1="80581" x2="67232" y2="80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95536"/>
            <a:ext cx="4505886" cy="361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Jacaré: características gerais, espécies no Brasil - Biologia Net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250" b="94500" l="0" r="97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663" y="1700808"/>
            <a:ext cx="5034337" cy="335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pic>
        <p:nvPicPr>
          <p:cNvPr id="5126" name="Picture 6" descr="Conjunto De Mamíferos Selvagens Isolados Sobre O Branco Foto de Stock -  Imagem de predadores, corte: 1981090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88" y="1565127"/>
            <a:ext cx="5292873" cy="529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2869450" y="764704"/>
            <a:ext cx="3096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/>
              <a:t>PREDADORES de TOPO</a:t>
            </a:r>
            <a:endParaRPr lang="pt-BR" sz="2400" b="1" dirty="0"/>
          </a:p>
        </p:txBody>
      </p:sp>
      <p:pic>
        <p:nvPicPr>
          <p:cNvPr id="19" name="Picture 2" descr="Tubarão – Wikipédia, a enciclopédia liv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86" b="90000" l="2401" r="92517">
                        <a14:foregroundMark x1="85794" y1="49619" x2="90396" y2="53524"/>
                        <a14:backgroundMark x1="86275" y1="48952" x2="91557" y2="5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0768"/>
            <a:ext cx="3694184" cy="155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Impacto del cambio climático en los ecosistemas de tundra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967" y="2394595"/>
            <a:ext cx="4408490" cy="247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Lobo-cinzento | Wiki | Animais Amino™ Amino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9412" l="10000" r="90000">
                        <a14:backgroundMark x1="31400" y1="32941" x2="36800" y2="92059"/>
                        <a14:backgroundMark x1="50000" y1="70000" x2="47400" y2="98824"/>
                        <a14:backgroundMark x1="57600" y1="73235" x2="60000" y2="99118"/>
                        <a14:backgroundMark x1="40200" y1="78529" x2="40000" y2="86765"/>
                        <a14:backgroundMark x1="51400" y1="84118" x2="50200" y2="89706"/>
                        <a14:backgroundMark x1="56000" y1="70294" x2="56400" y2="76176"/>
                        <a14:backgroundMark x1="65400" y1="74412" x2="66600" y2="80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68" y="4182623"/>
            <a:ext cx="4186436" cy="284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05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982159" y="692696"/>
            <a:ext cx="6788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/>
              <a:t>Populações </a:t>
            </a:r>
            <a:r>
              <a:rPr lang="pt-BR" sz="2400" b="1" dirty="0"/>
              <a:t>são limitadas primordialmente pelo que consomem ou pelo que as consome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7" t="22640" r="9403" b="13463"/>
          <a:stretch/>
        </p:blipFill>
        <p:spPr bwMode="auto">
          <a:xfrm>
            <a:off x="964647" y="1484784"/>
            <a:ext cx="7279761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The Bahamas Maps &amp; Facts - World Atla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" b="11567"/>
          <a:stretch/>
        </p:blipFill>
        <p:spPr bwMode="auto">
          <a:xfrm>
            <a:off x="899592" y="1402496"/>
            <a:ext cx="3096344" cy="24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1192996" y="3374809"/>
            <a:ext cx="1429254" cy="288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5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857" r="22789" b="32735"/>
          <a:stretch/>
        </p:blipFill>
        <p:spPr bwMode="auto">
          <a:xfrm>
            <a:off x="1323899" y="1457400"/>
            <a:ext cx="6640645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339752" y="805355"/>
            <a:ext cx="497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Introdução – Controle Biológico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4" t="25979" r="15178" b="31470"/>
          <a:stretch/>
        </p:blipFill>
        <p:spPr bwMode="auto">
          <a:xfrm>
            <a:off x="1455490" y="814646"/>
            <a:ext cx="6140846" cy="59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2257423" y="77646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Intraespecíficas</a:t>
            </a:r>
            <a:endParaRPr lang="pt-BR" sz="2400" b="1" dirty="0"/>
          </a:p>
        </p:txBody>
      </p:sp>
      <p:pic>
        <p:nvPicPr>
          <p:cNvPr id="7" name="Picture 2" descr="Relações Ecológicas: aulas online | Biologia | Descomplic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60"/>
          <a:stretch/>
        </p:blipFill>
        <p:spPr bwMode="auto">
          <a:xfrm>
            <a:off x="293912" y="1233871"/>
            <a:ext cx="8556176" cy="18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nsetos: importantes agentes na degradação de pastagens! | Cursos a  Distância CP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 r="137" b="18014"/>
          <a:stretch/>
        </p:blipFill>
        <p:spPr bwMode="auto">
          <a:xfrm>
            <a:off x="587114" y="3398271"/>
            <a:ext cx="3460315" cy="3312368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Foto de Cupim Isolado No Fundo Branco e mais fotos de stock de Cupim - Cupim,  Fundo Branco, Figura para recortar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45" b="89883" l="0" r="66602">
                        <a14:foregroundMark x1="53613" y1="24927" x2="55176" y2="17449"/>
                        <a14:foregroundMark x1="58691" y1="10117" x2="61133" y2="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914"/>
          <a:stretch/>
        </p:blipFill>
        <p:spPr bwMode="auto">
          <a:xfrm>
            <a:off x="0" y="4908004"/>
            <a:ext cx="2226579" cy="221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Entenda o que é o conceito biológico de colônia - eCyc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196" name="Picture 4" descr="Expedição retira milhares de colônias de corais invasores do arquipélago de  Alcatraze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r="14883"/>
          <a:stretch/>
        </p:blipFill>
        <p:spPr bwMode="auto">
          <a:xfrm>
            <a:off x="4238952" y="3405673"/>
            <a:ext cx="4811421" cy="3335695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11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54" t="44263" r="17125" b="19165"/>
          <a:stretch/>
        </p:blipFill>
        <p:spPr bwMode="auto">
          <a:xfrm>
            <a:off x="35958" y="980728"/>
            <a:ext cx="9014416" cy="528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2856177" y="1383788"/>
            <a:ext cx="3188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DEFESAS CONTRA HERBÍVOROS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648073" y="735087"/>
            <a:ext cx="7956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A predação e a </a:t>
            </a:r>
            <a:r>
              <a:rPr lang="pt-BR" sz="2400" b="1" dirty="0" err="1"/>
              <a:t>herbivoria</a:t>
            </a:r>
            <a:r>
              <a:rPr lang="pt-BR" sz="2400" b="1" dirty="0"/>
              <a:t> favorecem a evolução de defesas</a:t>
            </a:r>
          </a:p>
        </p:txBody>
      </p:sp>
      <p:pic>
        <p:nvPicPr>
          <p:cNvPr id="16386" name="Picture 2" descr="Por que as rosas ganharam seus 'espinhos' - 11/08/2024 - Ciência - Folh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961" r="100000">
                        <a14:foregroundMark x1="32813" y1="34766" x2="12305" y2="38542"/>
                        <a14:foregroundMark x1="42969" y1="20833" x2="42969" y2="20833"/>
                        <a14:foregroundMark x1="57617" y1="91536" x2="63672" y2="89323"/>
                        <a14:foregroundMark x1="56250" y1="47526" x2="71875" y2="66536"/>
                        <a14:foregroundMark x1="91406" y1="22656" x2="99805" y2="20833"/>
                        <a14:backgroundMark x1="41211" y1="39063" x2="39258" y2="70703"/>
                        <a14:backgroundMark x1="35742" y1="36979" x2="36133" y2="41276"/>
                        <a14:backgroundMark x1="44727" y1="42969" x2="43945" y2="49479"/>
                        <a14:backgroundMark x1="47070" y1="25651" x2="28320" y2="34766"/>
                        <a14:backgroundMark x1="67188" y1="4297" x2="99609" y2="1823"/>
                        <a14:backgroundMark x1="71875" y1="13411" x2="98242" y2="14453"/>
                        <a14:backgroundMark x1="74023" y1="29036" x2="94141" y2="27865"/>
                        <a14:backgroundMark x1="65039" y1="34505" x2="99805" y2="76042"/>
                        <a14:backgroundMark x1="34766" y1="28646" x2="27930" y2="130"/>
                        <a14:backgroundMark x1="38867" y1="5859" x2="44727" y2="2214"/>
                        <a14:backgroundMark x1="59961" y1="65234" x2="74609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88" y="2132856"/>
            <a:ext cx="3006379" cy="450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510221" y="6292089"/>
            <a:ext cx="1972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Defesas estruturais</a:t>
            </a:r>
          </a:p>
        </p:txBody>
      </p:sp>
      <p:sp>
        <p:nvSpPr>
          <p:cNvPr id="9" name="Retângulo 8"/>
          <p:cNvSpPr/>
          <p:nvPr/>
        </p:nvSpPr>
        <p:spPr>
          <a:xfrm>
            <a:off x="3851920" y="5768232"/>
            <a:ext cx="5006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Defesas químicas (terpenos, taninos, </a:t>
            </a:r>
            <a:r>
              <a:rPr lang="pt-BR" dirty="0" err="1" smtClean="0"/>
              <a:t>alcalóides</a:t>
            </a:r>
            <a:r>
              <a:rPr lang="pt-BR" dirty="0" smtClean="0"/>
              <a:t> </a:t>
            </a:r>
            <a:r>
              <a:rPr lang="pt-BR" dirty="0" err="1" smtClean="0"/>
              <a:t>etc</a:t>
            </a:r>
            <a:r>
              <a:rPr lang="pt-BR" dirty="0" smtClean="0"/>
              <a:t>)</a:t>
            </a:r>
            <a:endParaRPr lang="pt-BR" dirty="0"/>
          </a:p>
        </p:txBody>
      </p:sp>
      <p:pic>
        <p:nvPicPr>
          <p:cNvPr id="16388" name="Picture 4" descr="Morinda Citrifolia Noni Fruta - Foto gratuita no Pixab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64904"/>
            <a:ext cx="475438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ompostos químicos na defesa das plantas. Defesa das planta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880" y="1753120"/>
            <a:ext cx="264795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648073" y="879103"/>
            <a:ext cx="7956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A predação e a </a:t>
            </a:r>
            <a:r>
              <a:rPr lang="pt-BR" sz="2400" b="1" dirty="0" err="1"/>
              <a:t>herbivoria</a:t>
            </a:r>
            <a:r>
              <a:rPr lang="pt-BR" sz="2400" b="1" dirty="0"/>
              <a:t> favorecem a evolução de defesas</a:t>
            </a:r>
          </a:p>
        </p:txBody>
      </p:sp>
      <p:sp>
        <p:nvSpPr>
          <p:cNvPr id="3" name="Retângulo 2"/>
          <p:cNvSpPr/>
          <p:nvPr/>
        </p:nvSpPr>
        <p:spPr>
          <a:xfrm>
            <a:off x="4991278" y="5155011"/>
            <a:ext cx="3541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Defesas </a:t>
            </a:r>
            <a:r>
              <a:rPr lang="pt-BR" dirty="0" smtClean="0"/>
              <a:t>comportamentais/químicas</a:t>
            </a:r>
            <a:endParaRPr lang="pt-B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5" t="24705" r="22005" b="43545"/>
          <a:stretch/>
        </p:blipFill>
        <p:spPr bwMode="auto">
          <a:xfrm>
            <a:off x="429820" y="2348880"/>
            <a:ext cx="4605252" cy="31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Biofaces - Bring Nature Clos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78" y="2492896"/>
            <a:ext cx="3837940" cy="244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2856177" y="1547500"/>
            <a:ext cx="3225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DEFESAS CONTRA </a:t>
            </a:r>
            <a:r>
              <a:rPr lang="pt-BR" b="1" dirty="0" smtClean="0"/>
              <a:t>PREDADORES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648073" y="735087"/>
            <a:ext cx="7956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A predação e a </a:t>
            </a:r>
            <a:r>
              <a:rPr lang="pt-BR" sz="2400" b="1" dirty="0" err="1"/>
              <a:t>herbivoria</a:t>
            </a:r>
            <a:r>
              <a:rPr lang="pt-BR" sz="2400" b="1" dirty="0"/>
              <a:t> favorecem a evolução de defesas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779906" y="5373216"/>
            <a:ext cx="4245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Mimetismo </a:t>
            </a:r>
            <a:r>
              <a:rPr lang="pt-BR" dirty="0" err="1" smtClean="0"/>
              <a:t>batesiano</a:t>
            </a:r>
            <a:r>
              <a:rPr lang="pt-BR" dirty="0" smtClean="0"/>
              <a:t> das </a:t>
            </a:r>
            <a:r>
              <a:rPr lang="pt-BR" dirty="0"/>
              <a:t>defesas químicas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0" t="29082" r="8148" b="44653"/>
          <a:stretch/>
        </p:blipFill>
        <p:spPr bwMode="auto">
          <a:xfrm>
            <a:off x="-2" y="2564904"/>
            <a:ext cx="9144001" cy="262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2829792" y="1492609"/>
            <a:ext cx="3225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DEFESAS CONTRA </a:t>
            </a:r>
            <a:r>
              <a:rPr lang="pt-BR" b="1" dirty="0" smtClean="0"/>
              <a:t>PREDADORES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32090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648073" y="735087"/>
            <a:ext cx="7956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A predação e a </a:t>
            </a:r>
            <a:r>
              <a:rPr lang="pt-BR" sz="2400" b="1" dirty="0" err="1"/>
              <a:t>herbivoria</a:t>
            </a:r>
            <a:r>
              <a:rPr lang="pt-BR" sz="2400" b="1" dirty="0"/>
              <a:t> favorecem a evolução de defesas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520320" y="6444044"/>
            <a:ext cx="435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Mimetismo </a:t>
            </a:r>
            <a:r>
              <a:rPr lang="pt-BR" dirty="0" err="1" smtClean="0"/>
              <a:t>Mulleriano</a:t>
            </a:r>
            <a:r>
              <a:rPr lang="pt-BR" dirty="0" smtClean="0"/>
              <a:t> das </a:t>
            </a:r>
            <a:r>
              <a:rPr lang="pt-BR" dirty="0"/>
              <a:t>defesas químicas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829792" y="1340768"/>
            <a:ext cx="3225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DEFESAS CONTRA </a:t>
            </a:r>
            <a:r>
              <a:rPr lang="pt-BR" b="1" dirty="0" smtClean="0"/>
              <a:t>PREDADORES</a:t>
            </a:r>
            <a:endParaRPr lang="pt-BR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2" t="19143" r="9819" b="34481"/>
          <a:stretch/>
        </p:blipFill>
        <p:spPr bwMode="auto">
          <a:xfrm>
            <a:off x="323528" y="1805915"/>
            <a:ext cx="8528858" cy="463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16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2257423" y="77646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Interespecíficas</a:t>
            </a:r>
            <a:endParaRPr lang="pt-BR" sz="2400" b="1" dirty="0"/>
          </a:p>
        </p:txBody>
      </p:sp>
      <p:pic>
        <p:nvPicPr>
          <p:cNvPr id="7" name="Picture 2" descr="Relações Ecológicas: aulas online | Biologia | Descomplic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57"/>
          <a:stretch/>
        </p:blipFill>
        <p:spPr bwMode="auto">
          <a:xfrm>
            <a:off x="574675" y="1484784"/>
            <a:ext cx="7741741" cy="168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to 8"/>
          <p:cNvCxnSpPr/>
          <p:nvPr/>
        </p:nvCxnSpPr>
        <p:spPr>
          <a:xfrm flipH="1">
            <a:off x="4355976" y="1238131"/>
            <a:ext cx="1" cy="894725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Elipse 9"/>
          <p:cNvSpPr/>
          <p:nvPr/>
        </p:nvSpPr>
        <p:spPr>
          <a:xfrm>
            <a:off x="4211960" y="3140968"/>
            <a:ext cx="233585" cy="11773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482" name="Picture 2" descr="O que é parasita? - Brasil Esco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29000"/>
            <a:ext cx="4461137" cy="3345853"/>
          </a:xfrm>
          <a:prstGeom prst="rect">
            <a:avLst/>
          </a:prstGeom>
          <a:noFill/>
          <a:ln w="28575">
            <a:solidFill>
              <a:srgbClr val="FFCE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7" name="Retângulo 6"/>
          <p:cNvSpPr/>
          <p:nvPr/>
        </p:nvSpPr>
        <p:spPr>
          <a:xfrm>
            <a:off x="3694977" y="735087"/>
            <a:ext cx="1669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/>
              <a:t>Parasitismo</a:t>
            </a:r>
            <a:endParaRPr lang="pt-BR" sz="24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743975" y="1628800"/>
            <a:ext cx="4212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Ectoparasitas</a:t>
            </a:r>
            <a:endParaRPr lang="pt-BR" sz="2000" b="1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34984" r="17818" b="19504"/>
          <a:stretch/>
        </p:blipFill>
        <p:spPr bwMode="auto">
          <a:xfrm>
            <a:off x="1546167" y="2087095"/>
            <a:ext cx="6051666" cy="455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7" name="Retângulo 6"/>
          <p:cNvSpPr/>
          <p:nvPr/>
        </p:nvSpPr>
        <p:spPr>
          <a:xfrm>
            <a:off x="3694977" y="735087"/>
            <a:ext cx="1669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/>
              <a:t>Parasitismo</a:t>
            </a:r>
            <a:endParaRPr lang="pt-BR" sz="24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834061" y="1900207"/>
            <a:ext cx="4212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Endoparasitas</a:t>
            </a:r>
            <a:endParaRPr lang="pt-BR" sz="2000" b="1" dirty="0"/>
          </a:p>
        </p:txBody>
      </p:sp>
      <p:pic>
        <p:nvPicPr>
          <p:cNvPr id="22530" name="Picture 2" descr="Case Report: Management of Dead Intraocular Helminth Parasites in  Asymptomatic Patients in: The American Journal of Tropical Medicine and  Hygiene Volume 103 Issue 2 (2020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3"/>
          <a:stretch/>
        </p:blipFill>
        <p:spPr bwMode="auto">
          <a:xfrm>
            <a:off x="5154439" y="1412776"/>
            <a:ext cx="3243644" cy="528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O que é parasita? - Brasil Esco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41" y="3068959"/>
            <a:ext cx="4461137" cy="3345853"/>
          </a:xfrm>
          <a:prstGeom prst="rect">
            <a:avLst/>
          </a:prstGeom>
          <a:noFill/>
          <a:ln w="28575">
            <a:solidFill>
              <a:srgbClr val="FFCE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68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7" name="Retângulo 6"/>
          <p:cNvSpPr/>
          <p:nvPr/>
        </p:nvSpPr>
        <p:spPr>
          <a:xfrm>
            <a:off x="2843866" y="735087"/>
            <a:ext cx="3147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/>
              <a:t>Parasitismo em plantas</a:t>
            </a:r>
            <a:endParaRPr lang="pt-BR" sz="2400" b="1" dirty="0"/>
          </a:p>
        </p:txBody>
      </p:sp>
      <p:pic>
        <p:nvPicPr>
          <p:cNvPr id="23554" name="Picture 2" descr="Apodanthaceae – Wikipédia, a enciclopédia liv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6515" y="2214816"/>
            <a:ext cx="500207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família Balanophoraceae · BioDiversity4Al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t="18440" r="55177"/>
          <a:stretch/>
        </p:blipFill>
        <p:spPr bwMode="auto">
          <a:xfrm>
            <a:off x="4572000" y="1369966"/>
            <a:ext cx="3454067" cy="500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347864" y="6372036"/>
            <a:ext cx="295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Holoparasitas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7" name="Retângulo 6"/>
          <p:cNvSpPr/>
          <p:nvPr/>
        </p:nvSpPr>
        <p:spPr>
          <a:xfrm>
            <a:off x="2843866" y="735087"/>
            <a:ext cx="3147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/>
              <a:t>Parasitismo em plantas</a:t>
            </a:r>
            <a:endParaRPr lang="pt-BR" sz="24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3096415" y="6372036"/>
            <a:ext cx="295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Hemiparasitas</a:t>
            </a:r>
            <a:endParaRPr lang="pt-BR" dirty="0"/>
          </a:p>
        </p:txBody>
      </p:sp>
      <p:pic>
        <p:nvPicPr>
          <p:cNvPr id="24580" name="Picture 4" descr="Qué son las plantas parásitas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69" y="1268760"/>
            <a:ext cx="7409259" cy="495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56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2257423" y="77646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Intraespecíficas</a:t>
            </a:r>
            <a:endParaRPr lang="pt-BR" sz="2400" b="1" dirty="0"/>
          </a:p>
        </p:txBody>
      </p:sp>
      <p:pic>
        <p:nvPicPr>
          <p:cNvPr id="7" name="Picture 2" descr="Relações Ecológicas: aulas online | Biologia | Descomplic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60"/>
          <a:stretch/>
        </p:blipFill>
        <p:spPr bwMode="auto">
          <a:xfrm>
            <a:off x="293912" y="1233871"/>
            <a:ext cx="8556176" cy="18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Entenda o que é o conceito biológico de colônia - eCyc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198" name="Picture 6" descr="Canibalismo – Wikipédia, a enciclopédia liv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64700"/>
            <a:ext cx="4752528" cy="3168352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2257423" y="77646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Interespecíficas</a:t>
            </a:r>
            <a:endParaRPr lang="pt-BR" sz="2400" b="1" dirty="0"/>
          </a:p>
        </p:txBody>
      </p:sp>
      <p:pic>
        <p:nvPicPr>
          <p:cNvPr id="7" name="Picture 2" descr="Relações Ecológicas: aulas online | Biologia | Descomplic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57"/>
          <a:stretch/>
        </p:blipFill>
        <p:spPr bwMode="auto">
          <a:xfrm>
            <a:off x="574675" y="1484784"/>
            <a:ext cx="7741741" cy="168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to 8"/>
          <p:cNvCxnSpPr/>
          <p:nvPr/>
        </p:nvCxnSpPr>
        <p:spPr>
          <a:xfrm flipH="1">
            <a:off x="4355976" y="1238131"/>
            <a:ext cx="1" cy="894725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Elipse 9"/>
          <p:cNvSpPr/>
          <p:nvPr/>
        </p:nvSpPr>
        <p:spPr>
          <a:xfrm>
            <a:off x="4211960" y="3140968"/>
            <a:ext cx="233585" cy="11773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2843808" y="6372036"/>
            <a:ext cx="295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Antibiose/</a:t>
            </a:r>
            <a:r>
              <a:rPr lang="pt-BR" b="1" dirty="0" err="1" smtClean="0"/>
              <a:t>alelopatia</a:t>
            </a:r>
            <a:endParaRPr lang="pt-BR" b="1" dirty="0"/>
          </a:p>
        </p:txBody>
      </p:sp>
      <p:pic>
        <p:nvPicPr>
          <p:cNvPr id="25602" name="Picture 2" descr="a diferença entre as relações amensalismo e alelopatia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334" y="3735750"/>
            <a:ext cx="4679569" cy="26362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96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1835696" y="1026151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Aula </a:t>
            </a:r>
            <a:r>
              <a:rPr lang="pt-BR" dirty="0" smtClean="0"/>
              <a:t>8. </a:t>
            </a:r>
            <a:r>
              <a:rPr lang="pt-BR" dirty="0"/>
              <a:t>Relações ecológicas </a:t>
            </a:r>
            <a:r>
              <a:rPr lang="pt-BR" dirty="0" smtClean="0"/>
              <a:t> </a:t>
            </a:r>
            <a:r>
              <a:rPr lang="pt-BR" dirty="0" smtClean="0"/>
              <a:t>(</a:t>
            </a:r>
            <a:r>
              <a:rPr lang="pt-BR" dirty="0" err="1" smtClean="0"/>
              <a:t>Cáps</a:t>
            </a:r>
            <a:r>
              <a:rPr lang="pt-BR" dirty="0" smtClean="0"/>
              <a:t>. 14, 15, 16 e 17  </a:t>
            </a:r>
            <a:r>
              <a:rPr lang="pt-BR" dirty="0"/>
              <a:t>do </a:t>
            </a:r>
            <a:r>
              <a:rPr lang="pt-BR" dirty="0" err="1"/>
              <a:t>Ricklefs</a:t>
            </a:r>
            <a:r>
              <a:rPr lang="pt-BR" dirty="0"/>
              <a:t>)</a:t>
            </a:r>
          </a:p>
        </p:txBody>
      </p:sp>
      <p:pic>
        <p:nvPicPr>
          <p:cNvPr id="2050" name="Picture 2" descr="A Economia Da Naturez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294" y="1622327"/>
            <a:ext cx="3673388" cy="51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pic>
        <p:nvPicPr>
          <p:cNvPr id="7170" name="Picture 2" descr="Relações Ecológicas: aulas online | Biologia | Descompl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3023"/>
            <a:ext cx="7741741" cy="597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96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3531077" y="836711"/>
            <a:ext cx="2625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COMPETIÇÃO</a:t>
            </a:r>
            <a:endParaRPr lang="pt-BR" sz="2400" b="1" dirty="0"/>
          </a:p>
        </p:txBody>
      </p:sp>
      <p:sp>
        <p:nvSpPr>
          <p:cNvPr id="3" name="Retângulo 2"/>
          <p:cNvSpPr/>
          <p:nvPr/>
        </p:nvSpPr>
        <p:spPr>
          <a:xfrm>
            <a:off x="449288" y="1298376"/>
            <a:ext cx="8227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 A competição ocorre quando indivíduos estão sujeitos a recursos limitados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17" t="47666" r="17400" b="12049"/>
          <a:stretch/>
        </p:blipFill>
        <p:spPr bwMode="auto">
          <a:xfrm>
            <a:off x="1087821" y="1844566"/>
            <a:ext cx="6873765" cy="45089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5496" y="6453336"/>
            <a:ext cx="9153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/>
              <a:t>Lei do Mínimo de </a:t>
            </a:r>
            <a:r>
              <a:rPr lang="pt-BR" sz="1600" b="1" dirty="0" err="1" smtClean="0"/>
              <a:t>Liebig</a:t>
            </a:r>
            <a:r>
              <a:rPr lang="pt-BR" sz="1600" b="1" dirty="0" smtClean="0"/>
              <a:t> -  </a:t>
            </a:r>
            <a:r>
              <a:rPr lang="pt-BR" sz="1600" dirty="0" smtClean="0"/>
              <a:t>uma </a:t>
            </a:r>
            <a:r>
              <a:rPr lang="pt-BR" sz="1600" dirty="0"/>
              <a:t>população aumenta até que o suprimento do recurso mais limitante </a:t>
            </a:r>
            <a:r>
              <a:rPr lang="pt-BR" sz="1600" dirty="0" smtClean="0"/>
              <a:t>acabe.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2" t="17834" r="21626" b="9810"/>
          <a:stretch/>
        </p:blipFill>
        <p:spPr bwMode="auto">
          <a:xfrm>
            <a:off x="449288" y="938206"/>
            <a:ext cx="3742344" cy="580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722507" y="620689"/>
            <a:ext cx="3361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Exclusão competitiva</a:t>
            </a:r>
            <a:endParaRPr lang="pt-BR" b="1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095" r="23695" b="18552"/>
          <a:stretch/>
        </p:blipFill>
        <p:spPr bwMode="auto">
          <a:xfrm>
            <a:off x="4572000" y="1096588"/>
            <a:ext cx="4209393" cy="563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7" t="37246" r="16199" b="21139"/>
          <a:stretch/>
        </p:blipFill>
        <p:spPr bwMode="auto">
          <a:xfrm>
            <a:off x="184102" y="1101690"/>
            <a:ext cx="8866271" cy="570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722507" y="652626"/>
            <a:ext cx="3361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Competição – resistência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282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/>
              <a:t>8. Relações ecológicas </a:t>
            </a:r>
            <a:endParaRPr lang="pt-BR" b="1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9" t="37311" r="22830" b="28798"/>
          <a:stretch/>
        </p:blipFill>
        <p:spPr bwMode="auto">
          <a:xfrm>
            <a:off x="475685" y="1360223"/>
            <a:ext cx="7381328" cy="547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722507" y="724634"/>
            <a:ext cx="3361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Competição – predação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2603</TotalTime>
  <Words>485</Words>
  <Application>Microsoft Office PowerPoint</Application>
  <PresentationFormat>Apresentação na tela (4:3)</PresentationFormat>
  <Paragraphs>114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edlley.pessoa</dc:creator>
  <cp:lastModifiedBy>edlley.pessoa</cp:lastModifiedBy>
  <cp:revision>232</cp:revision>
  <dcterms:created xsi:type="dcterms:W3CDTF">2025-01-22T13:59:49Z</dcterms:created>
  <dcterms:modified xsi:type="dcterms:W3CDTF">2025-02-10T17:48:33Z</dcterms:modified>
</cp:coreProperties>
</file>