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3"/>
  </p:notesMasterIdLst>
  <p:sldIdLst>
    <p:sldId id="256" r:id="rId2"/>
    <p:sldId id="290" r:id="rId3"/>
    <p:sldId id="478" r:id="rId4"/>
    <p:sldId id="507" r:id="rId5"/>
    <p:sldId id="509" r:id="rId6"/>
    <p:sldId id="485" r:id="rId7"/>
    <p:sldId id="517" r:id="rId8"/>
    <p:sldId id="496" r:id="rId9"/>
    <p:sldId id="511" r:id="rId10"/>
    <p:sldId id="512" r:id="rId11"/>
    <p:sldId id="513" r:id="rId12"/>
    <p:sldId id="514" r:id="rId13"/>
    <p:sldId id="515" r:id="rId14"/>
    <p:sldId id="516" r:id="rId15"/>
    <p:sldId id="518" r:id="rId16"/>
    <p:sldId id="510" r:id="rId17"/>
    <p:sldId id="501" r:id="rId18"/>
    <p:sldId id="508" r:id="rId19"/>
    <p:sldId id="502" r:id="rId20"/>
    <p:sldId id="503" r:id="rId21"/>
    <p:sldId id="499" r:id="rId22"/>
    <p:sldId id="489" r:id="rId23"/>
    <p:sldId id="490" r:id="rId24"/>
    <p:sldId id="491" r:id="rId25"/>
    <p:sldId id="493" r:id="rId26"/>
    <p:sldId id="481" r:id="rId27"/>
    <p:sldId id="483" r:id="rId28"/>
    <p:sldId id="492" r:id="rId29"/>
    <p:sldId id="519" r:id="rId30"/>
    <p:sldId id="520" r:id="rId31"/>
    <p:sldId id="524" r:id="rId32"/>
    <p:sldId id="526" r:id="rId33"/>
    <p:sldId id="521" r:id="rId34"/>
    <p:sldId id="522" r:id="rId35"/>
    <p:sldId id="523" r:id="rId36"/>
    <p:sldId id="530" r:id="rId37"/>
    <p:sldId id="531" r:id="rId38"/>
    <p:sldId id="525" r:id="rId39"/>
    <p:sldId id="527" r:id="rId40"/>
    <p:sldId id="528" r:id="rId41"/>
    <p:sldId id="529" r:id="rId42"/>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58" autoAdjust="0"/>
    <p:restoredTop sz="91756" autoAdjust="0"/>
  </p:normalViewPr>
  <p:slideViewPr>
    <p:cSldViewPr>
      <p:cViewPr varScale="1">
        <p:scale>
          <a:sx n="66" d="100"/>
          <a:sy n="66" d="100"/>
        </p:scale>
        <p:origin x="1602" y="84"/>
      </p:cViewPr>
      <p:guideLst>
        <p:guide orient="horz" pos="2160"/>
        <p:guide pos="2880"/>
      </p:guideLst>
    </p:cSldViewPr>
  </p:slideViewPr>
  <p:outlineViewPr>
    <p:cViewPr>
      <p:scale>
        <a:sx n="33" d="100"/>
        <a:sy n="33" d="100"/>
      </p:scale>
      <p:origin x="246"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6B410-8170-40B0-9A21-1FC570A8E351}" type="datetimeFigureOut">
              <a:rPr lang="pt-BR" smtClean="0"/>
              <a:t>11/07/2023</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DDA3E1-6995-42B9-879D-B38664B698A7}" type="slidenum">
              <a:rPr lang="pt-BR" smtClean="0"/>
              <a:t>‹nº›</a:t>
            </a:fld>
            <a:endParaRPr lang="pt-BR"/>
          </a:p>
        </p:txBody>
      </p:sp>
    </p:spTree>
    <p:extLst>
      <p:ext uri="{BB962C8B-B14F-4D97-AF65-F5344CB8AC3E}">
        <p14:creationId xmlns:p14="http://schemas.microsoft.com/office/powerpoint/2010/main" val="2396001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EDDA3E1-6995-42B9-879D-B38664B698A7}" type="slidenum">
              <a:rPr lang="pt-BR" smtClean="0"/>
              <a:t>21</a:t>
            </a:fld>
            <a:endParaRPr lang="pt-BR"/>
          </a:p>
        </p:txBody>
      </p:sp>
    </p:spTree>
    <p:extLst>
      <p:ext uri="{BB962C8B-B14F-4D97-AF65-F5344CB8AC3E}">
        <p14:creationId xmlns:p14="http://schemas.microsoft.com/office/powerpoint/2010/main" val="146130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667CCE7E-9C1F-406F-89A9-08F7550509E3}" type="datetimeFigureOut">
              <a:rPr lang="pt-BR" smtClean="0"/>
              <a:pPr/>
              <a:t>11/07/2023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C068B84-F263-4BAC-960F-E678843013FB}" type="slidenum">
              <a:rPr lang="pt-BR" smtClean="0"/>
              <a:pPr/>
              <a:t>‹nº›</a:t>
            </a:fld>
            <a:endParaRPr lang="pt-BR"/>
          </a:p>
        </p:txBody>
      </p:sp>
    </p:spTree>
    <p:extLst>
      <p:ext uri="{BB962C8B-B14F-4D97-AF65-F5344CB8AC3E}">
        <p14:creationId xmlns:p14="http://schemas.microsoft.com/office/powerpoint/2010/main" val="3067087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67CCE7E-9C1F-406F-89A9-08F7550509E3}" type="datetimeFigureOut">
              <a:rPr lang="pt-BR" smtClean="0"/>
              <a:pPr/>
              <a:t>11/07/2023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C068B84-F263-4BAC-960F-E678843013FB}" type="slidenum">
              <a:rPr lang="pt-BR" smtClean="0"/>
              <a:pPr/>
              <a:t>‹nº›</a:t>
            </a:fld>
            <a:endParaRPr lang="pt-BR"/>
          </a:p>
        </p:txBody>
      </p:sp>
    </p:spTree>
    <p:extLst>
      <p:ext uri="{BB962C8B-B14F-4D97-AF65-F5344CB8AC3E}">
        <p14:creationId xmlns:p14="http://schemas.microsoft.com/office/powerpoint/2010/main" val="3929265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67CCE7E-9C1F-406F-89A9-08F7550509E3}" type="datetimeFigureOut">
              <a:rPr lang="pt-BR" smtClean="0"/>
              <a:pPr/>
              <a:t>11/07/2023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C068B84-F263-4BAC-960F-E678843013FB}" type="slidenum">
              <a:rPr lang="pt-BR" smtClean="0"/>
              <a:pPr/>
              <a:t>‹nº›</a:t>
            </a:fld>
            <a:endParaRPr lang="pt-BR"/>
          </a:p>
        </p:txBody>
      </p:sp>
    </p:spTree>
    <p:extLst>
      <p:ext uri="{BB962C8B-B14F-4D97-AF65-F5344CB8AC3E}">
        <p14:creationId xmlns:p14="http://schemas.microsoft.com/office/powerpoint/2010/main" val="75212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67CCE7E-9C1F-406F-89A9-08F7550509E3}" type="datetimeFigureOut">
              <a:rPr lang="pt-BR" smtClean="0"/>
              <a:pPr/>
              <a:t>11/07/2023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C068B84-F263-4BAC-960F-E678843013FB}" type="slidenum">
              <a:rPr lang="pt-BR" smtClean="0"/>
              <a:pPr/>
              <a:t>‹nº›</a:t>
            </a:fld>
            <a:endParaRPr lang="pt-BR"/>
          </a:p>
        </p:txBody>
      </p:sp>
    </p:spTree>
    <p:extLst>
      <p:ext uri="{BB962C8B-B14F-4D97-AF65-F5344CB8AC3E}">
        <p14:creationId xmlns:p14="http://schemas.microsoft.com/office/powerpoint/2010/main" val="969687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667CCE7E-9C1F-406F-89A9-08F7550509E3}" type="datetimeFigureOut">
              <a:rPr lang="pt-BR" smtClean="0"/>
              <a:pPr/>
              <a:t>11/07/2023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C068B84-F263-4BAC-960F-E678843013FB}" type="slidenum">
              <a:rPr lang="pt-BR" smtClean="0"/>
              <a:pPr/>
              <a:t>‹nº›</a:t>
            </a:fld>
            <a:endParaRPr lang="pt-BR"/>
          </a:p>
        </p:txBody>
      </p:sp>
    </p:spTree>
    <p:extLst>
      <p:ext uri="{BB962C8B-B14F-4D97-AF65-F5344CB8AC3E}">
        <p14:creationId xmlns:p14="http://schemas.microsoft.com/office/powerpoint/2010/main" val="2649979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667CCE7E-9C1F-406F-89A9-08F7550509E3}" type="datetimeFigureOut">
              <a:rPr lang="pt-BR" smtClean="0"/>
              <a:pPr/>
              <a:t>11/07/2023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C068B84-F263-4BAC-960F-E678843013FB}" type="slidenum">
              <a:rPr lang="pt-BR" smtClean="0"/>
              <a:pPr/>
              <a:t>‹nº›</a:t>
            </a:fld>
            <a:endParaRPr lang="pt-BR"/>
          </a:p>
        </p:txBody>
      </p:sp>
    </p:spTree>
    <p:extLst>
      <p:ext uri="{BB962C8B-B14F-4D97-AF65-F5344CB8AC3E}">
        <p14:creationId xmlns:p14="http://schemas.microsoft.com/office/powerpoint/2010/main" val="1575924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667CCE7E-9C1F-406F-89A9-08F7550509E3}" type="datetimeFigureOut">
              <a:rPr lang="pt-BR" smtClean="0"/>
              <a:pPr/>
              <a:t>11/07/2023</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7C068B84-F263-4BAC-960F-E678843013FB}" type="slidenum">
              <a:rPr lang="pt-BR" smtClean="0"/>
              <a:pPr/>
              <a:t>‹nº›</a:t>
            </a:fld>
            <a:endParaRPr lang="pt-BR"/>
          </a:p>
        </p:txBody>
      </p:sp>
    </p:spTree>
    <p:extLst>
      <p:ext uri="{BB962C8B-B14F-4D97-AF65-F5344CB8AC3E}">
        <p14:creationId xmlns:p14="http://schemas.microsoft.com/office/powerpoint/2010/main" val="3506924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667CCE7E-9C1F-406F-89A9-08F7550509E3}" type="datetimeFigureOut">
              <a:rPr lang="pt-BR" smtClean="0"/>
              <a:pPr/>
              <a:t>11/07/2023</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7C068B84-F263-4BAC-960F-E678843013FB}" type="slidenum">
              <a:rPr lang="pt-BR" smtClean="0"/>
              <a:pPr/>
              <a:t>‹nº›</a:t>
            </a:fld>
            <a:endParaRPr lang="pt-BR"/>
          </a:p>
        </p:txBody>
      </p:sp>
    </p:spTree>
    <p:extLst>
      <p:ext uri="{BB962C8B-B14F-4D97-AF65-F5344CB8AC3E}">
        <p14:creationId xmlns:p14="http://schemas.microsoft.com/office/powerpoint/2010/main" val="410469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667CCE7E-9C1F-406F-89A9-08F7550509E3}" type="datetimeFigureOut">
              <a:rPr lang="pt-BR" smtClean="0"/>
              <a:pPr/>
              <a:t>11/07/2023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7C068B84-F263-4BAC-960F-E678843013FB}" type="slidenum">
              <a:rPr lang="pt-BR" smtClean="0"/>
              <a:pPr/>
              <a:t>‹nº›</a:t>
            </a:fld>
            <a:endParaRPr lang="pt-BR"/>
          </a:p>
        </p:txBody>
      </p:sp>
    </p:spTree>
    <p:extLst>
      <p:ext uri="{BB962C8B-B14F-4D97-AF65-F5344CB8AC3E}">
        <p14:creationId xmlns:p14="http://schemas.microsoft.com/office/powerpoint/2010/main" val="1535961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667CCE7E-9C1F-406F-89A9-08F7550509E3}" type="datetimeFigureOut">
              <a:rPr lang="pt-BR" smtClean="0"/>
              <a:pPr/>
              <a:t>11/07/2023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C068B84-F263-4BAC-960F-E678843013FB}" type="slidenum">
              <a:rPr lang="pt-BR" smtClean="0"/>
              <a:pPr/>
              <a:t>‹nº›</a:t>
            </a:fld>
            <a:endParaRPr lang="pt-BR"/>
          </a:p>
        </p:txBody>
      </p:sp>
    </p:spTree>
    <p:extLst>
      <p:ext uri="{BB962C8B-B14F-4D97-AF65-F5344CB8AC3E}">
        <p14:creationId xmlns:p14="http://schemas.microsoft.com/office/powerpoint/2010/main" val="3222271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667CCE7E-9C1F-406F-89A9-08F7550509E3}" type="datetimeFigureOut">
              <a:rPr lang="pt-BR" smtClean="0"/>
              <a:pPr/>
              <a:t>11/07/2023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C068B84-F263-4BAC-960F-E678843013FB}" type="slidenum">
              <a:rPr lang="pt-BR" smtClean="0"/>
              <a:pPr/>
              <a:t>‹nº›</a:t>
            </a:fld>
            <a:endParaRPr lang="pt-BR"/>
          </a:p>
        </p:txBody>
      </p:sp>
    </p:spTree>
    <p:extLst>
      <p:ext uri="{BB962C8B-B14F-4D97-AF65-F5344CB8AC3E}">
        <p14:creationId xmlns:p14="http://schemas.microsoft.com/office/powerpoint/2010/main" val="397157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7CCE7E-9C1F-406F-89A9-08F7550509E3}" type="datetimeFigureOut">
              <a:rPr lang="pt-BR" smtClean="0"/>
              <a:pPr/>
              <a:t>11/07/2023</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068B84-F263-4BAC-960F-E678843013FB}" type="slidenum">
              <a:rPr lang="pt-BR" smtClean="0"/>
              <a:pPr/>
              <a:t>‹nº›</a:t>
            </a:fld>
            <a:endParaRPr lang="pt-BR"/>
          </a:p>
        </p:txBody>
      </p:sp>
    </p:spTree>
    <p:extLst>
      <p:ext uri="{BB962C8B-B14F-4D97-AF65-F5344CB8AC3E}">
        <p14:creationId xmlns:p14="http://schemas.microsoft.com/office/powerpoint/2010/main" val="443678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9512" y="116633"/>
            <a:ext cx="8712968" cy="6480720"/>
          </a:xfrm>
        </p:spPr>
        <p:txBody>
          <a:bodyPr anchor="t" anchorCtr="0">
            <a:normAutofit/>
          </a:bodyPr>
          <a:lstStyle/>
          <a:p>
            <a:br>
              <a:rPr lang="en-US" sz="2400" dirty="0">
                <a:latin typeface="Arial" pitchFamily="34" charset="0"/>
                <a:cs typeface="Arial" pitchFamily="34" charset="0"/>
              </a:rPr>
            </a:br>
            <a:br>
              <a:rPr lang="en-US" sz="2400" dirty="0">
                <a:latin typeface="Arial" pitchFamily="34" charset="0"/>
                <a:cs typeface="Arial" pitchFamily="34" charset="0"/>
              </a:rPr>
            </a:br>
            <a:br>
              <a:rPr lang="en-US" sz="2400" dirty="0">
                <a:latin typeface="Arial" pitchFamily="34" charset="0"/>
                <a:cs typeface="Arial" pitchFamily="34" charset="0"/>
              </a:rPr>
            </a:br>
            <a:br>
              <a:rPr lang="en-US" sz="2400" dirty="0">
                <a:latin typeface="Arial" pitchFamily="34" charset="0"/>
                <a:cs typeface="Arial" pitchFamily="34" charset="0"/>
              </a:rPr>
            </a:br>
            <a:br>
              <a:rPr lang="en-US" sz="2400" dirty="0">
                <a:latin typeface="Arial" pitchFamily="34" charset="0"/>
                <a:cs typeface="Arial" pitchFamily="34" charset="0"/>
              </a:rPr>
            </a:br>
            <a:br>
              <a:rPr lang="en-US" sz="2400" dirty="0">
                <a:latin typeface="Arial" pitchFamily="34" charset="0"/>
                <a:cs typeface="Arial" pitchFamily="34" charset="0"/>
              </a:rPr>
            </a:br>
            <a:br>
              <a:rPr lang="en-US" sz="2400" dirty="0">
                <a:latin typeface="Arial" pitchFamily="34" charset="0"/>
                <a:cs typeface="Arial" pitchFamily="34" charset="0"/>
              </a:rPr>
            </a:br>
            <a:br>
              <a:rPr lang="en-US" sz="2400" dirty="0">
                <a:latin typeface="Arial" pitchFamily="34" charset="0"/>
                <a:cs typeface="Arial" pitchFamily="34" charset="0"/>
              </a:rPr>
            </a:br>
            <a:br>
              <a:rPr lang="en-US" sz="2400" dirty="0">
                <a:latin typeface="Arial" pitchFamily="34" charset="0"/>
                <a:cs typeface="Arial" pitchFamily="34" charset="0"/>
              </a:rPr>
            </a:br>
            <a:br>
              <a:rPr lang="en-US" sz="2400" dirty="0">
                <a:latin typeface="Arial" pitchFamily="34" charset="0"/>
                <a:cs typeface="Arial" pitchFamily="34" charset="0"/>
              </a:rPr>
            </a:br>
            <a:br>
              <a:rPr lang="en-US" sz="2400" dirty="0">
                <a:latin typeface="Arial" pitchFamily="34" charset="0"/>
                <a:cs typeface="Arial" pitchFamily="34" charset="0"/>
              </a:rPr>
            </a:br>
            <a:br>
              <a:rPr lang="en-US" sz="2400" dirty="0">
                <a:latin typeface="Arial" pitchFamily="34" charset="0"/>
                <a:cs typeface="Arial" pitchFamily="34" charset="0"/>
              </a:rPr>
            </a:br>
            <a:endParaRPr lang="pt-BR" sz="2400" dirty="0">
              <a:latin typeface="Arial" pitchFamily="34" charset="0"/>
              <a:cs typeface="Arial" pitchFamily="34" charset="0"/>
            </a:endParaRPr>
          </a:p>
        </p:txBody>
      </p:sp>
      <p:sp>
        <p:nvSpPr>
          <p:cNvPr id="4" name="Rectangle 3"/>
          <p:cNvSpPr>
            <a:spLocks noChangeArrowheads="1"/>
          </p:cNvSpPr>
          <p:nvPr/>
        </p:nvSpPr>
        <p:spPr bwMode="auto">
          <a:xfrm>
            <a:off x="179512" y="260649"/>
            <a:ext cx="8784976" cy="1944216"/>
          </a:xfrm>
          <a:prstGeom prst="rect">
            <a:avLst/>
          </a:prstGeom>
          <a:solidFill>
            <a:srgbClr val="7A0000"/>
          </a:solidFill>
          <a:ln w="9525">
            <a:noFill/>
            <a:miter lim="800000"/>
            <a:headEnd/>
            <a:tailEnd/>
          </a:ln>
        </p:spPr>
        <p:txBody>
          <a:bodyPr/>
          <a:lstStyle/>
          <a:p>
            <a:pPr algn="ctr">
              <a:spcBef>
                <a:spcPct val="20000"/>
              </a:spcBef>
              <a:buFont typeface="Arial" charset="0"/>
              <a:buNone/>
            </a:pPr>
            <a:r>
              <a:rPr lang="pt-BR" sz="2800" b="1" dirty="0">
                <a:solidFill>
                  <a:schemeClr val="bg1"/>
                </a:solidFill>
              </a:rPr>
              <a:t>Aula 10/11: Trajetórias de Políticas Públicas de C,T&amp;I no Brasil </a:t>
            </a:r>
            <a:br>
              <a:rPr lang="pt-BR" sz="2800" b="1" dirty="0">
                <a:solidFill>
                  <a:schemeClr val="bg1"/>
                </a:solidFill>
              </a:rPr>
            </a:br>
            <a:br>
              <a:rPr lang="pt-BR" sz="2800" b="1" dirty="0">
                <a:solidFill>
                  <a:schemeClr val="bg1"/>
                </a:solidFill>
              </a:rPr>
            </a:br>
            <a:r>
              <a:rPr lang="pt-BR" sz="2800" b="1" dirty="0">
                <a:solidFill>
                  <a:schemeClr val="bg1"/>
                </a:solidFill>
              </a:rPr>
              <a:t>Políticas de C,T&amp;I no Brasil durante o Regime Militar (II)</a:t>
            </a:r>
          </a:p>
        </p:txBody>
      </p:sp>
      <p:sp>
        <p:nvSpPr>
          <p:cNvPr id="6" name="Rectangle 3"/>
          <p:cNvSpPr>
            <a:spLocks noChangeArrowheads="1"/>
          </p:cNvSpPr>
          <p:nvPr/>
        </p:nvSpPr>
        <p:spPr bwMode="auto">
          <a:xfrm>
            <a:off x="251520" y="5517232"/>
            <a:ext cx="8712968" cy="1080120"/>
          </a:xfrm>
          <a:prstGeom prst="rect">
            <a:avLst/>
          </a:prstGeom>
          <a:solidFill>
            <a:srgbClr val="7A0000"/>
          </a:solidFill>
          <a:ln w="9525">
            <a:noFill/>
            <a:miter lim="800000"/>
            <a:headEnd/>
            <a:tailEnd/>
          </a:ln>
        </p:spPr>
        <p:txBody>
          <a:bodyPr/>
          <a:lstStyle/>
          <a:p>
            <a:pPr algn="ctr">
              <a:spcBef>
                <a:spcPct val="20000"/>
              </a:spcBef>
              <a:buFont typeface="Arial" charset="0"/>
              <a:buNone/>
            </a:pPr>
            <a:r>
              <a:rPr lang="pt-BR" sz="2800" b="1" dirty="0">
                <a:solidFill>
                  <a:schemeClr val="bg1"/>
                </a:solidFill>
              </a:rPr>
              <a:t>Professor Adalberto Azevedo</a:t>
            </a:r>
            <a:br>
              <a:rPr lang="pt-BR" sz="2800" b="1" dirty="0">
                <a:solidFill>
                  <a:schemeClr val="bg1"/>
                </a:solidFill>
              </a:rPr>
            </a:br>
            <a:r>
              <a:rPr lang="pt-BR" sz="2800" b="1" dirty="0">
                <a:solidFill>
                  <a:schemeClr val="bg1"/>
                </a:solidFill>
              </a:rPr>
              <a:t>São Bernardo do Campo</a:t>
            </a:r>
          </a:p>
        </p:txBody>
      </p:sp>
    </p:spTree>
    <p:extLst>
      <p:ext uri="{BB962C8B-B14F-4D97-AF65-F5344CB8AC3E}">
        <p14:creationId xmlns:p14="http://schemas.microsoft.com/office/powerpoint/2010/main" val="2418290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Políticas de autonomia</a:t>
            </a:r>
          </a:p>
        </p:txBody>
      </p:sp>
      <p:sp>
        <p:nvSpPr>
          <p:cNvPr id="4" name="Retângulo 3"/>
          <p:cNvSpPr/>
          <p:nvPr/>
        </p:nvSpPr>
        <p:spPr>
          <a:xfrm>
            <a:off x="-36512" y="412199"/>
            <a:ext cx="9180512" cy="5632311"/>
          </a:xfrm>
          <a:prstGeom prst="rect">
            <a:avLst/>
          </a:prstGeom>
        </p:spPr>
        <p:txBody>
          <a:bodyPr wrap="square">
            <a:spAutoFit/>
          </a:bodyPr>
          <a:lstStyle/>
          <a:p>
            <a:pPr algn="just"/>
            <a:r>
              <a:rPr lang="pt-BR" sz="2400" dirty="0">
                <a:latin typeface="Arial" pitchFamily="34" charset="0"/>
                <a:cs typeface="Arial" pitchFamily="34" charset="0"/>
              </a:rPr>
              <a:t>1970/71: Metas e Bases para a ação do Governo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Destaque ao objetivo de maior participação do setor privado no sistema de CTI: incentivos fiscais, fortalecimento da engenharia e tecnologia nacionais, projetos de engenharia de produto e processos, participação de empresas estrangeiras na CTI, integração universidade-empresa</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Prospecção de linhas de desenvolvimento tecnológico</a:t>
            </a: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 </a:t>
            </a: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2027723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Políticas de autonomia</a:t>
            </a:r>
          </a:p>
        </p:txBody>
      </p:sp>
      <p:sp>
        <p:nvSpPr>
          <p:cNvPr id="4" name="Retângulo 3"/>
          <p:cNvSpPr/>
          <p:nvPr/>
        </p:nvSpPr>
        <p:spPr>
          <a:xfrm>
            <a:off x="-36512" y="412199"/>
            <a:ext cx="9180512" cy="10064294"/>
          </a:xfrm>
          <a:prstGeom prst="rect">
            <a:avLst/>
          </a:prstGeom>
        </p:spPr>
        <p:txBody>
          <a:bodyPr wrap="square">
            <a:spAutoFit/>
          </a:bodyPr>
          <a:lstStyle/>
          <a:p>
            <a:pPr algn="just"/>
            <a:r>
              <a:rPr lang="pt-BR" sz="2400" dirty="0">
                <a:latin typeface="Arial" pitchFamily="34" charset="0"/>
                <a:cs typeface="Arial" pitchFamily="34" charset="0"/>
              </a:rPr>
              <a:t>I Plano Nacional de Desenvolvimento (PND) 1972-74 (Redução da inflação, expansão do PIB) </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PBDCT: Plano Básico de C&amp;T (orçamento, programas e projetos- orçamento quadriplicado)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Aumento de competitividade, incluindo o estímulo à criação da(s) “grande empresa nacional” em tecnologias de ponta</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Ênfase em bens de capital: difusor de novas tecnologias, controle da transferência internacional de tecnologia</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Áreas prioritárias: energia nuclear, pesquisa espacial, oceanografia, infraestrutura, agricultura</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Tecnologia para o desenvolvimento social, pesquisa fundamental e pós-graduação</a:t>
            </a: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 </a:t>
            </a: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3613762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Políticas de autonomia</a:t>
            </a:r>
          </a:p>
        </p:txBody>
      </p:sp>
      <p:sp>
        <p:nvSpPr>
          <p:cNvPr id="4" name="Retângulo 3"/>
          <p:cNvSpPr/>
          <p:nvPr/>
        </p:nvSpPr>
        <p:spPr>
          <a:xfrm>
            <a:off x="-36512" y="412199"/>
            <a:ext cx="9180512" cy="10064294"/>
          </a:xfrm>
          <a:prstGeom prst="rect">
            <a:avLst/>
          </a:prstGeom>
        </p:spPr>
        <p:txBody>
          <a:bodyPr wrap="square">
            <a:spAutoFit/>
          </a:bodyPr>
          <a:lstStyle/>
          <a:p>
            <a:pPr algn="just"/>
            <a:r>
              <a:rPr lang="pt-BR" sz="2400" dirty="0">
                <a:latin typeface="Arial" pitchFamily="34" charset="0"/>
                <a:cs typeface="Arial" pitchFamily="34" charset="0"/>
              </a:rPr>
              <a:t>I Plano Nacional de Desenvolvimento (PND) 1972-74</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Grandes multinacionais nos setores mais dinâmicos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Fácil acesso de empresas nacionais a tecnologias importadas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Apoio do BNDES para empresas nacionais, incentivo a fusões e aquisições, assistência técnica/gerencial, isenções fiscais para empresas nacionais e estrangeiras (investimentos em bens de capital e exportações)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Expansão da petroquímica: Estado, capitais nacionais e internacionais, exceção, como outros setores protegidos (informática)- criação de empresas nacionais capacitadas na elaboração e execução de projetos de engenharia básica</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Regra geral: multinacionais se beneficiam dos incentivos</a:t>
            </a: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 </a:t>
            </a: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1874599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Políticas de autonomia</a:t>
            </a:r>
          </a:p>
        </p:txBody>
      </p:sp>
      <p:sp>
        <p:nvSpPr>
          <p:cNvPr id="4" name="Retângulo 3"/>
          <p:cNvSpPr/>
          <p:nvPr/>
        </p:nvSpPr>
        <p:spPr>
          <a:xfrm>
            <a:off x="107503" y="404838"/>
            <a:ext cx="8958021" cy="9694962"/>
          </a:xfrm>
          <a:prstGeom prst="rect">
            <a:avLst/>
          </a:prstGeom>
        </p:spPr>
        <p:txBody>
          <a:bodyPr wrap="square">
            <a:spAutoFit/>
          </a:bodyPr>
          <a:lstStyle/>
          <a:p>
            <a:pPr algn="just"/>
            <a:r>
              <a:rPr lang="pt-BR" sz="2400" dirty="0">
                <a:latin typeface="Arial" pitchFamily="34" charset="0"/>
                <a:cs typeface="Arial" pitchFamily="34" charset="0"/>
              </a:rPr>
              <a:t>I Plano Nacional de Desenvolvimento (PND) 1972-74</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Empresas públicas: poucas aquisições de fornecedores nacionais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Prioridade: ampliar as taxas de crescimento econômico, mesmo que com importações, garantir fluxo de transferência de tecnologia para a atualização e expansão econômica (políticas de resposta)</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Setores fortalecidos: formas específicas de intervenção governamental, instrumentos mais concretos (petroquímica, informática- CAPRE e a regulação do mercado de informática em 1976)</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Ação estatal: hidroeletricidade, petróleo, siderurgia, transportes, telecomunicações, mineração</a:t>
            </a: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 </a:t>
            </a: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2064191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Políticas de autonomia</a:t>
            </a:r>
          </a:p>
        </p:txBody>
      </p:sp>
      <p:sp>
        <p:nvSpPr>
          <p:cNvPr id="4" name="Retângulo 3"/>
          <p:cNvSpPr/>
          <p:nvPr/>
        </p:nvSpPr>
        <p:spPr>
          <a:xfrm>
            <a:off x="1" y="404838"/>
            <a:ext cx="9065524" cy="8956298"/>
          </a:xfrm>
          <a:prstGeom prst="rect">
            <a:avLst/>
          </a:prstGeom>
        </p:spPr>
        <p:txBody>
          <a:bodyPr wrap="square">
            <a:spAutoFit/>
          </a:bodyPr>
          <a:lstStyle/>
          <a:p>
            <a:pPr algn="just"/>
            <a:r>
              <a:rPr lang="pt-BR" sz="2400" dirty="0">
                <a:latin typeface="Arial" pitchFamily="34" charset="0"/>
                <a:cs typeface="Arial" pitchFamily="34" charset="0"/>
              </a:rPr>
              <a:t>II PBDCT-  1976-79 (Elaborado no âmbito do II PND, 75-79)</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1º capítulo: objetivos não podem ser autonomamente definidos, mas devem derivar da estratégia de desenvolvimento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Menor ênfase na pesquisa científica, em relação ao I PBDCT, quase o dobro de recursos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Referência explícita ao programa nuclear, informática e comunicações (autonomia), menção a pesquisa na área ambiental (controle de poluição)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Interação entre universidades, empresas e setor público também incluída</a:t>
            </a: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 </a:t>
            </a: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2846052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Políticas de autonomia</a:t>
            </a:r>
          </a:p>
        </p:txBody>
      </p:sp>
      <p:sp>
        <p:nvSpPr>
          <p:cNvPr id="4" name="Retângulo 3"/>
          <p:cNvSpPr/>
          <p:nvPr/>
        </p:nvSpPr>
        <p:spPr>
          <a:xfrm>
            <a:off x="1" y="404838"/>
            <a:ext cx="9065524" cy="10433625"/>
          </a:xfrm>
          <a:prstGeom prst="rect">
            <a:avLst/>
          </a:prstGeom>
        </p:spPr>
        <p:txBody>
          <a:bodyPr wrap="square">
            <a:spAutoFit/>
          </a:bodyPr>
          <a:lstStyle/>
          <a:p>
            <a:pPr algn="just"/>
            <a:r>
              <a:rPr lang="pt-BR" sz="2400" dirty="0">
                <a:latin typeface="Arial" pitchFamily="34" charset="0"/>
                <a:cs typeface="Arial" pitchFamily="34" charset="0"/>
              </a:rPr>
              <a:t>III PBDCT (1980-85): Foco em diretrizes, não em programas, projetos e prioridades </a:t>
            </a:r>
          </a:p>
          <a:p>
            <a:pPr algn="just">
              <a:lnSpc>
                <a:spcPts val="25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Linhas gerais complementadas pela  seleção  de  programas  e  atividades  nos diversos setores </a:t>
            </a:r>
          </a:p>
          <a:p>
            <a:pPr algn="just">
              <a:lnSpc>
                <a:spcPts val="25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Ações Programadas em C&amp;T, orçamento e revisão anuais </a:t>
            </a:r>
          </a:p>
          <a:p>
            <a:pPr algn="just">
              <a:lnSpc>
                <a:spcPts val="25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Maior foco em ciência, vinculação com o desenvolvimento é menos explícita </a:t>
            </a:r>
          </a:p>
          <a:p>
            <a:pPr algn="just">
              <a:lnSpc>
                <a:spcPts val="25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Formação de mão de obra para ciência e tecnologia  industrial  básica (metrologia, normalização, certificação, propriedade intelectual, informação tecnológica, engenharia de projetos etc.)- agenda da competitividade</a:t>
            </a:r>
          </a:p>
          <a:p>
            <a:pPr algn="just">
              <a:lnSpc>
                <a:spcPts val="25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Elaboração pelo Conselho Científico e Tecnológico do CNPq: controle da comunidade científica, menos planejamento </a:t>
            </a: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 </a:t>
            </a: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4000952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endParaRPr lang="fr-FR" sz="2800" b="1" dirty="0">
              <a:solidFill>
                <a:schemeClr val="bg1"/>
              </a:solidFill>
            </a:endParaRPr>
          </a:p>
        </p:txBody>
      </p:sp>
      <p:sp>
        <p:nvSpPr>
          <p:cNvPr id="4" name="Retângulo 3"/>
          <p:cNvSpPr/>
          <p:nvPr/>
        </p:nvSpPr>
        <p:spPr>
          <a:xfrm>
            <a:off x="-36512" y="412199"/>
            <a:ext cx="8964488" cy="8925520"/>
          </a:xfrm>
          <a:prstGeom prst="rect">
            <a:avLst/>
          </a:prstGeom>
        </p:spPr>
        <p:txBody>
          <a:bodyPr wrap="square">
            <a:spAutoFit/>
          </a:bodyPr>
          <a:lstStyle/>
          <a:p>
            <a:pPr algn="just"/>
            <a:r>
              <a:rPr lang="pt-BR" sz="2400" dirty="0">
                <a:latin typeface="Arial" pitchFamily="34" charset="0"/>
                <a:cs typeface="Arial" pitchFamily="34" charset="0"/>
              </a:rPr>
              <a:t>Fundo Nacional de Desenvolvimento Científico e Tecnológico (FNDCT): Decreto Lei 719/1969, implantação do Plano Básico de DCT (PBDCT). </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Financiadora de Estudos e Projetos (Finep): secretaria executiva do FNDCT- foco em programas. Conselho gestor (CNPq, BNDE, Ministérios, comunidade de C&amp;T) </a:t>
            </a:r>
          </a:p>
          <a:p>
            <a:pPr algn="just"/>
            <a:endParaRPr lang="pt-BR" sz="2200" dirty="0">
              <a:latin typeface="Arial" pitchFamily="34" charset="0"/>
              <a:cs typeface="Arial" pitchFamily="34" charset="0"/>
            </a:endParaRPr>
          </a:p>
          <a:p>
            <a:pPr algn="just"/>
            <a:r>
              <a:rPr lang="pt-BR" sz="2400" dirty="0">
                <a:latin typeface="Arial" pitchFamily="34" charset="0"/>
                <a:cs typeface="Arial" pitchFamily="34" charset="0"/>
              </a:rPr>
              <a:t>Instituto Nacional de Propriedade Industrial (INPI): 1970</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1970: sete projetos FNDCT (CNEN, Marinha, Capes, ABC, CTA e PUC RJ)- apoio institucional (não individual), grandes projetos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1972: Programa de apoio à consultoria nacional (Finep)- apoio a projetos de investimentos com conteúdo tecnológico (pesquisa básica- aplicada- desenvolvimento experimental- estudo de viabilidade- engenharia final)</a:t>
            </a: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 </a:t>
            </a: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4129856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pt-BR" sz="2800" b="1" dirty="0">
                <a:solidFill>
                  <a:schemeClr val="bg1"/>
                </a:solidFill>
              </a:rPr>
              <a:t>PCTI no Governo militar: Políticas de autonomia</a:t>
            </a:r>
          </a:p>
          <a:p>
            <a:pPr>
              <a:spcBef>
                <a:spcPct val="20000"/>
              </a:spcBef>
              <a:buFont typeface="Arial" charset="0"/>
              <a:buNone/>
            </a:pPr>
            <a:endParaRPr lang="fr-FR" sz="2800" b="1" dirty="0">
              <a:solidFill>
                <a:schemeClr val="bg1"/>
              </a:solidFill>
            </a:endParaRPr>
          </a:p>
        </p:txBody>
      </p:sp>
      <p:sp>
        <p:nvSpPr>
          <p:cNvPr id="4" name="Retângulo 3"/>
          <p:cNvSpPr/>
          <p:nvPr/>
        </p:nvSpPr>
        <p:spPr>
          <a:xfrm>
            <a:off x="-36512" y="412199"/>
            <a:ext cx="8964488" cy="3785652"/>
          </a:xfrm>
          <a:prstGeom prst="rect">
            <a:avLst/>
          </a:prstGeom>
        </p:spPr>
        <p:txBody>
          <a:bodyPr wrap="square">
            <a:spAutoFit/>
          </a:bodyPr>
          <a:lstStyle/>
          <a:p>
            <a:pPr algn="just"/>
            <a:r>
              <a:rPr lang="pt-BR" sz="2400" dirty="0">
                <a:latin typeface="Arial" pitchFamily="34" charset="0"/>
                <a:cs typeface="Arial" pitchFamily="34" charset="0"/>
              </a:rPr>
              <a:t>1973: Programa Finep de Apoio ao Desenvolvimento Tecnológico da Empresa Nacional, Programa Nacional de Treinamento de Executivos, Programa de Treinamento em Administração de Pesquisas Científicas e Tecnológicas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Secretaria de Tecnologia Industrial do Ministério da Indústria e Comércio (1972)</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Empréstimos do BID: 32 milhões (1973) e 40 milhões (1977) </a:t>
            </a:r>
            <a:endParaRPr lang="pt-BR" sz="2200" dirty="0">
              <a:latin typeface="Arial" pitchFamily="34" charset="0"/>
              <a:cs typeface="Arial" pitchFamily="34" charset="0"/>
            </a:endParaRP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3508099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pt-BR" sz="2800" b="1" dirty="0">
                <a:solidFill>
                  <a:schemeClr val="bg1"/>
                </a:solidFill>
              </a:rPr>
              <a:t>PCTI no Governo militar: Políticas de autonomia</a:t>
            </a:r>
          </a:p>
          <a:p>
            <a:pPr>
              <a:spcBef>
                <a:spcPct val="20000"/>
              </a:spcBef>
              <a:buFont typeface="Arial" charset="0"/>
              <a:buNone/>
            </a:pPr>
            <a:endParaRPr lang="fr-FR" sz="2800" b="1" dirty="0">
              <a:solidFill>
                <a:schemeClr val="bg1"/>
              </a:solidFill>
            </a:endParaRPr>
          </a:p>
        </p:txBody>
      </p:sp>
      <p:sp>
        <p:nvSpPr>
          <p:cNvPr id="4" name="Retângulo 3"/>
          <p:cNvSpPr/>
          <p:nvPr/>
        </p:nvSpPr>
        <p:spPr>
          <a:xfrm>
            <a:off x="-36512" y="412199"/>
            <a:ext cx="8964488" cy="7478970"/>
          </a:xfrm>
          <a:prstGeom prst="rect">
            <a:avLst/>
          </a:prstGeom>
        </p:spPr>
        <p:txBody>
          <a:bodyPr wrap="square">
            <a:spAutoFit/>
          </a:bodyPr>
          <a:lstStyle/>
          <a:p>
            <a:pPr algn="just"/>
            <a:r>
              <a:rPr lang="pt-BR" sz="2400" dirty="0">
                <a:latin typeface="Arial" pitchFamily="34" charset="0"/>
                <a:cs typeface="Arial" pitchFamily="34" charset="0"/>
              </a:rPr>
              <a:t>Acordo Brasil/EUA de cooperação para usos civis de energia atômica (1972): EUA fornecem urânio enriquecido (Brasil o natural) e supervisionam projetos nacionais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Angra I (construção iniciada em 1972, operação em 1985): concorrência ganha pela </a:t>
            </a:r>
            <a:r>
              <a:rPr lang="pt-BR" sz="2400" i="1" dirty="0">
                <a:latin typeface="Arial" pitchFamily="34" charset="0"/>
                <a:cs typeface="Arial" pitchFamily="34" charset="0"/>
              </a:rPr>
              <a:t>Westinghouse</a:t>
            </a:r>
            <a:r>
              <a:rPr lang="pt-BR" sz="2400" dirty="0">
                <a:latin typeface="Arial" pitchFamily="34" charset="0"/>
                <a:cs typeface="Arial" pitchFamily="34" charset="0"/>
              </a:rPr>
              <a:t>, 8% de participação de fornecedores industriais locais (padrão de usina de interesse dos países controladores da tecnologia)</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1974: Nuclebrás (extinta em 1989); 1975: Acordo Brasil-Alemanha, busca de reduzir a vulnerabilidade (matéria-prima)- Angra 2 (3, em construção)- previa oito usinas</a:t>
            </a: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 </a:t>
            </a: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444292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a:t>
            </a:r>
          </a:p>
        </p:txBody>
      </p:sp>
      <p:pic>
        <p:nvPicPr>
          <p:cNvPr id="5" name="Imagem 4">
            <a:extLst>
              <a:ext uri="{FF2B5EF4-FFF2-40B4-BE49-F238E27FC236}">
                <a16:creationId xmlns:a16="http://schemas.microsoft.com/office/drawing/2014/main" id="{01095FB2-DD37-F54D-583B-895BB51ED4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25" y="440238"/>
            <a:ext cx="8857556" cy="6643167"/>
          </a:xfrm>
          <a:prstGeom prst="rect">
            <a:avLst/>
          </a:prstGeom>
        </p:spPr>
      </p:pic>
    </p:spTree>
    <p:extLst>
      <p:ext uri="{BB962C8B-B14F-4D97-AF65-F5344CB8AC3E}">
        <p14:creationId xmlns:p14="http://schemas.microsoft.com/office/powerpoint/2010/main" val="3823321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0" y="620688"/>
            <a:ext cx="8712968" cy="4392488"/>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just">
              <a:buAutoNum type="arabicPeriod"/>
            </a:pPr>
            <a:endParaRPr lang="pt-BR" sz="2400" dirty="0">
              <a:latin typeface="Arial" pitchFamily="34" charset="0"/>
              <a:cs typeface="Arial" pitchFamily="34" charset="0"/>
            </a:endParaRPr>
          </a:p>
          <a:p>
            <a:pPr marL="457200" indent="-457200" algn="just">
              <a:buFontTx/>
              <a:buAutoNum type="arabicPeriod"/>
            </a:pPr>
            <a:r>
              <a:rPr lang="pt-BR" sz="2400" dirty="0">
                <a:latin typeface="Arial" pitchFamily="34" charset="0"/>
                <a:cs typeface="Arial" pitchFamily="34" charset="0"/>
              </a:rPr>
              <a:t>Castello Branco (64-67)</a:t>
            </a:r>
            <a:r>
              <a:rPr lang="en-US" sz="2400" dirty="0">
                <a:latin typeface="Arial" pitchFamily="34" charset="0"/>
                <a:cs typeface="Arial" pitchFamily="34" charset="0"/>
              </a:rPr>
              <a:t> - </a:t>
            </a:r>
            <a:r>
              <a:rPr lang="en-US" sz="2400" dirty="0" err="1">
                <a:latin typeface="Arial" pitchFamily="34" charset="0"/>
                <a:cs typeface="Arial" pitchFamily="34" charset="0"/>
              </a:rPr>
              <a:t>não</a:t>
            </a:r>
            <a:r>
              <a:rPr lang="en-US" sz="2400" dirty="0">
                <a:latin typeface="Arial" pitchFamily="34" charset="0"/>
                <a:cs typeface="Arial" pitchFamily="34" charset="0"/>
              </a:rPr>
              <a:t> </a:t>
            </a:r>
            <a:r>
              <a:rPr lang="en-US" sz="2400" dirty="0" err="1">
                <a:latin typeface="Arial" pitchFamily="34" charset="0"/>
                <a:cs typeface="Arial" pitchFamily="34" charset="0"/>
              </a:rPr>
              <a:t>mencionado</a:t>
            </a:r>
            <a:r>
              <a:rPr lang="en-US" sz="2400" dirty="0">
                <a:latin typeface="Arial" pitchFamily="34" charset="0"/>
                <a:cs typeface="Arial" pitchFamily="34" charset="0"/>
              </a:rPr>
              <a:t> </a:t>
            </a:r>
            <a:r>
              <a:rPr lang="en-US" sz="2400" dirty="0" err="1">
                <a:latin typeface="Arial" pitchFamily="34" charset="0"/>
                <a:cs typeface="Arial" pitchFamily="34" charset="0"/>
              </a:rPr>
              <a:t>em</a:t>
            </a:r>
            <a:r>
              <a:rPr lang="en-US" sz="2400" dirty="0">
                <a:latin typeface="Arial" pitchFamily="34" charset="0"/>
                <a:cs typeface="Arial" pitchFamily="34" charset="0"/>
              </a:rPr>
              <a:t> Morel</a:t>
            </a:r>
            <a:endParaRPr lang="pt-BR" sz="2400" dirty="0">
              <a:latin typeface="Arial" pitchFamily="34" charset="0"/>
              <a:cs typeface="Arial" pitchFamily="34" charset="0"/>
            </a:endParaRPr>
          </a:p>
          <a:p>
            <a:pPr marL="457200" indent="-457200" algn="just">
              <a:buAutoNum type="arabicPeriod"/>
            </a:pPr>
            <a:r>
              <a:rPr lang="pt-BR" sz="2400" dirty="0">
                <a:latin typeface="Arial" pitchFamily="34" charset="0"/>
                <a:cs typeface="Arial" pitchFamily="34" charset="0"/>
              </a:rPr>
              <a:t>Costa e Silva (67-69)</a:t>
            </a:r>
          </a:p>
          <a:p>
            <a:pPr marL="457200" indent="-457200" algn="just">
              <a:buAutoNum type="arabicPeriod"/>
            </a:pPr>
            <a:r>
              <a:rPr lang="pt-BR" sz="2400" dirty="0">
                <a:latin typeface="Arial" pitchFamily="34" charset="0"/>
                <a:cs typeface="Arial" pitchFamily="34" charset="0"/>
              </a:rPr>
              <a:t>Médici (69-74)</a:t>
            </a:r>
          </a:p>
          <a:p>
            <a:pPr marL="457200" indent="-457200" algn="just">
              <a:buAutoNum type="arabicPeriod"/>
            </a:pPr>
            <a:r>
              <a:rPr lang="pt-BR" sz="2400" dirty="0">
                <a:latin typeface="Arial" pitchFamily="34" charset="0"/>
                <a:cs typeface="Arial" pitchFamily="34" charset="0"/>
              </a:rPr>
              <a:t>Geisel (74-79)</a:t>
            </a:r>
          </a:p>
          <a:p>
            <a:pPr marL="457200" indent="-457200" algn="just">
              <a:buAutoNum type="arabicPeriod"/>
            </a:pPr>
            <a:r>
              <a:rPr lang="pt-BR" sz="2400" dirty="0">
                <a:latin typeface="Arial" pitchFamily="34" charset="0"/>
                <a:cs typeface="Arial" pitchFamily="34" charset="0"/>
              </a:rPr>
              <a:t>Figueiredo (79-85)- </a:t>
            </a:r>
            <a:r>
              <a:rPr lang="en-US" sz="2400" dirty="0">
                <a:latin typeface="Arial" pitchFamily="34" charset="0"/>
                <a:cs typeface="Arial" pitchFamily="34" charset="0"/>
              </a:rPr>
              <a:t>- </a:t>
            </a:r>
            <a:r>
              <a:rPr lang="en-US" sz="2400" dirty="0" err="1">
                <a:latin typeface="Arial" pitchFamily="34" charset="0"/>
                <a:cs typeface="Arial" pitchFamily="34" charset="0"/>
              </a:rPr>
              <a:t>não</a:t>
            </a:r>
            <a:r>
              <a:rPr lang="en-US" sz="2400" dirty="0">
                <a:latin typeface="Arial" pitchFamily="34" charset="0"/>
                <a:cs typeface="Arial" pitchFamily="34" charset="0"/>
              </a:rPr>
              <a:t> </a:t>
            </a:r>
            <a:r>
              <a:rPr lang="en-US" sz="2400" dirty="0" err="1">
                <a:latin typeface="Arial" pitchFamily="34" charset="0"/>
                <a:cs typeface="Arial" pitchFamily="34" charset="0"/>
              </a:rPr>
              <a:t>mencionado</a:t>
            </a:r>
            <a:r>
              <a:rPr lang="en-US" sz="2400" dirty="0">
                <a:latin typeface="Arial" pitchFamily="34" charset="0"/>
                <a:cs typeface="Arial" pitchFamily="34" charset="0"/>
              </a:rPr>
              <a:t> </a:t>
            </a:r>
            <a:r>
              <a:rPr lang="en-US" sz="2400" dirty="0" err="1">
                <a:latin typeface="Arial" pitchFamily="34" charset="0"/>
                <a:cs typeface="Arial" pitchFamily="34" charset="0"/>
              </a:rPr>
              <a:t>em</a:t>
            </a:r>
            <a:r>
              <a:rPr lang="en-US" sz="2400" dirty="0">
                <a:latin typeface="Arial" pitchFamily="34" charset="0"/>
                <a:cs typeface="Arial" pitchFamily="34" charset="0"/>
              </a:rPr>
              <a:t> Morel</a:t>
            </a:r>
            <a:endParaRPr lang="pt-BR" sz="2400" dirty="0">
              <a:latin typeface="Arial" pitchFamily="34" charset="0"/>
              <a:cs typeface="Arial" pitchFamily="34" charset="0"/>
            </a:endParaRPr>
          </a:p>
          <a:p>
            <a:pPr algn="just">
              <a:lnSpc>
                <a:spcPts val="2300"/>
              </a:lnSpc>
            </a:pPr>
            <a:endParaRPr lang="pt-BR" sz="2400" dirty="0">
              <a:latin typeface="Arial" pitchFamily="34" charset="0"/>
              <a:cs typeface="Arial" pitchFamily="34" charset="0"/>
            </a:endParaRPr>
          </a:p>
          <a:p>
            <a:pPr algn="just"/>
            <a:r>
              <a:rPr lang="pt-BR" sz="2400" b="1" dirty="0">
                <a:latin typeface="Arial" pitchFamily="34" charset="0"/>
                <a:cs typeface="Arial" pitchFamily="34" charset="0"/>
              </a:rPr>
              <a:t>Objetivos da aula: </a:t>
            </a:r>
          </a:p>
          <a:p>
            <a:pPr marL="457200" indent="-457200" algn="just">
              <a:buAutoNum type="arabicPeriod"/>
            </a:pPr>
            <a:r>
              <a:rPr lang="pt-BR" sz="2400" dirty="0">
                <a:latin typeface="Arial" pitchFamily="34" charset="0"/>
                <a:cs typeface="Arial" pitchFamily="34" charset="0"/>
              </a:rPr>
              <a:t>Compreender o papel ambíguo e legitimador do regime da C,T&amp;I no Brasil durante os governos militares</a:t>
            </a:r>
          </a:p>
          <a:p>
            <a:pPr marL="457200" indent="-457200" algn="just">
              <a:buAutoNum type="arabicPeriod"/>
            </a:pPr>
            <a:endParaRPr lang="pt-BR" sz="2400" dirty="0">
              <a:latin typeface="Arial" pitchFamily="34" charset="0"/>
              <a:cs typeface="Arial" pitchFamily="34" charset="0"/>
            </a:endParaRPr>
          </a:p>
          <a:p>
            <a:pPr marL="457200" indent="-457200" algn="just">
              <a:buAutoNum type="arabicPeriod"/>
            </a:pPr>
            <a:r>
              <a:rPr lang="pt-BR" sz="2400" dirty="0">
                <a:latin typeface="Arial" pitchFamily="34" charset="0"/>
                <a:cs typeface="Arial" pitchFamily="34" charset="0"/>
              </a:rPr>
              <a:t>Entender os interesses políticos dos atores participantes e os resultados da implementação da PCTI, incluindo seu legado para os períodos posteriores</a:t>
            </a:r>
          </a:p>
          <a:p>
            <a:pPr marL="457200" indent="-457200" algn="just">
              <a:buAutoNum type="arabicPeriod"/>
            </a:pPr>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fr-FR" sz="2400" dirty="0">
              <a:latin typeface="Arial" pitchFamily="34" charset="0"/>
              <a:cs typeface="Arial" pitchFamily="34" charset="0"/>
            </a:endParaRPr>
          </a:p>
        </p:txBody>
      </p:sp>
      <p:sp>
        <p:nvSpPr>
          <p:cNvPr id="4" name="Rectangle 3"/>
          <p:cNvSpPr>
            <a:spLocks noChangeArrowheads="1"/>
          </p:cNvSpPr>
          <p:nvPr/>
        </p:nvSpPr>
        <p:spPr bwMode="auto">
          <a:xfrm>
            <a:off x="0" y="44624"/>
            <a:ext cx="8137525" cy="576263"/>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a:t>
            </a:r>
          </a:p>
        </p:txBody>
      </p:sp>
    </p:spTree>
    <p:extLst>
      <p:ext uri="{BB962C8B-B14F-4D97-AF65-F5344CB8AC3E}">
        <p14:creationId xmlns:p14="http://schemas.microsoft.com/office/powerpoint/2010/main" val="1345141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a:t>
            </a:r>
          </a:p>
        </p:txBody>
      </p:sp>
      <p:pic>
        <p:nvPicPr>
          <p:cNvPr id="4" name="Imagem 3">
            <a:extLst>
              <a:ext uri="{FF2B5EF4-FFF2-40B4-BE49-F238E27FC236}">
                <a16:creationId xmlns:a16="http://schemas.microsoft.com/office/drawing/2014/main" id="{E8BB5648-EE02-3534-3F74-9D39F0C60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4664"/>
            <a:ext cx="9001571" cy="6751178"/>
          </a:xfrm>
          <a:prstGeom prst="rect">
            <a:avLst/>
          </a:prstGeom>
        </p:spPr>
      </p:pic>
      <p:sp>
        <p:nvSpPr>
          <p:cNvPr id="6" name="Elipse 5">
            <a:extLst>
              <a:ext uri="{FF2B5EF4-FFF2-40B4-BE49-F238E27FC236}">
                <a16:creationId xmlns:a16="http://schemas.microsoft.com/office/drawing/2014/main" id="{174D1C4F-E18D-A06D-4FEC-0F926DF07A86}"/>
              </a:ext>
            </a:extLst>
          </p:cNvPr>
          <p:cNvSpPr/>
          <p:nvPr/>
        </p:nvSpPr>
        <p:spPr>
          <a:xfrm>
            <a:off x="107504" y="548680"/>
            <a:ext cx="8532440" cy="6480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1980: início da contratação de projetos de pesquisadores individuais  (demanda comunidade científica)</a:t>
            </a:r>
          </a:p>
        </p:txBody>
      </p:sp>
    </p:spTree>
    <p:extLst>
      <p:ext uri="{BB962C8B-B14F-4D97-AF65-F5344CB8AC3E}">
        <p14:creationId xmlns:p14="http://schemas.microsoft.com/office/powerpoint/2010/main" val="122080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a:t>
            </a:r>
          </a:p>
        </p:txBody>
      </p:sp>
      <p:sp>
        <p:nvSpPr>
          <p:cNvPr id="4" name="Retângulo 3"/>
          <p:cNvSpPr/>
          <p:nvPr/>
        </p:nvSpPr>
        <p:spPr>
          <a:xfrm>
            <a:off x="-36512" y="412199"/>
            <a:ext cx="8964488" cy="11172289"/>
          </a:xfrm>
          <a:prstGeom prst="rect">
            <a:avLst/>
          </a:prstGeom>
        </p:spPr>
        <p:txBody>
          <a:bodyPr wrap="square">
            <a:spAutoFit/>
          </a:bodyPr>
          <a:lstStyle/>
          <a:p>
            <a:pPr algn="just"/>
            <a:r>
              <a:rPr lang="pt-BR" sz="2400" dirty="0" err="1">
                <a:latin typeface="Arial" pitchFamily="34" charset="0"/>
                <a:cs typeface="Arial" pitchFamily="34" charset="0"/>
              </a:rPr>
              <a:t>Institutições</a:t>
            </a:r>
            <a:r>
              <a:rPr lang="pt-BR" sz="2400" dirty="0">
                <a:latin typeface="Arial" pitchFamily="34" charset="0"/>
                <a:cs typeface="Arial" pitchFamily="34" charset="0"/>
              </a:rPr>
              <a:t> beneficiadas: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COPPE UFRJ e outras universidades</a:t>
            </a:r>
          </a:p>
          <a:p>
            <a:pPr algn="just"/>
            <a:r>
              <a:rPr lang="pt-BR" sz="2400" dirty="0">
                <a:latin typeface="Arial" pitchFamily="34" charset="0"/>
                <a:cs typeface="Arial" pitchFamily="34" charset="0"/>
              </a:rPr>
              <a:t>CNPq, Capes, </a:t>
            </a:r>
            <a:r>
              <a:rPr lang="pt-BR" sz="2400" dirty="0" err="1">
                <a:latin typeface="Arial" pitchFamily="34" charset="0"/>
                <a:cs typeface="Arial" pitchFamily="34" charset="0"/>
              </a:rPr>
              <a:t>Funtec</a:t>
            </a:r>
            <a:endParaRPr lang="pt-BR" sz="2400" dirty="0">
              <a:latin typeface="Arial" pitchFamily="34" charset="0"/>
              <a:cs typeface="Arial" pitchFamily="34" charset="0"/>
            </a:endParaRPr>
          </a:p>
          <a:p>
            <a:pPr algn="just"/>
            <a:r>
              <a:rPr lang="pt-BR" sz="2400" dirty="0">
                <a:latin typeface="Arial" pitchFamily="34" charset="0"/>
                <a:cs typeface="Arial" pitchFamily="34" charset="0"/>
              </a:rPr>
              <a:t>CNEN, Nuclebrás</a:t>
            </a:r>
          </a:p>
          <a:p>
            <a:pPr algn="just"/>
            <a:r>
              <a:rPr lang="pt-BR" sz="2400" dirty="0">
                <a:latin typeface="Arial" pitchFamily="34" charset="0"/>
                <a:cs typeface="Arial" pitchFamily="34" charset="0"/>
              </a:rPr>
              <a:t>INPE</a:t>
            </a:r>
          </a:p>
          <a:p>
            <a:pPr algn="just"/>
            <a:r>
              <a:rPr lang="pt-BR" sz="2400" dirty="0">
                <a:latin typeface="Arial" pitchFamily="34" charset="0"/>
                <a:cs typeface="Arial" pitchFamily="34" charset="0"/>
              </a:rPr>
              <a:t>Centro Tecnológico da Aeronáutica</a:t>
            </a:r>
          </a:p>
          <a:p>
            <a:pPr algn="just"/>
            <a:r>
              <a:rPr lang="pt-BR" sz="2400" dirty="0">
                <a:latin typeface="Arial" pitchFamily="34" charset="0"/>
                <a:cs typeface="Arial" pitchFamily="34" charset="0"/>
              </a:rPr>
              <a:t>Exército, Marinha</a:t>
            </a:r>
          </a:p>
          <a:p>
            <a:pPr algn="just"/>
            <a:r>
              <a:rPr lang="pt-BR" sz="2400" dirty="0">
                <a:latin typeface="Arial" pitchFamily="34" charset="0"/>
                <a:cs typeface="Arial" pitchFamily="34" charset="0"/>
              </a:rPr>
              <a:t>Usiminas, </a:t>
            </a:r>
            <a:r>
              <a:rPr lang="pt-BR" sz="2400" dirty="0" err="1">
                <a:latin typeface="Arial" pitchFamily="34" charset="0"/>
                <a:cs typeface="Arial" pitchFamily="34" charset="0"/>
              </a:rPr>
              <a:t>Digibrás</a:t>
            </a:r>
            <a:r>
              <a:rPr lang="pt-BR" sz="2400" dirty="0">
                <a:latin typeface="Arial" pitchFamily="34" charset="0"/>
                <a:cs typeface="Arial" pitchFamily="34" charset="0"/>
              </a:rPr>
              <a:t>, Sociedade Educacional Tupy</a:t>
            </a:r>
          </a:p>
          <a:p>
            <a:pPr algn="just"/>
            <a:r>
              <a:rPr lang="pt-BR" sz="2400" dirty="0">
                <a:latin typeface="Arial" pitchFamily="34" charset="0"/>
                <a:cs typeface="Arial" pitchFamily="34" charset="0"/>
              </a:rPr>
              <a:t>Institutos de Pesquisa Estaduais</a:t>
            </a:r>
          </a:p>
          <a:p>
            <a:pPr algn="just"/>
            <a:r>
              <a:rPr lang="pt-BR" sz="2400" dirty="0">
                <a:latin typeface="Arial" pitchFamily="34" charset="0"/>
                <a:cs typeface="Arial" pitchFamily="34" charset="0"/>
              </a:rPr>
              <a:t>Institutos ligados a Ministérios (Inmetro, Embrapa, </a:t>
            </a:r>
            <a:r>
              <a:rPr lang="pt-BR" sz="2400" dirty="0" err="1">
                <a:latin typeface="Arial" pitchFamily="34" charset="0"/>
                <a:cs typeface="Arial" pitchFamily="34" charset="0"/>
              </a:rPr>
              <a:t>etc</a:t>
            </a:r>
            <a:r>
              <a:rPr lang="pt-BR" sz="2400" dirty="0">
                <a:latin typeface="Arial" pitchFamily="34" charset="0"/>
                <a:cs typeface="Arial" pitchFamily="34" charset="0"/>
              </a:rPr>
              <a:t>)</a:t>
            </a:r>
          </a:p>
          <a:p>
            <a:pPr algn="just"/>
            <a:r>
              <a:rPr lang="pt-BR" sz="2400" dirty="0">
                <a:latin typeface="Arial" pitchFamily="34" charset="0"/>
                <a:cs typeface="Arial" pitchFamily="34" charset="0"/>
              </a:rPr>
              <a:t>Museus, Fundações,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Tendência de pulverização de recursos (1976: um bilhão em 76 projetos; 1986: 500 milhões em 917 projetos (Lógica favorável à comunidade científica, mas incongruente com planejamento desenvolvimentista típico da ditadura)</a:t>
            </a: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 </a:t>
            </a: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2833738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Médici (69-74)</a:t>
            </a:r>
          </a:p>
        </p:txBody>
      </p:sp>
      <p:sp>
        <p:nvSpPr>
          <p:cNvPr id="4" name="Retângulo 3"/>
          <p:cNvSpPr/>
          <p:nvPr/>
        </p:nvSpPr>
        <p:spPr>
          <a:xfrm>
            <a:off x="-36512" y="412199"/>
            <a:ext cx="4896544" cy="9694962"/>
          </a:xfrm>
          <a:prstGeom prst="rect">
            <a:avLst/>
          </a:prstGeom>
        </p:spPr>
        <p:txBody>
          <a:bodyPr wrap="square">
            <a:spAutoFit/>
          </a:bodyPr>
          <a:lstStyle/>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“Maiores serão os benefícios resultantes de investimentos estrangeiros se estes se dirigirem preferencialmente para setores de produção de exportação ou de substituição de importações com adoção de nova tecnologia. Salutar será sua associação a empresas nacionais, para a tarefa comum de satisfação de necessidades do processo de nossos dias, permitindo conjugar os benefícios do investimento estrangeiro com o fortalecimento das empresas nacionais.” (Delfim Neto, 1973)</a:t>
            </a: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 </a:t>
            </a: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p:txBody>
      </p:sp>
      <p:pic>
        <p:nvPicPr>
          <p:cNvPr id="28674" name="Picture 2" descr="http://veja.abril.com.br/blog/ricardo-setti/files/2010/12/Ministro-da-Fazenda-Delfim-Neto-1978.jpg"/>
          <p:cNvPicPr>
            <a:picLocks noChangeAspect="1" noChangeArrowheads="1"/>
          </p:cNvPicPr>
          <p:nvPr/>
        </p:nvPicPr>
        <p:blipFill>
          <a:blip r:embed="rId2" cstate="print"/>
          <a:srcRect/>
          <a:stretch>
            <a:fillRect/>
          </a:stretch>
        </p:blipFill>
        <p:spPr bwMode="auto">
          <a:xfrm>
            <a:off x="4939815" y="476672"/>
            <a:ext cx="4096681" cy="4680520"/>
          </a:xfrm>
          <a:prstGeom prst="rect">
            <a:avLst/>
          </a:prstGeom>
          <a:noFill/>
        </p:spPr>
      </p:pic>
      <p:sp>
        <p:nvSpPr>
          <p:cNvPr id="5" name="Elipse 4"/>
          <p:cNvSpPr/>
          <p:nvPr/>
        </p:nvSpPr>
        <p:spPr>
          <a:xfrm>
            <a:off x="4860032" y="5301208"/>
            <a:ext cx="3816424"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err="1"/>
              <a:t>Obs</a:t>
            </a:r>
            <a:r>
              <a:rPr lang="pt-BR" dirty="0"/>
              <a:t>: declarações de autoridades são uma importante fonte para análise de </a:t>
            </a:r>
            <a:r>
              <a:rPr lang="pt-BR" dirty="0" err="1"/>
              <a:t>PCTIs</a:t>
            </a:r>
            <a:endParaRPr lang="pt-BR" dirty="0"/>
          </a:p>
        </p:txBody>
      </p:sp>
    </p:spTree>
    <p:extLst>
      <p:ext uri="{BB962C8B-B14F-4D97-AF65-F5344CB8AC3E}">
        <p14:creationId xmlns:p14="http://schemas.microsoft.com/office/powerpoint/2010/main" val="3244933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a:t>
            </a:r>
          </a:p>
        </p:txBody>
      </p:sp>
      <p:sp>
        <p:nvSpPr>
          <p:cNvPr id="4" name="Retângulo 3"/>
          <p:cNvSpPr/>
          <p:nvPr/>
        </p:nvSpPr>
        <p:spPr>
          <a:xfrm>
            <a:off x="-36512" y="412199"/>
            <a:ext cx="8964488" cy="6442789"/>
          </a:xfrm>
          <a:prstGeom prst="rect">
            <a:avLst/>
          </a:prstGeom>
        </p:spPr>
        <p:txBody>
          <a:bodyPr wrap="square">
            <a:spAutoFit/>
          </a:bodyPr>
          <a:lstStyle/>
          <a:p>
            <a:pPr algn="just"/>
            <a:r>
              <a:rPr lang="pt-BR" sz="2400" dirty="0">
                <a:latin typeface="Arial" pitchFamily="34" charset="0"/>
                <a:cs typeface="Arial" pitchFamily="34" charset="0"/>
              </a:rPr>
              <a:t>Poucos resultados: fracasso do acordo nuclear Brasil-Alemanha, aumento da dependência em tecnologia industrial e das desigualdades regionais/sociais</a:t>
            </a:r>
          </a:p>
          <a:p>
            <a:pPr algn="just">
              <a:lnSpc>
                <a:spcPts val="23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Aumento do endividamento externo (setor privado e estatal “inchado”), alta dos juros</a:t>
            </a:r>
          </a:p>
          <a:p>
            <a:pPr algn="just">
              <a:lnSpc>
                <a:spcPts val="23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Choque do petróleo de 1979: explosão dos juros/estagnação (adoção de políticas recessivas)</a:t>
            </a:r>
          </a:p>
          <a:p>
            <a:pPr algn="just">
              <a:lnSpc>
                <a:spcPts val="23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Resultado: ampliação quantitativa e qualitativa do sistema público/privado de educação superior e pesquisa (concentrada). Grandes projetos estatais de infraestrutura</a:t>
            </a:r>
          </a:p>
          <a:p>
            <a:pPr algn="just">
              <a:lnSpc>
                <a:spcPts val="23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Unicamp, Federais, Telebrás, </a:t>
            </a:r>
            <a:r>
              <a:rPr lang="pt-BR" sz="2400" dirty="0" err="1">
                <a:latin typeface="Arial" pitchFamily="34" charset="0"/>
                <a:cs typeface="Arial" pitchFamily="34" charset="0"/>
              </a:rPr>
              <a:t>Nuclebrás</a:t>
            </a:r>
            <a:r>
              <a:rPr lang="pt-BR" sz="2400" dirty="0">
                <a:latin typeface="Arial" pitchFamily="34" charset="0"/>
                <a:cs typeface="Arial" pitchFamily="34" charset="0"/>
              </a:rPr>
              <a:t>, Embraer, </a:t>
            </a:r>
            <a:r>
              <a:rPr lang="pt-BR" sz="2400" dirty="0" err="1">
                <a:latin typeface="Arial" pitchFamily="34" charset="0"/>
                <a:cs typeface="Arial" pitchFamily="34" charset="0"/>
              </a:rPr>
              <a:t>Siderbrás</a:t>
            </a:r>
            <a:r>
              <a:rPr lang="pt-BR" sz="2400" dirty="0">
                <a:latin typeface="Arial" pitchFamily="34" charset="0"/>
                <a:cs typeface="Arial" pitchFamily="34" charset="0"/>
              </a:rPr>
              <a:t>, CVRD, Angra I, Usiminas, </a:t>
            </a:r>
            <a:r>
              <a:rPr lang="pt-BR" sz="2400" dirty="0" err="1">
                <a:latin typeface="Arial" pitchFamily="34" charset="0"/>
                <a:cs typeface="Arial" pitchFamily="34" charset="0"/>
              </a:rPr>
              <a:t>Cenpes</a:t>
            </a:r>
            <a:r>
              <a:rPr lang="pt-BR" sz="2400" dirty="0">
                <a:latin typeface="Arial" pitchFamily="34" charset="0"/>
                <a:cs typeface="Arial" pitchFamily="34" charset="0"/>
              </a:rPr>
              <a:t>/Petrobras, Itaipu, </a:t>
            </a:r>
            <a:r>
              <a:rPr lang="pt-BR" sz="2400" dirty="0" err="1">
                <a:latin typeface="Arial" pitchFamily="34" charset="0"/>
                <a:cs typeface="Arial" pitchFamily="34" charset="0"/>
              </a:rPr>
              <a:t>Petroquisa</a:t>
            </a:r>
            <a:r>
              <a:rPr lang="pt-BR" sz="2400" dirty="0">
                <a:latin typeface="Arial" pitchFamily="34" charset="0"/>
                <a:cs typeface="Arial" pitchFamily="34" charset="0"/>
              </a:rPr>
              <a:t>, Proálcool, Embrapa, </a:t>
            </a:r>
            <a:r>
              <a:rPr lang="pt-BR" sz="2400" dirty="0" err="1">
                <a:latin typeface="Arial" pitchFamily="34" charset="0"/>
                <a:cs typeface="Arial" pitchFamily="34" charset="0"/>
              </a:rPr>
              <a:t>Cepel</a:t>
            </a:r>
            <a:r>
              <a:rPr lang="pt-BR" sz="2400" dirty="0">
                <a:latin typeface="Arial" pitchFamily="34" charset="0"/>
                <a:cs typeface="Arial" pitchFamily="34" charset="0"/>
              </a:rPr>
              <a:t>, </a:t>
            </a:r>
            <a:r>
              <a:rPr lang="pt-BR" sz="2400" dirty="0" err="1">
                <a:latin typeface="Arial" pitchFamily="34" charset="0"/>
                <a:cs typeface="Arial" pitchFamily="34" charset="0"/>
              </a:rPr>
              <a:t>CPqd</a:t>
            </a:r>
            <a:r>
              <a:rPr lang="pt-BR" sz="2400" dirty="0">
                <a:latin typeface="Arial" pitchFamily="34" charset="0"/>
                <a:cs typeface="Arial" pitchFamily="34" charset="0"/>
              </a:rPr>
              <a:t>, Centros Paula Souza...</a:t>
            </a:r>
          </a:p>
          <a:p>
            <a:pPr algn="just"/>
            <a:r>
              <a:rPr lang="pt-BR" sz="2400" dirty="0" err="1">
                <a:latin typeface="Arial" pitchFamily="34" charset="0"/>
                <a:cs typeface="Arial" pitchFamily="34" charset="0"/>
              </a:rPr>
              <a:t>Pólos</a:t>
            </a:r>
            <a:r>
              <a:rPr lang="pt-BR" sz="2400" dirty="0">
                <a:latin typeface="Arial" pitchFamily="34" charset="0"/>
                <a:cs typeface="Arial" pitchFamily="34" charset="0"/>
              </a:rPr>
              <a:t> tecnológicos (São José dos Campos, Campinas, RJ)</a:t>
            </a:r>
          </a:p>
        </p:txBody>
      </p:sp>
    </p:spTree>
    <p:extLst>
      <p:ext uri="{BB962C8B-B14F-4D97-AF65-F5344CB8AC3E}">
        <p14:creationId xmlns:p14="http://schemas.microsoft.com/office/powerpoint/2010/main" val="3244933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a:t>
            </a:r>
          </a:p>
        </p:txBody>
      </p:sp>
      <p:sp>
        <p:nvSpPr>
          <p:cNvPr id="4" name="Retângulo 3"/>
          <p:cNvSpPr/>
          <p:nvPr/>
        </p:nvSpPr>
        <p:spPr>
          <a:xfrm>
            <a:off x="-36512" y="412199"/>
            <a:ext cx="8964488" cy="4965462"/>
          </a:xfrm>
          <a:prstGeom prst="rect">
            <a:avLst/>
          </a:prstGeom>
        </p:spPr>
        <p:txBody>
          <a:bodyPr wrap="square">
            <a:spAutoFit/>
          </a:bodyPr>
          <a:lstStyle/>
          <a:p>
            <a:pPr algn="just"/>
            <a:r>
              <a:rPr lang="pt-BR" sz="2400" dirty="0">
                <a:latin typeface="Arial" pitchFamily="34" charset="0"/>
                <a:cs typeface="Arial" pitchFamily="34" charset="0"/>
              </a:rPr>
              <a:t>Estagnação: consequência do acordo com o FMI (receita recessiva)</a:t>
            </a:r>
          </a:p>
          <a:p>
            <a:pPr algn="just">
              <a:lnSpc>
                <a:spcPts val="23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III PBDCT: 1 página no III PND (1980)</a:t>
            </a:r>
          </a:p>
          <a:p>
            <a:pPr algn="just">
              <a:lnSpc>
                <a:spcPts val="23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Soluções financeiras: autonomia administrativa das unidades, fortalecimento dos sistemas estaduais. Negociações com o Banco Mundial.</a:t>
            </a:r>
          </a:p>
          <a:p>
            <a:pPr algn="just">
              <a:lnSpc>
                <a:spcPts val="23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Ampliação da atuação junto a instituições promotoras de desenvolvimento. </a:t>
            </a:r>
          </a:p>
          <a:p>
            <a:pPr algn="just">
              <a:lnSpc>
                <a:spcPts val="23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Incremento nos estudos de PCT (aprimorar o ciclo de </a:t>
            </a:r>
            <a:r>
              <a:rPr lang="pt-BR" sz="2400" dirty="0" err="1">
                <a:latin typeface="Arial" pitchFamily="34" charset="0"/>
                <a:cs typeface="Arial" pitchFamily="34" charset="0"/>
              </a:rPr>
              <a:t>PPs</a:t>
            </a:r>
            <a:r>
              <a:rPr lang="pt-BR" sz="2400" dirty="0">
                <a:latin typeface="Arial" pitchFamily="34" charset="0"/>
                <a:cs typeface="Arial" pitchFamily="34" charset="0"/>
              </a:rPr>
              <a:t>)- Núcleo de Pesquisa de PCT do CNPq (1984)</a:t>
            </a:r>
          </a:p>
        </p:txBody>
      </p:sp>
    </p:spTree>
    <p:extLst>
      <p:ext uri="{BB962C8B-B14F-4D97-AF65-F5344CB8AC3E}">
        <p14:creationId xmlns:p14="http://schemas.microsoft.com/office/powerpoint/2010/main" val="3244933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Geisel (74-79)</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8" y="660457"/>
            <a:ext cx="9396536" cy="4956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a:extLst>
              <a:ext uri="{FF2B5EF4-FFF2-40B4-BE49-F238E27FC236}">
                <a16:creationId xmlns:a16="http://schemas.microsoft.com/office/drawing/2014/main" id="{2BF92D5C-9B44-0790-2A1C-3C4B26BBF894}"/>
              </a:ext>
            </a:extLst>
          </p:cNvPr>
          <p:cNvSpPr txBox="1"/>
          <p:nvPr/>
        </p:nvSpPr>
        <p:spPr>
          <a:xfrm>
            <a:off x="1403648" y="5828211"/>
            <a:ext cx="4615542" cy="461665"/>
          </a:xfrm>
          <a:prstGeom prst="rect">
            <a:avLst/>
          </a:prstGeom>
          <a:noFill/>
        </p:spPr>
        <p:txBody>
          <a:bodyPr wrap="square">
            <a:spAutoFit/>
          </a:bodyPr>
          <a:lstStyle/>
          <a:p>
            <a:r>
              <a:rPr lang="pt-BR" sz="2400" b="1" dirty="0"/>
              <a:t>1976 a 2008</a:t>
            </a:r>
          </a:p>
        </p:txBody>
      </p:sp>
    </p:spTree>
    <p:extLst>
      <p:ext uri="{BB962C8B-B14F-4D97-AF65-F5344CB8AC3E}">
        <p14:creationId xmlns:p14="http://schemas.microsoft.com/office/powerpoint/2010/main" val="1920788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a:t>
            </a:r>
          </a:p>
        </p:txBody>
      </p:sp>
      <p:sp>
        <p:nvSpPr>
          <p:cNvPr id="4" name="Retângulo 3"/>
          <p:cNvSpPr/>
          <p:nvPr/>
        </p:nvSpPr>
        <p:spPr>
          <a:xfrm>
            <a:off x="-36512" y="332656"/>
            <a:ext cx="8964488" cy="9274334"/>
          </a:xfrm>
          <a:prstGeom prst="rect">
            <a:avLst/>
          </a:prstGeom>
        </p:spPr>
        <p:txBody>
          <a:bodyPr wrap="square">
            <a:spAutoFit/>
          </a:bodyPr>
          <a:lstStyle/>
          <a:p>
            <a:pPr algn="just"/>
            <a:r>
              <a:rPr lang="pt-BR" sz="2400" dirty="0">
                <a:latin typeface="Arial" pitchFamily="34" charset="0"/>
                <a:cs typeface="Arial" pitchFamily="34" charset="0"/>
              </a:rPr>
              <a:t>Tecnocracia racional: promessa de desenvolvimento (‘O Brasil é o país do futuro”)</a:t>
            </a:r>
          </a:p>
          <a:p>
            <a:pPr algn="just">
              <a:lnSpc>
                <a:spcPts val="23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Fortalecimento do Estado (uso da violência, AI5). 1964-73: 257 professores demitidos.</a:t>
            </a:r>
          </a:p>
          <a:p>
            <a:pPr algn="just">
              <a:lnSpc>
                <a:spcPts val="23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Relação </a:t>
            </a:r>
            <a:r>
              <a:rPr lang="pt-BR" sz="2400" b="1" dirty="0">
                <a:latin typeface="Arial" pitchFamily="34" charset="0"/>
                <a:cs typeface="Arial" pitchFamily="34" charset="0"/>
              </a:rPr>
              <a:t>desrespeitosa</a:t>
            </a:r>
            <a:r>
              <a:rPr lang="pt-BR" sz="2400" dirty="0">
                <a:latin typeface="Arial" pitchFamily="34" charset="0"/>
                <a:cs typeface="Arial" pitchFamily="34" charset="0"/>
              </a:rPr>
              <a:t> (sub e supercidadãos): espere (o bolo crescer) e confie, sem discussão</a:t>
            </a:r>
            <a:endParaRPr lang="pt-BR" sz="2000" dirty="0">
              <a:latin typeface="Arial" pitchFamily="34" charset="0"/>
              <a:cs typeface="Arial" pitchFamily="34" charset="0"/>
            </a:endParaRPr>
          </a:p>
          <a:p>
            <a:pPr algn="just"/>
            <a:r>
              <a:rPr lang="pt-BR" sz="2000" dirty="0">
                <a:latin typeface="Arial" pitchFamily="34" charset="0"/>
                <a:cs typeface="Arial" pitchFamily="34" charset="0"/>
              </a:rPr>
              <a:t>1960- 50% + pobres, 17,6% da renda; 10% + ricos, 39,6% 1980- 50% + pobres, 12,6%; 10% + ricos, 50,9% (</a:t>
            </a:r>
            <a:r>
              <a:rPr lang="pt-BR" sz="1200" b="1" dirty="0">
                <a:solidFill>
                  <a:srgbClr val="FF0000"/>
                </a:solidFill>
                <a:latin typeface="Arial" pitchFamily="34" charset="0"/>
                <a:cs typeface="Arial" pitchFamily="34" charset="0"/>
              </a:rPr>
              <a:t>Desigualdade e pobreza no Brasil: retrato de uma estabilidade Inaceitável Ricardo Paes de Barros, Ricardo Henriques, Rosane Mendonça. Revista Brasileira de Ciências Sociais - Vol. 15 No 42, 2000 )</a:t>
            </a:r>
          </a:p>
          <a:p>
            <a:pPr algn="just">
              <a:lnSpc>
                <a:spcPts val="23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Ausência de reflexões sobre o problema da desigualdade (tecnologia para o Desenvolvimento Social- ausência do pensamento de um ponto de vista “socialista”)</a:t>
            </a:r>
          </a:p>
          <a:p>
            <a:pPr algn="just">
              <a:lnSpc>
                <a:spcPts val="23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Ambiguidade da política industrial (interesse nacional X IDE, inclusão x exclusão, banimento dos críticos) </a:t>
            </a: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 </a:t>
            </a: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3244933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o papel central do IDE</a:t>
            </a:r>
          </a:p>
        </p:txBody>
      </p:sp>
      <p:sp>
        <p:nvSpPr>
          <p:cNvPr id="4" name="Retângulo 3"/>
          <p:cNvSpPr/>
          <p:nvPr/>
        </p:nvSpPr>
        <p:spPr>
          <a:xfrm>
            <a:off x="-36512" y="412199"/>
            <a:ext cx="8964488" cy="9323065"/>
          </a:xfrm>
          <a:prstGeom prst="rect">
            <a:avLst/>
          </a:prstGeom>
        </p:spPr>
        <p:txBody>
          <a:bodyPr wrap="square">
            <a:spAutoFit/>
          </a:bodyPr>
          <a:lstStyle/>
          <a:p>
            <a:pPr algn="just"/>
            <a:r>
              <a:rPr lang="pt-BR" sz="2400" dirty="0">
                <a:latin typeface="Arial" pitchFamily="34" charset="0"/>
                <a:cs typeface="Arial" pitchFamily="34" charset="0"/>
              </a:rPr>
              <a:t>Oposição de setores nacionalistas (Reserva de mercado, 1976)</a:t>
            </a:r>
          </a:p>
          <a:p>
            <a:pPr algn="just">
              <a:lnSpc>
                <a:spcPts val="23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Permitia o rápido crescimento- elemento de legitimação do regime. Alinhamento com o Departamento de Estado dos EUA</a:t>
            </a:r>
          </a:p>
          <a:p>
            <a:pPr algn="just">
              <a:lnSpc>
                <a:spcPts val="23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Acesso a financiamento- BID, USA </a:t>
            </a:r>
            <a:r>
              <a:rPr lang="pt-BR" sz="2400" dirty="0" err="1">
                <a:latin typeface="Arial" pitchFamily="34" charset="0"/>
                <a:cs typeface="Arial" pitchFamily="34" charset="0"/>
              </a:rPr>
              <a:t>Aid</a:t>
            </a:r>
            <a:r>
              <a:rPr lang="pt-BR" sz="2400" dirty="0">
                <a:latin typeface="Arial" pitchFamily="34" charset="0"/>
                <a:cs typeface="Arial" pitchFamily="34" charset="0"/>
              </a:rPr>
              <a:t> </a:t>
            </a:r>
            <a:r>
              <a:rPr lang="pt-BR" sz="2400" dirty="0" err="1">
                <a:latin typeface="Arial" pitchFamily="34" charset="0"/>
                <a:cs typeface="Arial" pitchFamily="34" charset="0"/>
              </a:rPr>
              <a:t>Agency</a:t>
            </a:r>
            <a:r>
              <a:rPr lang="pt-BR" sz="2400" dirty="0">
                <a:latin typeface="Arial" pitchFamily="34" charset="0"/>
                <a:cs typeface="Arial" pitchFamily="34" charset="0"/>
              </a:rPr>
              <a:t>, Fundações formadas por </a:t>
            </a:r>
            <a:r>
              <a:rPr lang="pt-BR" sz="2400" i="1" dirty="0" err="1">
                <a:latin typeface="Arial" pitchFamily="34" charset="0"/>
                <a:cs typeface="Arial" pitchFamily="34" charset="0"/>
              </a:rPr>
              <a:t>think</a:t>
            </a:r>
            <a:r>
              <a:rPr lang="pt-BR" sz="2400" i="1" dirty="0">
                <a:latin typeface="Arial" pitchFamily="34" charset="0"/>
                <a:cs typeface="Arial" pitchFamily="34" charset="0"/>
              </a:rPr>
              <a:t> </a:t>
            </a:r>
            <a:r>
              <a:rPr lang="pt-BR" sz="2400" i="1" dirty="0" err="1">
                <a:latin typeface="Arial" pitchFamily="34" charset="0"/>
                <a:cs typeface="Arial" pitchFamily="34" charset="0"/>
              </a:rPr>
              <a:t>tanks</a:t>
            </a:r>
            <a:r>
              <a:rPr lang="pt-BR" sz="2400" i="1" dirty="0">
                <a:latin typeface="Arial" pitchFamily="34" charset="0"/>
                <a:cs typeface="Arial" pitchFamily="34" charset="0"/>
              </a:rPr>
              <a:t> </a:t>
            </a:r>
            <a:r>
              <a:rPr lang="pt-BR" sz="2400" dirty="0">
                <a:latin typeface="Arial" pitchFamily="34" charset="0"/>
                <a:cs typeface="Arial" pitchFamily="34" charset="0"/>
              </a:rPr>
              <a:t>globais</a:t>
            </a:r>
          </a:p>
          <a:p>
            <a:pPr algn="just">
              <a:lnSpc>
                <a:spcPts val="23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Influência nos currículos/pesquisas universitárias</a:t>
            </a:r>
          </a:p>
          <a:p>
            <a:pPr algn="just">
              <a:lnSpc>
                <a:spcPts val="23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Acesso a uma modernização “cosmética” – ideologia do benefício sem limites da </a:t>
            </a:r>
            <a:r>
              <a:rPr lang="pt-BR" sz="2400" dirty="0" err="1">
                <a:latin typeface="Arial" pitchFamily="34" charset="0"/>
                <a:cs typeface="Arial" pitchFamily="34" charset="0"/>
              </a:rPr>
              <a:t>C&amp;T</a:t>
            </a:r>
            <a:endParaRPr lang="pt-BR" sz="2400" dirty="0">
              <a:latin typeface="Arial" pitchFamily="34" charset="0"/>
              <a:cs typeface="Arial" pitchFamily="34" charset="0"/>
            </a:endParaRPr>
          </a:p>
          <a:p>
            <a:pPr algn="just">
              <a:lnSpc>
                <a:spcPts val="23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Acentua o problema fundamental da PCTI: recursos para qualificar a </a:t>
            </a:r>
            <a:r>
              <a:rPr lang="pt-BR" sz="2400" b="1" dirty="0">
                <a:latin typeface="Arial" pitchFamily="34" charset="0"/>
                <a:cs typeface="Arial" pitchFamily="34" charset="0"/>
              </a:rPr>
              <a:t>oferta </a:t>
            </a:r>
            <a:r>
              <a:rPr lang="pt-BR" sz="2400" dirty="0">
                <a:latin typeface="Arial" pitchFamily="34" charset="0"/>
                <a:cs typeface="Arial" pitchFamily="34" charset="0"/>
              </a:rPr>
              <a:t>de conhecimento, sem uma correspondente qualificação da </a:t>
            </a:r>
            <a:r>
              <a:rPr lang="pt-BR" sz="2400" b="1" dirty="0">
                <a:latin typeface="Arial" pitchFamily="34" charset="0"/>
                <a:cs typeface="Arial" pitchFamily="34" charset="0"/>
              </a:rPr>
              <a:t>demanda </a:t>
            </a:r>
            <a:r>
              <a:rPr lang="pt-BR" sz="2400" dirty="0">
                <a:latin typeface="Arial" pitchFamily="34" charset="0"/>
                <a:cs typeface="Arial" pitchFamily="34" charset="0"/>
              </a:rPr>
              <a:t>na sociedade (empresas). O maior interessado na expansão do sistema era a </a:t>
            </a:r>
            <a:r>
              <a:rPr lang="pt-BR" sz="2400" b="1" dirty="0">
                <a:latin typeface="Arial" pitchFamily="34" charset="0"/>
                <a:cs typeface="Arial" pitchFamily="34" charset="0"/>
              </a:rPr>
              <a:t>própria academia </a:t>
            </a:r>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 </a:t>
            </a: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3244933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79512" y="692696"/>
            <a:ext cx="8712968" cy="1569660"/>
          </a:xfrm>
          <a:prstGeom prst="rect">
            <a:avLst/>
          </a:prstGeom>
        </p:spPr>
        <p:txBody>
          <a:bodyPr wrap="square">
            <a:spAutoFit/>
          </a:bodyPr>
          <a:lstStyle/>
          <a:p>
            <a:pPr algn="just"/>
            <a:r>
              <a:rPr lang="pt-BR" sz="2400" dirty="0">
                <a:latin typeface="Arial" pitchFamily="34" charset="0"/>
                <a:cs typeface="Arial" pitchFamily="34" charset="0"/>
              </a:rPr>
              <a:t>Quais notícias nos apresentam dados sobre a agenda, formulação e implementação de políticas naquele momento de auge do projeto político do regime militar (1975)? O que funcionou e o que não deu certo?</a:t>
            </a:r>
            <a:endParaRPr lang="pt-BR" dirty="0">
              <a:latin typeface="Arial" pitchFamily="34" charset="0"/>
              <a:cs typeface="Arial" pitchFamily="34" charset="0"/>
            </a:endParaRPr>
          </a:p>
        </p:txBody>
      </p:sp>
      <p:sp>
        <p:nvSpPr>
          <p:cNvPr id="4"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Exercício</a:t>
            </a:r>
          </a:p>
        </p:txBody>
      </p:sp>
      <p:pic>
        <p:nvPicPr>
          <p:cNvPr id="1026" name="Picture 2"/>
          <p:cNvPicPr>
            <a:picLocks noChangeAspect="1" noChangeArrowheads="1"/>
          </p:cNvPicPr>
          <p:nvPr/>
        </p:nvPicPr>
        <p:blipFill>
          <a:blip r:embed="rId2" cstate="print"/>
          <a:srcRect/>
          <a:stretch>
            <a:fillRect/>
          </a:stretch>
        </p:blipFill>
        <p:spPr bwMode="auto">
          <a:xfrm>
            <a:off x="999128" y="2249488"/>
            <a:ext cx="7073164" cy="4608512"/>
          </a:xfrm>
          <a:prstGeom prst="rect">
            <a:avLst/>
          </a:prstGeom>
          <a:noFill/>
          <a:ln w="9525">
            <a:noFill/>
            <a:miter lim="800000"/>
            <a:headEnd/>
            <a:tailEnd/>
          </a:ln>
        </p:spPr>
      </p:pic>
    </p:spTree>
    <p:extLst>
      <p:ext uri="{BB962C8B-B14F-4D97-AF65-F5344CB8AC3E}">
        <p14:creationId xmlns:p14="http://schemas.microsoft.com/office/powerpoint/2010/main" val="3244933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o caso da indústria de informática</a:t>
            </a:r>
          </a:p>
        </p:txBody>
      </p:sp>
      <p:sp>
        <p:nvSpPr>
          <p:cNvPr id="4" name="Retângulo 3"/>
          <p:cNvSpPr/>
          <p:nvPr/>
        </p:nvSpPr>
        <p:spPr>
          <a:xfrm>
            <a:off x="-36512" y="412199"/>
            <a:ext cx="8964488" cy="10802957"/>
          </a:xfrm>
          <a:prstGeom prst="rect">
            <a:avLst/>
          </a:prstGeom>
        </p:spPr>
        <p:txBody>
          <a:bodyPr wrap="square">
            <a:spAutoFit/>
          </a:bodyPr>
          <a:lstStyle/>
          <a:p>
            <a:pPr algn="just"/>
            <a:r>
              <a:rPr lang="pt-BR" sz="2400" dirty="0">
                <a:latin typeface="Arial" pitchFamily="34" charset="0"/>
                <a:cs typeface="Arial" pitchFamily="34" charset="0"/>
              </a:rPr>
              <a:t>Texto “</a:t>
            </a:r>
            <a:r>
              <a:rPr lang="pt-BR" sz="2400" i="1" dirty="0">
                <a:latin typeface="Arial" pitchFamily="34" charset="0"/>
                <a:cs typeface="Arial" pitchFamily="34" charset="0"/>
              </a:rPr>
              <a:t>Minicomputadores brasileiros nos anos 1970: uma reserva de mercado democrática em meio ao autoritarismo</a:t>
            </a:r>
            <a:r>
              <a:rPr lang="pt-BR" sz="2400" dirty="0">
                <a:latin typeface="Arial" pitchFamily="34" charset="0"/>
                <a:cs typeface="Arial" pitchFamily="34" charset="0"/>
              </a:rPr>
              <a:t>”</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Abordagem teórica: redes sociotécnicas (social, político e tecnológico em uma “rede sem costuras”)- no caso, regime político, comunidades de técnicos e inovações tecnológicas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Explicações contingentes para o resultado de políticas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Modelos de liberdade democrática não são incompatíveis com intervenção estatal e planejamento de longo prazo</a:t>
            </a:r>
          </a:p>
          <a:p>
            <a:pPr marL="457200" indent="-457200" algn="just">
              <a:buAutoNum type="arabicPeriod"/>
            </a:pPr>
            <a:r>
              <a:rPr lang="pt-BR" sz="2400" dirty="0">
                <a:latin typeface="Arial" pitchFamily="34" charset="0"/>
                <a:cs typeface="Arial" pitchFamily="34" charset="0"/>
              </a:rPr>
              <a:t>Liberdade como a interação livre de indivíduos auto interessados, com resultados agregados benéficos;</a:t>
            </a:r>
          </a:p>
          <a:p>
            <a:pPr marL="457200" indent="-457200" algn="just">
              <a:buAutoNum type="arabicPeriod"/>
            </a:pPr>
            <a:r>
              <a:rPr lang="pt-BR" sz="2400" dirty="0">
                <a:latin typeface="Arial" pitchFamily="34" charset="0"/>
                <a:cs typeface="Arial" pitchFamily="34" charset="0"/>
              </a:rPr>
              <a:t>Liberdade como interação esclarecida entre indivíduos informados, evitando ações negativas;</a:t>
            </a:r>
          </a:p>
          <a:p>
            <a:pPr marL="457200" indent="-457200" algn="just">
              <a:buAutoNum type="arabicPeriod"/>
            </a:pPr>
            <a:r>
              <a:rPr lang="pt-BR" sz="2400" dirty="0">
                <a:latin typeface="Arial" pitchFamily="34" charset="0"/>
                <a:cs typeface="Arial" pitchFamily="34" charset="0"/>
              </a:rPr>
              <a:t>Liberdade a partir da ordem mantida por atores esclarecidos, justificados pela prestação de contas pública (não política) </a:t>
            </a:r>
          </a:p>
          <a:p>
            <a:pPr marL="457200" indent="-457200">
              <a:buAutoNum type="arabicPeriod"/>
            </a:pPr>
            <a:endParaRPr lang="pt-BR" sz="2400" dirty="0">
              <a:latin typeface="Arial" pitchFamily="34" charset="0"/>
              <a:cs typeface="Arial" pitchFamily="34" charset="0"/>
            </a:endParaRPr>
          </a:p>
          <a:p>
            <a:pPr marL="457200" indent="-457200" algn="just">
              <a:buAutoNum type="arabicPeriod"/>
            </a:pPr>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 </a:t>
            </a: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3539305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e planejamento no Governo militar</a:t>
            </a:r>
          </a:p>
        </p:txBody>
      </p:sp>
      <p:sp>
        <p:nvSpPr>
          <p:cNvPr id="4" name="Retângulo 3"/>
          <p:cNvSpPr/>
          <p:nvPr/>
        </p:nvSpPr>
        <p:spPr>
          <a:xfrm>
            <a:off x="-36512" y="412199"/>
            <a:ext cx="9180512" cy="8586966"/>
          </a:xfrm>
          <a:prstGeom prst="rect">
            <a:avLst/>
          </a:prstGeom>
        </p:spPr>
        <p:txBody>
          <a:bodyPr wrap="square">
            <a:spAutoFit/>
          </a:bodyPr>
          <a:lstStyle/>
          <a:p>
            <a:pPr algn="just"/>
            <a:r>
              <a:rPr lang="pt-BR" sz="2400" dirty="0">
                <a:latin typeface="Arial" pitchFamily="34" charset="0"/>
                <a:cs typeface="Arial" pitchFamily="34" charset="0"/>
              </a:rPr>
              <a:t>Inserção recente de CTI em planos de governo (texto de 1975)</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 Visão sobre as implicações tecnológicas de diretrizes de planejamento que não fazem referência explícita à CTI, ou que são incompatíveis com a política explícita de CTI</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Planos: documentos de formulação, implementação é outro momento em que dificilmente o planejamento é executado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Objetivos de um planejamento de ações em CTI:</a:t>
            </a:r>
          </a:p>
          <a:p>
            <a:pPr marL="457200" indent="-457200" algn="just">
              <a:buAutoNum type="arabicPeriod"/>
            </a:pPr>
            <a:r>
              <a:rPr lang="pt-BR" sz="2400" dirty="0">
                <a:latin typeface="Arial" pitchFamily="34" charset="0"/>
                <a:cs typeface="Arial" pitchFamily="34" charset="0"/>
              </a:rPr>
              <a:t>Objetivos autônomos (do sistema), não considerados no texto, focado na atualização tecnológica;</a:t>
            </a:r>
          </a:p>
          <a:p>
            <a:pPr marL="457200" indent="-457200" algn="just">
              <a:buAutoNum type="arabicPeriod"/>
            </a:pPr>
            <a:r>
              <a:rPr lang="pt-BR" sz="2400" dirty="0">
                <a:latin typeface="Arial" pitchFamily="34" charset="0"/>
                <a:cs typeface="Arial" pitchFamily="34" charset="0"/>
              </a:rPr>
              <a:t>Incorporação de inovações sem diferenciar produção interna ou importação de tecnologia (política de resposta);</a:t>
            </a:r>
          </a:p>
          <a:p>
            <a:pPr marL="457200" indent="-457200" algn="just">
              <a:buAutoNum type="arabicPeriod"/>
            </a:pPr>
            <a:r>
              <a:rPr lang="pt-BR" sz="2400" dirty="0">
                <a:latin typeface="Arial" pitchFamily="34" charset="0"/>
                <a:cs typeface="Arial" pitchFamily="34" charset="0"/>
              </a:rPr>
              <a:t>Capacitação nacional para criação ou adaptação de conhecimentos técnicos (política de autonomia relativa)- pode reorientar ou não o padrão de crescimento econômico</a:t>
            </a:r>
          </a:p>
          <a:p>
            <a:pPr marL="457200" indent="-457200" algn="just">
              <a:buAutoNum type="arabicPeriod"/>
            </a:pPr>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3244933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o caso da indústria de informática</a:t>
            </a:r>
          </a:p>
        </p:txBody>
      </p:sp>
      <p:sp>
        <p:nvSpPr>
          <p:cNvPr id="4" name="Retângulo 3"/>
          <p:cNvSpPr/>
          <p:nvPr/>
        </p:nvSpPr>
        <p:spPr>
          <a:xfrm>
            <a:off x="0" y="395214"/>
            <a:ext cx="8964488" cy="8956298"/>
          </a:xfrm>
          <a:prstGeom prst="rect">
            <a:avLst/>
          </a:prstGeom>
        </p:spPr>
        <p:txBody>
          <a:bodyPr wrap="square">
            <a:spAutoFit/>
          </a:bodyPr>
          <a:lstStyle/>
          <a:p>
            <a:pPr algn="just"/>
            <a:r>
              <a:rPr lang="pt-BR" sz="2400" dirty="0">
                <a:latin typeface="Arial" pitchFamily="34" charset="0"/>
                <a:cs typeface="Arial" pitchFamily="34" charset="0"/>
              </a:rPr>
              <a:t>Reserva de mercado de informática: caso de tendências liberais-democráticas com intervencionismo planejado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Transformações: intervenção do Serviço Nacional de Informações a partir de 1979; difusão do microcomputador nos anos 80, e suas interações com a comunidade de especialistas em informática (Incluindo empresas): o social transbordando no técnico, o técnico transbordando no social</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Reserva de mercado de informática: vista como uma experiência fracassada (abandonada em 1990)</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Começo dos anos 80: empresas brasileiras supriam boa parte do mercado interno de minicomputadores (bens de capital) com marcas e tecnologia próprias </a:t>
            </a:r>
          </a:p>
          <a:p>
            <a:pPr algn="just"/>
            <a:r>
              <a:rPr lang="pt-BR" sz="2400" dirty="0">
                <a:latin typeface="Arial" pitchFamily="34" charset="0"/>
                <a:cs typeface="Arial" pitchFamily="34" charset="0"/>
              </a:rPr>
              <a:t>(política de autonomia)</a:t>
            </a: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 </a:t>
            </a: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p:txBody>
      </p:sp>
      <p:pic>
        <p:nvPicPr>
          <p:cNvPr id="1026" name="Picture 2" descr="Minicomputador – Wikipédia, a enciclopédia livre">
            <a:extLst>
              <a:ext uri="{FF2B5EF4-FFF2-40B4-BE49-F238E27FC236}">
                <a16:creationId xmlns:a16="http://schemas.microsoft.com/office/drawing/2014/main" id="{6A232869-6083-4EA5-3FAA-96DA75E50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5625655"/>
            <a:ext cx="1602879" cy="1200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837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o caso da indústria de informática</a:t>
            </a:r>
          </a:p>
        </p:txBody>
      </p:sp>
      <p:pic>
        <p:nvPicPr>
          <p:cNvPr id="2050" name="Picture 2">
            <a:extLst>
              <a:ext uri="{FF2B5EF4-FFF2-40B4-BE49-F238E27FC236}">
                <a16:creationId xmlns:a16="http://schemas.microsoft.com/office/drawing/2014/main" id="{464E7C90-B9B3-FA97-0984-ECC6DEEE7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80999"/>
            <a:ext cx="7200800" cy="6542159"/>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25F10AD1-CA74-E36D-0476-DBDCD25B2B73}"/>
              </a:ext>
            </a:extLst>
          </p:cNvPr>
          <p:cNvSpPr/>
          <p:nvPr/>
        </p:nvSpPr>
        <p:spPr>
          <a:xfrm>
            <a:off x="7452320" y="1700808"/>
            <a:ext cx="1691680" cy="12241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Propaganda da SISCO computadores, 1982</a:t>
            </a:r>
          </a:p>
        </p:txBody>
      </p:sp>
    </p:spTree>
    <p:extLst>
      <p:ext uri="{BB962C8B-B14F-4D97-AF65-F5344CB8AC3E}">
        <p14:creationId xmlns:p14="http://schemas.microsoft.com/office/powerpoint/2010/main" val="508351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o caso da indústria de informática</a:t>
            </a:r>
          </a:p>
        </p:txBody>
      </p:sp>
      <p:pic>
        <p:nvPicPr>
          <p:cNvPr id="3074" name="Picture 2">
            <a:extLst>
              <a:ext uri="{FF2B5EF4-FFF2-40B4-BE49-F238E27FC236}">
                <a16:creationId xmlns:a16="http://schemas.microsoft.com/office/drawing/2014/main" id="{2FD7CA3C-49EC-3205-49BA-D01BE2C24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856" y="620688"/>
            <a:ext cx="8312756"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708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o caso da indústria de informática</a:t>
            </a:r>
          </a:p>
        </p:txBody>
      </p:sp>
      <p:sp>
        <p:nvSpPr>
          <p:cNvPr id="4" name="Retângulo 3"/>
          <p:cNvSpPr/>
          <p:nvPr/>
        </p:nvSpPr>
        <p:spPr>
          <a:xfrm>
            <a:off x="-1" y="395214"/>
            <a:ext cx="9109075" cy="9140964"/>
          </a:xfrm>
          <a:prstGeom prst="rect">
            <a:avLst/>
          </a:prstGeom>
        </p:spPr>
        <p:txBody>
          <a:bodyPr wrap="square">
            <a:spAutoFit/>
          </a:bodyPr>
          <a:lstStyle/>
          <a:p>
            <a:pPr algn="just"/>
            <a:r>
              <a:rPr lang="pt-BR" sz="2400" dirty="0">
                <a:latin typeface="Arial" pitchFamily="34" charset="0"/>
                <a:cs typeface="Arial" pitchFamily="34" charset="0"/>
              </a:rPr>
              <a:t>Explicação comum para o esgotamento da política: produtos defasados com preços altos, pressão dos EUA pela abertura do mercado, só mantida pelo regime autoritário</a:t>
            </a:r>
          </a:p>
          <a:p>
            <a:pPr algn="just">
              <a:lnSpc>
                <a:spcPts val="24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1ª metade da década de 70: </a:t>
            </a:r>
          </a:p>
          <a:p>
            <a:pPr marL="342900" indent="-342900" algn="just">
              <a:buFont typeface="Arial" panose="020B0604020202020204" pitchFamily="34" charset="0"/>
              <a:buChar char="•"/>
            </a:pPr>
            <a:r>
              <a:rPr lang="pt-BR" sz="2400" dirty="0">
                <a:latin typeface="Arial" pitchFamily="34" charset="0"/>
                <a:cs typeface="Arial" pitchFamily="34" charset="0"/>
              </a:rPr>
              <a:t>projetos de informática nas universidades (modems, terminais de vídeo, processadores, </a:t>
            </a:r>
            <a:r>
              <a:rPr lang="pt-BR" sz="2400" dirty="0" err="1">
                <a:latin typeface="Arial" pitchFamily="34" charset="0"/>
                <a:cs typeface="Arial" pitchFamily="34" charset="0"/>
              </a:rPr>
              <a:t>etc</a:t>
            </a:r>
            <a:r>
              <a:rPr lang="pt-BR" sz="2400" dirty="0">
                <a:latin typeface="Arial" pitchFamily="34" charset="0"/>
                <a:cs typeface="Arial" pitchFamily="34" charset="0"/>
              </a:rPr>
              <a:t>)- pesquisa, empregabilidade;</a:t>
            </a:r>
          </a:p>
          <a:p>
            <a:pPr marL="342900" indent="-342900" algn="just">
              <a:buFont typeface="Arial" panose="020B0604020202020204" pitchFamily="34" charset="0"/>
              <a:buChar char="•"/>
            </a:pPr>
            <a:r>
              <a:rPr lang="pt-BR" sz="2400" dirty="0">
                <a:latin typeface="Arial" pitchFamily="34" charset="0"/>
                <a:cs typeface="Arial" pitchFamily="34" charset="0"/>
              </a:rPr>
              <a:t>Burocracias estatais de processamento de dados (SERPRO) e comunicações, investimento em desenvolvimento de produtos visando melhorar serviços (fiscais, comunicação, </a:t>
            </a:r>
            <a:r>
              <a:rPr lang="pt-BR" sz="2400" dirty="0" err="1">
                <a:latin typeface="Arial" pitchFamily="34" charset="0"/>
                <a:cs typeface="Arial" pitchFamily="34" charset="0"/>
              </a:rPr>
              <a:t>etc</a:t>
            </a:r>
            <a:r>
              <a:rPr lang="pt-BR" sz="2400" dirty="0">
                <a:latin typeface="Arial" pitchFamily="34" charset="0"/>
                <a:cs typeface="Arial" pitchFamily="34" charset="0"/>
              </a:rPr>
              <a:t>); </a:t>
            </a:r>
          </a:p>
          <a:p>
            <a:pPr marL="342900" indent="-342900" algn="just">
              <a:buFont typeface="Arial" panose="020B0604020202020204" pitchFamily="34" charset="0"/>
              <a:buChar char="•"/>
            </a:pPr>
            <a:r>
              <a:rPr lang="pt-BR" sz="2400" dirty="0">
                <a:latin typeface="Arial" pitchFamily="34" charset="0"/>
                <a:cs typeface="Arial" pitchFamily="34" charset="0"/>
              </a:rPr>
              <a:t>Militares: Instituto de Pesquisas da Marinha buscavam abrir “caixas pretas” de sistemas importados</a:t>
            </a:r>
          </a:p>
          <a:p>
            <a:pPr marL="342900" indent="-342900" algn="just">
              <a:lnSpc>
                <a:spcPts val="2400"/>
              </a:lnSpc>
              <a:buFont typeface="Arial" panose="020B0604020202020204" pitchFamily="34" charset="0"/>
              <a:buChar char="•"/>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Apesar da ditadura, existiam espaços para discutir temas “permitidos”- informática era um deles</a:t>
            </a:r>
          </a:p>
          <a:p>
            <a:pPr algn="just">
              <a:lnSpc>
                <a:spcPts val="24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“Comunidade” organizada: eventos, revistas (</a:t>
            </a:r>
            <a:r>
              <a:rPr lang="pt-BR" sz="2400" dirty="0" err="1">
                <a:latin typeface="Arial" pitchFamily="34" charset="0"/>
                <a:cs typeface="Arial" pitchFamily="34" charset="0"/>
              </a:rPr>
              <a:t>Datanews</a:t>
            </a:r>
            <a:r>
              <a:rPr lang="pt-BR" sz="2400" dirty="0">
                <a:latin typeface="Arial" pitchFamily="34" charset="0"/>
                <a:cs typeface="Arial" pitchFamily="34" charset="0"/>
              </a:rPr>
              <a:t>, Dados e Ideias)- militares, burocratas e pesquisadores</a:t>
            </a: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 </a:t>
            </a: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243022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o caso da indústria de informática</a:t>
            </a:r>
          </a:p>
        </p:txBody>
      </p:sp>
      <p:sp>
        <p:nvSpPr>
          <p:cNvPr id="4" name="Retângulo 3"/>
          <p:cNvSpPr/>
          <p:nvPr/>
        </p:nvSpPr>
        <p:spPr>
          <a:xfrm>
            <a:off x="-1" y="395214"/>
            <a:ext cx="9109075" cy="8586966"/>
          </a:xfrm>
          <a:prstGeom prst="rect">
            <a:avLst/>
          </a:prstGeom>
        </p:spPr>
        <p:txBody>
          <a:bodyPr wrap="square">
            <a:spAutoFit/>
          </a:bodyPr>
          <a:lstStyle/>
          <a:p>
            <a:pPr algn="just"/>
            <a:r>
              <a:rPr lang="pt-BR" sz="2400" dirty="0">
                <a:latin typeface="Arial" pitchFamily="34" charset="0"/>
                <a:cs typeface="Arial" pitchFamily="34" charset="0"/>
              </a:rPr>
              <a:t>Comunidade de informática: discussão de questões diversas, consenso sobre a necessidade de dominar a tecnologia, no início praticamente sem empresários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Projeto de minicomputador G10 (USP/PUC RJ/Marinha- Finep/BNDES), projetos financiados pelo FNDCT na área</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Engenharia reversa, incluindo a combinação de equipamentos em novos sistemas (inovação local, “janela de oportunidade”) </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Meados dos anos 70: consenso sobre a necessidade de participação de empresas privadas (venda e manutenção)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IBM, Burroughs, Olivetti- multinacionais instaladas no Brasil não tinham interesse na concepção/projeto de produtos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Inviabilidade da empresa  nacional concorrer com </a:t>
            </a:r>
            <a:r>
              <a:rPr lang="pt-BR" sz="2400" dirty="0" err="1">
                <a:latin typeface="Arial" pitchFamily="34" charset="0"/>
                <a:cs typeface="Arial" pitchFamily="34" charset="0"/>
              </a:rPr>
              <a:t>MNs</a:t>
            </a:r>
            <a:endParaRPr lang="pt-BR" sz="2400" dirty="0">
              <a:latin typeface="Arial" pitchFamily="34" charset="0"/>
              <a:cs typeface="Arial" pitchFamily="34" charset="0"/>
            </a:endParaRP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 </a:t>
            </a: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3642957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o caso da indústria de informática</a:t>
            </a:r>
          </a:p>
        </p:txBody>
      </p:sp>
      <p:sp>
        <p:nvSpPr>
          <p:cNvPr id="4" name="Retângulo 3"/>
          <p:cNvSpPr/>
          <p:nvPr/>
        </p:nvSpPr>
        <p:spPr>
          <a:xfrm>
            <a:off x="34933" y="404838"/>
            <a:ext cx="9109075" cy="6001643"/>
          </a:xfrm>
          <a:prstGeom prst="rect">
            <a:avLst/>
          </a:prstGeom>
        </p:spPr>
        <p:txBody>
          <a:bodyPr wrap="square">
            <a:spAutoFit/>
          </a:bodyPr>
          <a:lstStyle/>
          <a:p>
            <a:pPr algn="just"/>
            <a:r>
              <a:rPr lang="pt-BR" sz="2400" dirty="0">
                <a:latin typeface="Arial" pitchFamily="34" charset="0"/>
                <a:cs typeface="Arial" pitchFamily="34" charset="0"/>
              </a:rPr>
              <a:t>Solução: reserva de mercado para empresas com P&amp;D de produtos nacionais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Coordenação das Atividades de Processamento Eletrônico de Dados (CAPRE, 1972): 1975, poderes ampliados no controle de importações (déficits na balança comercial a partir de 1973)</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Conselho de Desenvolvimento Econômico: resolução que estabeleceu critérios para aprovar projetos industriais de informática no país (utilização de tecnologia e capital local, índice de nacionalização, saldo da balança comercial, atuação no mercado interno)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Resolução CAPRE 1 (1976)- Recomendações sobre a Política Nacional de Informática</a:t>
            </a: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1292517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o caso da indústria de informática</a:t>
            </a:r>
          </a:p>
        </p:txBody>
      </p:sp>
      <p:sp>
        <p:nvSpPr>
          <p:cNvPr id="4" name="Retângulo 3"/>
          <p:cNvSpPr/>
          <p:nvPr/>
        </p:nvSpPr>
        <p:spPr>
          <a:xfrm>
            <a:off x="-1" y="395214"/>
            <a:ext cx="9109075" cy="5262979"/>
          </a:xfrm>
          <a:prstGeom prst="rect">
            <a:avLst/>
          </a:prstGeom>
        </p:spPr>
        <p:txBody>
          <a:bodyPr wrap="square">
            <a:spAutoFit/>
          </a:bodyPr>
          <a:lstStyle/>
          <a:p>
            <a:pPr algn="just"/>
            <a:r>
              <a:rPr lang="pt-BR" sz="2400" dirty="0">
                <a:latin typeface="Arial" pitchFamily="34" charset="0"/>
                <a:cs typeface="Arial" pitchFamily="34" charset="0"/>
              </a:rPr>
              <a:t>1977: concorrência internacional para fabricação de minicomputadores no Brasil (P&amp;D no plano de investimento)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Vencedores: criadas para a concorrência, licenciavam tecnologia estrangeira para engenharia reversa- </a:t>
            </a:r>
            <a:r>
              <a:rPr lang="pt-BR" sz="2400" dirty="0" err="1">
                <a:latin typeface="Arial" pitchFamily="34" charset="0"/>
                <a:cs typeface="Arial" pitchFamily="34" charset="0"/>
              </a:rPr>
              <a:t>Edisa</a:t>
            </a:r>
            <a:r>
              <a:rPr lang="pt-BR" sz="2400" dirty="0">
                <a:latin typeface="Arial" pitchFamily="34" charset="0"/>
                <a:cs typeface="Arial" pitchFamily="34" charset="0"/>
              </a:rPr>
              <a:t> (tecnologia da Fujitsu, Japão), </a:t>
            </a:r>
            <a:r>
              <a:rPr lang="pt-BR" sz="2400" b="1" dirty="0">
                <a:latin typeface="Arial" pitchFamily="34" charset="0"/>
                <a:cs typeface="Arial" pitchFamily="34" charset="0"/>
              </a:rPr>
              <a:t>Labo</a:t>
            </a:r>
            <a:r>
              <a:rPr lang="pt-BR" sz="2400" dirty="0">
                <a:latin typeface="Arial" pitchFamily="34" charset="0"/>
                <a:cs typeface="Arial" pitchFamily="34" charset="0"/>
              </a:rPr>
              <a:t> (tecnologia da </a:t>
            </a:r>
            <a:r>
              <a:rPr lang="pt-BR" sz="2400" dirty="0" err="1">
                <a:latin typeface="Arial" pitchFamily="34" charset="0"/>
                <a:cs typeface="Arial" pitchFamily="34" charset="0"/>
              </a:rPr>
              <a:t>Nixdorf</a:t>
            </a:r>
            <a:r>
              <a:rPr lang="pt-BR" sz="2400" dirty="0">
                <a:latin typeface="Arial" pitchFamily="34" charset="0"/>
                <a:cs typeface="Arial" pitchFamily="34" charset="0"/>
              </a:rPr>
              <a:t>, Alemanha) e </a:t>
            </a:r>
            <a:r>
              <a:rPr lang="pt-BR" sz="2400" b="1" dirty="0">
                <a:latin typeface="Arial" pitchFamily="34" charset="0"/>
                <a:cs typeface="Arial" pitchFamily="34" charset="0"/>
              </a:rPr>
              <a:t>Sid </a:t>
            </a:r>
            <a:r>
              <a:rPr lang="pt-BR" sz="2400" dirty="0">
                <a:latin typeface="Arial" pitchFamily="34" charset="0"/>
                <a:cs typeface="Arial" pitchFamily="34" charset="0"/>
              </a:rPr>
              <a:t>(tecnologia da </a:t>
            </a:r>
            <a:r>
              <a:rPr lang="pt-BR" sz="2400" dirty="0" err="1">
                <a:latin typeface="Arial" pitchFamily="34" charset="0"/>
                <a:cs typeface="Arial" pitchFamily="34" charset="0"/>
              </a:rPr>
              <a:t>Logabax</a:t>
            </a:r>
            <a:r>
              <a:rPr lang="pt-BR" sz="2400" dirty="0">
                <a:latin typeface="Arial" pitchFamily="34" charset="0"/>
                <a:cs typeface="Arial" pitchFamily="34" charset="0"/>
              </a:rPr>
              <a:t> da França), </a:t>
            </a:r>
            <a:r>
              <a:rPr lang="pt-BR" sz="2400" b="1" dirty="0">
                <a:latin typeface="Arial" pitchFamily="34" charset="0"/>
                <a:cs typeface="Arial" pitchFamily="34" charset="0"/>
              </a:rPr>
              <a:t>Cobra</a:t>
            </a:r>
            <a:r>
              <a:rPr lang="pt-BR" sz="2400" dirty="0">
                <a:latin typeface="Arial" pitchFamily="34" charset="0"/>
                <a:cs typeface="Arial" pitchFamily="34" charset="0"/>
              </a:rPr>
              <a:t>, estatal de 1974 (licenciamento da Ferranti da Inglaterra), e </a:t>
            </a:r>
            <a:r>
              <a:rPr lang="pt-BR" sz="2400" b="1" dirty="0" err="1">
                <a:latin typeface="Arial" pitchFamily="34" charset="0"/>
                <a:cs typeface="Arial" pitchFamily="34" charset="0"/>
              </a:rPr>
              <a:t>Sisco</a:t>
            </a:r>
            <a:r>
              <a:rPr lang="pt-BR" sz="2400" dirty="0">
                <a:latin typeface="Arial" pitchFamily="34" charset="0"/>
                <a:cs typeface="Arial" pitchFamily="34" charset="0"/>
              </a:rPr>
              <a:t> (clone da tecnologia Eclipse da Data General, obtida sem licenciamento). Em cinco anos, independentes das fontes originais de tecnologia</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Nenhuma concorrente internacional foi aprovada (sete propostas nacionais, duas de joint ventures e seis estrangeiras)</a:t>
            </a: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1976848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o caso da indústria de informática</a:t>
            </a:r>
          </a:p>
        </p:txBody>
      </p:sp>
      <p:pic>
        <p:nvPicPr>
          <p:cNvPr id="4098" name="Picture 2">
            <a:extLst>
              <a:ext uri="{FF2B5EF4-FFF2-40B4-BE49-F238E27FC236}">
                <a16:creationId xmlns:a16="http://schemas.microsoft.com/office/drawing/2014/main" id="{B20A1973-E1C9-FEC7-98D0-5BFE343CC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6" y="496586"/>
            <a:ext cx="4938490" cy="642792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B39D4A87-8877-D980-EAA2-5EDFD70E4188}"/>
              </a:ext>
            </a:extLst>
          </p:cNvPr>
          <p:cNvPicPr>
            <a:picLocks noChangeAspect="1"/>
          </p:cNvPicPr>
          <p:nvPr/>
        </p:nvPicPr>
        <p:blipFill>
          <a:blip r:embed="rId3"/>
          <a:stretch>
            <a:fillRect/>
          </a:stretch>
        </p:blipFill>
        <p:spPr>
          <a:xfrm>
            <a:off x="4581517" y="466250"/>
            <a:ext cx="2281242" cy="3003636"/>
          </a:xfrm>
          <a:prstGeom prst="rect">
            <a:avLst/>
          </a:prstGeom>
        </p:spPr>
      </p:pic>
      <p:pic>
        <p:nvPicPr>
          <p:cNvPr id="6" name="Imagem 5">
            <a:extLst>
              <a:ext uri="{FF2B5EF4-FFF2-40B4-BE49-F238E27FC236}">
                <a16:creationId xmlns:a16="http://schemas.microsoft.com/office/drawing/2014/main" id="{9A6B344E-79A2-3188-5DDA-7E0D54506339}"/>
              </a:ext>
            </a:extLst>
          </p:cNvPr>
          <p:cNvPicPr>
            <a:picLocks noChangeAspect="1"/>
          </p:cNvPicPr>
          <p:nvPr/>
        </p:nvPicPr>
        <p:blipFill>
          <a:blip r:embed="rId4"/>
          <a:stretch>
            <a:fillRect/>
          </a:stretch>
        </p:blipFill>
        <p:spPr>
          <a:xfrm>
            <a:off x="6862758" y="496586"/>
            <a:ext cx="2281242" cy="3003636"/>
          </a:xfrm>
          <a:prstGeom prst="rect">
            <a:avLst/>
          </a:prstGeom>
        </p:spPr>
      </p:pic>
      <p:pic>
        <p:nvPicPr>
          <p:cNvPr id="7" name="Imagem 6">
            <a:extLst>
              <a:ext uri="{FF2B5EF4-FFF2-40B4-BE49-F238E27FC236}">
                <a16:creationId xmlns:a16="http://schemas.microsoft.com/office/drawing/2014/main" id="{5AB7C52E-FDE2-3977-514D-41EB51A65508}"/>
              </a:ext>
            </a:extLst>
          </p:cNvPr>
          <p:cNvPicPr>
            <a:picLocks noChangeAspect="1"/>
          </p:cNvPicPr>
          <p:nvPr/>
        </p:nvPicPr>
        <p:blipFill>
          <a:blip r:embed="rId5"/>
          <a:stretch>
            <a:fillRect/>
          </a:stretch>
        </p:blipFill>
        <p:spPr>
          <a:xfrm>
            <a:off x="4797720" y="3483849"/>
            <a:ext cx="3734720" cy="3374151"/>
          </a:xfrm>
          <a:prstGeom prst="rect">
            <a:avLst/>
          </a:prstGeom>
        </p:spPr>
      </p:pic>
    </p:spTree>
    <p:extLst>
      <p:ext uri="{BB962C8B-B14F-4D97-AF65-F5344CB8AC3E}">
        <p14:creationId xmlns:p14="http://schemas.microsoft.com/office/powerpoint/2010/main" val="1769557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o caso da indústria de informática</a:t>
            </a:r>
          </a:p>
        </p:txBody>
      </p:sp>
      <p:pic>
        <p:nvPicPr>
          <p:cNvPr id="2" name="Imagem 1">
            <a:extLst>
              <a:ext uri="{FF2B5EF4-FFF2-40B4-BE49-F238E27FC236}">
                <a16:creationId xmlns:a16="http://schemas.microsoft.com/office/drawing/2014/main" id="{DFE01E8D-7EA6-8EF3-A679-88FCDF24C611}"/>
              </a:ext>
            </a:extLst>
          </p:cNvPr>
          <p:cNvPicPr>
            <a:picLocks noChangeAspect="1"/>
          </p:cNvPicPr>
          <p:nvPr/>
        </p:nvPicPr>
        <p:blipFill>
          <a:blip r:embed="rId2"/>
          <a:stretch>
            <a:fillRect/>
          </a:stretch>
        </p:blipFill>
        <p:spPr>
          <a:xfrm>
            <a:off x="966787" y="723900"/>
            <a:ext cx="7210425" cy="5410200"/>
          </a:xfrm>
          <a:prstGeom prst="rect">
            <a:avLst/>
          </a:prstGeom>
        </p:spPr>
      </p:pic>
    </p:spTree>
    <p:extLst>
      <p:ext uri="{BB962C8B-B14F-4D97-AF65-F5344CB8AC3E}">
        <p14:creationId xmlns:p14="http://schemas.microsoft.com/office/powerpoint/2010/main" val="17471492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o caso da indústria de informática</a:t>
            </a:r>
          </a:p>
        </p:txBody>
      </p:sp>
      <p:sp>
        <p:nvSpPr>
          <p:cNvPr id="4" name="Retângulo 3"/>
          <p:cNvSpPr/>
          <p:nvPr/>
        </p:nvSpPr>
        <p:spPr>
          <a:xfrm>
            <a:off x="-1" y="395214"/>
            <a:ext cx="9109075" cy="7478970"/>
          </a:xfrm>
          <a:prstGeom prst="rect">
            <a:avLst/>
          </a:prstGeom>
        </p:spPr>
        <p:txBody>
          <a:bodyPr wrap="square">
            <a:spAutoFit/>
          </a:bodyPr>
          <a:lstStyle/>
          <a:p>
            <a:pPr algn="just"/>
            <a:r>
              <a:rPr lang="pt-BR" sz="2400" dirty="0">
                <a:latin typeface="Arial" pitchFamily="34" charset="0"/>
                <a:cs typeface="Arial" pitchFamily="34" charset="0"/>
              </a:rPr>
              <a:t>Fortalecimento da comunidade “politicamente agenciadora”: reforço de empresários, jornalistas e associações industriais/científicas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Legitimação social da política através de argumentos como melhoria no mercado de trabalho e nos serviços públicos, segurança nacional, </a:t>
            </a:r>
            <a:r>
              <a:rPr lang="pt-BR" sz="2400" dirty="0" err="1">
                <a:latin typeface="Arial" pitchFamily="34" charset="0"/>
                <a:cs typeface="Arial" pitchFamily="34" charset="0"/>
              </a:rPr>
              <a:t>etc</a:t>
            </a:r>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Inteligência descentralizada que discutia a política (crítica): controle sobre a “mão do Estado”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Comunidade de especialistas de informática (controle, prestação de contas) e CAPRE (intermediação com o governo)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Dinâmica interativa, que pode ser replicada em outras políticas, conciliando intervenção estatal/planejamento com práticas democráticas</a:t>
            </a:r>
          </a:p>
          <a:p>
            <a:pPr algn="just"/>
            <a:r>
              <a:rPr lang="pt-BR" sz="2400" dirty="0">
                <a:latin typeface="Arial" pitchFamily="34" charset="0"/>
                <a:cs typeface="Arial" pitchFamily="34" charset="0"/>
              </a:rPr>
              <a:t> </a:t>
            </a: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2809887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e planejamento no Governo militar</a:t>
            </a:r>
          </a:p>
        </p:txBody>
      </p:sp>
      <p:sp>
        <p:nvSpPr>
          <p:cNvPr id="4" name="Retângulo 3"/>
          <p:cNvSpPr/>
          <p:nvPr/>
        </p:nvSpPr>
        <p:spPr>
          <a:xfrm>
            <a:off x="-36512" y="412199"/>
            <a:ext cx="9180512" cy="8586966"/>
          </a:xfrm>
          <a:prstGeom prst="rect">
            <a:avLst/>
          </a:prstGeom>
        </p:spPr>
        <p:txBody>
          <a:bodyPr wrap="square">
            <a:spAutoFit/>
          </a:bodyPr>
          <a:lstStyle/>
          <a:p>
            <a:pPr algn="just"/>
            <a:r>
              <a:rPr lang="pt-BR" sz="2400" dirty="0">
                <a:latin typeface="Arial" pitchFamily="34" charset="0"/>
                <a:cs typeface="Arial" pitchFamily="34" charset="0"/>
              </a:rPr>
              <a:t>Em um determinado contexto tecnológico/industrial, o planejamento deve apontar como será constituída a política de resposta, e quais os objetivos viáveis da política de autonomia</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Etapas de complexidade tecnológica:</a:t>
            </a:r>
          </a:p>
          <a:p>
            <a:pPr algn="just"/>
            <a:endParaRPr lang="pt-BR" sz="2400" dirty="0">
              <a:latin typeface="Arial" pitchFamily="34" charset="0"/>
              <a:cs typeface="Arial" pitchFamily="34" charset="0"/>
            </a:endParaRPr>
          </a:p>
          <a:p>
            <a:pPr marL="457200" indent="-457200" algn="just">
              <a:buFontTx/>
              <a:buAutoNum type="arabicPeriod"/>
            </a:pPr>
            <a:r>
              <a:rPr lang="pt-BR" sz="2400" dirty="0">
                <a:latin typeface="Arial" pitchFamily="34" charset="0"/>
                <a:cs typeface="Arial" pitchFamily="34" charset="0"/>
              </a:rPr>
              <a:t>incorporação de bens de capital estrangeiro (incluindo empresas multinacionais) e formação de RH para a operação das novas tecnologias; </a:t>
            </a:r>
          </a:p>
          <a:p>
            <a:pPr marL="457200" indent="-457200" algn="just">
              <a:buAutoNum type="arabicPeriod"/>
            </a:pPr>
            <a:r>
              <a:rPr lang="pt-BR" sz="2400" dirty="0">
                <a:latin typeface="Arial" pitchFamily="34" charset="0"/>
                <a:cs typeface="Arial" pitchFamily="34" charset="0"/>
              </a:rPr>
              <a:t>necessidades de adaptação, assistência e manutenção técnica, negociação de direitos de patentes;</a:t>
            </a:r>
          </a:p>
          <a:p>
            <a:pPr marL="457200" indent="-457200" algn="just">
              <a:buAutoNum type="arabicPeriod"/>
            </a:pPr>
            <a:r>
              <a:rPr lang="pt-BR" sz="2400" dirty="0">
                <a:latin typeface="Arial" pitchFamily="34" charset="0"/>
                <a:cs typeface="Arial" pitchFamily="34" charset="0"/>
              </a:rPr>
              <a:t>substituição de importações: capacitação do sistema de CTI para produzir conhecimento e tecnologia similares aos importados;</a:t>
            </a:r>
          </a:p>
          <a:p>
            <a:pPr marL="457200" indent="-457200" algn="just">
              <a:buAutoNum type="arabicPeriod"/>
            </a:pPr>
            <a:r>
              <a:rPr lang="pt-BR" sz="2400" dirty="0">
                <a:latin typeface="Arial" pitchFamily="34" charset="0"/>
                <a:cs typeface="Arial" pitchFamily="34" charset="0"/>
              </a:rPr>
              <a:t>definição de prioridades próprias, e desenvolvimento nessa direção (produtos e processos)</a:t>
            </a:r>
          </a:p>
          <a:p>
            <a:pPr marL="457200" indent="-457200" algn="just">
              <a:buAutoNum type="arabicPeriod"/>
            </a:pPr>
            <a:endParaRPr lang="pt-BR" sz="2400" dirty="0">
              <a:latin typeface="Arial" pitchFamily="34" charset="0"/>
              <a:cs typeface="Arial" pitchFamily="34" charset="0"/>
            </a:endParaRPr>
          </a:p>
          <a:p>
            <a:pPr marL="457200" indent="-457200" algn="just">
              <a:buAutoNum type="arabicPeriod"/>
            </a:pPr>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834569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o caso da indústria de informática</a:t>
            </a:r>
          </a:p>
        </p:txBody>
      </p:sp>
      <p:sp>
        <p:nvSpPr>
          <p:cNvPr id="4" name="Retângulo 3"/>
          <p:cNvSpPr/>
          <p:nvPr/>
        </p:nvSpPr>
        <p:spPr>
          <a:xfrm>
            <a:off x="-1" y="395214"/>
            <a:ext cx="9109075" cy="6370975"/>
          </a:xfrm>
          <a:prstGeom prst="rect">
            <a:avLst/>
          </a:prstGeom>
        </p:spPr>
        <p:txBody>
          <a:bodyPr wrap="square">
            <a:spAutoFit/>
          </a:bodyPr>
          <a:lstStyle/>
          <a:p>
            <a:pPr algn="just"/>
            <a:r>
              <a:rPr lang="pt-BR" sz="2400" dirty="0">
                <a:latin typeface="Arial" pitchFamily="34" charset="0"/>
                <a:cs typeface="Arial" pitchFamily="34" charset="0"/>
              </a:rPr>
              <a:t>“</a:t>
            </a:r>
            <a:r>
              <a:rPr lang="pt-BR" sz="2400" i="1" dirty="0">
                <a:latin typeface="Arial" pitchFamily="34" charset="0"/>
                <a:cs typeface="Arial" pitchFamily="34" charset="0"/>
              </a:rPr>
              <a:t>Do instrumentalismo democrático relativo ao centralismo autoritário-tecnocrático</a:t>
            </a:r>
            <a:r>
              <a:rPr lang="pt-BR" sz="2400" dirty="0">
                <a:latin typeface="Arial" pitchFamily="34" charset="0"/>
                <a:cs typeface="Arial" pitchFamily="34" charset="0"/>
              </a:rPr>
              <a:t>”</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1979: presidência do Gal Figueiredo, até então chefe do Serviço Nacional de Informações (SNI) </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Comissão Cotrim: investigações sobre o setor de informática, convocação para depoimentos de membros da comunidade, interrogatórios, grampeamento de telefones: clima de medo, diminuição da atuação e das discussões (escopo “técnico”)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Substituição da CAPRE pela Secretaria Especial de Informática (SEI), comandada pelos “coronéis” da Comissão Cotrim</a:t>
            </a:r>
          </a:p>
          <a:p>
            <a:pPr algn="just"/>
            <a:r>
              <a:rPr lang="pt-BR" sz="2400" dirty="0">
                <a:latin typeface="Arial" pitchFamily="34" charset="0"/>
                <a:cs typeface="Arial" pitchFamily="34" charset="0"/>
              </a:rPr>
              <a:t> </a:t>
            </a:r>
          </a:p>
          <a:p>
            <a:pPr algn="just"/>
            <a:r>
              <a:rPr lang="pt-BR" sz="2400" dirty="0">
                <a:latin typeface="Arial" pitchFamily="34" charset="0"/>
                <a:cs typeface="Arial" pitchFamily="34" charset="0"/>
              </a:rPr>
              <a:t>1981: mercado de microcomputadores (PCs) no Brasil, bem de consumo, nova estrutura do setor (industriais, comerciais e financeiras)</a:t>
            </a:r>
          </a:p>
        </p:txBody>
      </p:sp>
    </p:spTree>
    <p:extLst>
      <p:ext uri="{BB962C8B-B14F-4D97-AF65-F5344CB8AC3E}">
        <p14:creationId xmlns:p14="http://schemas.microsoft.com/office/powerpoint/2010/main" val="2712163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o caso da indústria de informática</a:t>
            </a:r>
          </a:p>
        </p:txBody>
      </p:sp>
      <p:sp>
        <p:nvSpPr>
          <p:cNvPr id="4" name="Retângulo 3"/>
          <p:cNvSpPr/>
          <p:nvPr/>
        </p:nvSpPr>
        <p:spPr>
          <a:xfrm>
            <a:off x="-1" y="395214"/>
            <a:ext cx="9109075" cy="6370975"/>
          </a:xfrm>
          <a:prstGeom prst="rect">
            <a:avLst/>
          </a:prstGeom>
        </p:spPr>
        <p:txBody>
          <a:bodyPr wrap="square">
            <a:spAutoFit/>
          </a:bodyPr>
          <a:lstStyle/>
          <a:p>
            <a:pPr algn="just"/>
            <a:r>
              <a:rPr lang="pt-BR" sz="2400" dirty="0">
                <a:latin typeface="Arial" pitchFamily="34" charset="0"/>
                <a:cs typeface="Arial" pitchFamily="34" charset="0"/>
              </a:rPr>
              <a:t>PCs: Necessidade de discussão da política</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Reserva de mercado foi mantida sem discussão e transparência (e ampliada para automação, microeletrônica, </a:t>
            </a:r>
            <a:r>
              <a:rPr lang="pt-BR" sz="2400" dirty="0" err="1">
                <a:latin typeface="Arial" pitchFamily="34" charset="0"/>
                <a:cs typeface="Arial" pitchFamily="34" charset="0"/>
              </a:rPr>
              <a:t>etc</a:t>
            </a:r>
            <a:r>
              <a:rPr lang="pt-BR" sz="2400" dirty="0">
                <a:latin typeface="Arial" pitchFamily="34" charset="0"/>
                <a:cs typeface="Arial" pitchFamily="34" charset="0"/>
              </a:rPr>
              <a:t>)</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Ausência de uma configuração descentralizada de cobrança de resultados, críticas e reformulação da política</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PCs: mercado mais padronizado, diferenciais de preços são mais importantes, necessidade de revisar componentes que poderiam ser importados, exigências para investimentos estrangeiros, concorrências delimitando segmentos de mercado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Política se torna incompatível com qualquer ideia de democracia</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Lei 7332, em 1984: Institucionalização da PNI (mais restritiva), ações de PCT (Incluindo a criação do CTI Renato Archer)</a:t>
            </a:r>
          </a:p>
        </p:txBody>
      </p:sp>
    </p:spTree>
    <p:extLst>
      <p:ext uri="{BB962C8B-B14F-4D97-AF65-F5344CB8AC3E}">
        <p14:creationId xmlns:p14="http://schemas.microsoft.com/office/powerpoint/2010/main" val="2398751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Políticas de resposta</a:t>
            </a:r>
          </a:p>
          <a:p>
            <a:pPr>
              <a:spcBef>
                <a:spcPct val="20000"/>
              </a:spcBef>
              <a:buFont typeface="Arial" charset="0"/>
              <a:buNone/>
            </a:pPr>
            <a:endParaRPr lang="fr-FR" sz="2800" b="1" dirty="0">
              <a:solidFill>
                <a:schemeClr val="bg1"/>
              </a:solidFill>
            </a:endParaRPr>
          </a:p>
        </p:txBody>
      </p:sp>
      <p:sp>
        <p:nvSpPr>
          <p:cNvPr id="4" name="Retângulo 3"/>
          <p:cNvSpPr/>
          <p:nvPr/>
        </p:nvSpPr>
        <p:spPr>
          <a:xfrm>
            <a:off x="-36512" y="412199"/>
            <a:ext cx="8964488" cy="8217634"/>
          </a:xfrm>
          <a:prstGeom prst="rect">
            <a:avLst/>
          </a:prstGeom>
        </p:spPr>
        <p:txBody>
          <a:bodyPr wrap="square">
            <a:spAutoFit/>
          </a:bodyPr>
          <a:lstStyle/>
          <a:p>
            <a:pPr algn="just"/>
            <a:r>
              <a:rPr lang="pt-BR" sz="2400" dirty="0">
                <a:latin typeface="Arial" pitchFamily="34" charset="0"/>
                <a:cs typeface="Arial" pitchFamily="34" charset="0"/>
              </a:rPr>
              <a:t>Plano de Ação Econômica do Governo (PAEG 1964-66): contexto de alta inflação (prioridade) e baixo crescimento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Estímulo à entrada de capital estrangeiro, incluindo financiamentos, aumentava a capacidade nacional de importar as tecnologias necessárias ao crescimento, com a possibilidade de gerar conhecimento na operação, mas visando atender demandas tecnológicas (inclusive das estatais)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Modificação da Lei de remessa de lucros (“</a:t>
            </a:r>
            <a:r>
              <a:rPr lang="pt-BR" sz="2400" i="1" dirty="0">
                <a:latin typeface="Arial" pitchFamily="34" charset="0"/>
                <a:cs typeface="Arial" pitchFamily="34" charset="0"/>
              </a:rPr>
              <a:t>vantagens em manter certo grau de divisão internacional do trabalho</a:t>
            </a:r>
            <a:r>
              <a:rPr lang="pt-BR" sz="2400" dirty="0">
                <a:latin typeface="Arial" pitchFamily="34" charset="0"/>
                <a:cs typeface="Arial" pitchFamily="34" charset="0"/>
              </a:rPr>
              <a:t>”)</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Criação do Fundo de Financiamento para aquisição de Máquinas e Equipamentos Industriais (FINAME)</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Programa de modernização da indústria têxtil, expansão da petroquímica (fertilizantes)- muita importação</a:t>
            </a: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1936814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Políticas de resposta</a:t>
            </a:r>
          </a:p>
          <a:p>
            <a:pPr>
              <a:spcBef>
                <a:spcPct val="20000"/>
              </a:spcBef>
              <a:buFont typeface="Arial" charset="0"/>
              <a:buNone/>
            </a:pPr>
            <a:endParaRPr lang="fr-FR" sz="2800" b="1" dirty="0">
              <a:solidFill>
                <a:schemeClr val="bg1"/>
              </a:solidFill>
            </a:endParaRPr>
          </a:p>
        </p:txBody>
      </p:sp>
      <p:sp>
        <p:nvSpPr>
          <p:cNvPr id="4" name="Retângulo 3"/>
          <p:cNvSpPr/>
          <p:nvPr/>
        </p:nvSpPr>
        <p:spPr>
          <a:xfrm>
            <a:off x="-36512" y="412199"/>
            <a:ext cx="8964488" cy="9179436"/>
          </a:xfrm>
          <a:prstGeom prst="rect">
            <a:avLst/>
          </a:prstGeom>
        </p:spPr>
        <p:txBody>
          <a:bodyPr wrap="square">
            <a:spAutoFit/>
          </a:bodyPr>
          <a:lstStyle/>
          <a:p>
            <a:pPr algn="just"/>
            <a:r>
              <a:rPr lang="pt-BR" sz="2400" dirty="0">
                <a:latin typeface="Arial" pitchFamily="34" charset="0"/>
                <a:cs typeface="Arial" pitchFamily="34" charset="0"/>
              </a:rPr>
              <a:t>Reforma Universitária (1968): ampliação de vagas, eficiência do sistema (racionalidade econômica)</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Acordo MEC-USAID (</a:t>
            </a:r>
            <a:r>
              <a:rPr lang="pt-BR" sz="2400" i="1" dirty="0">
                <a:latin typeface="Arial" pitchFamily="34" charset="0"/>
                <a:cs typeface="Arial" pitchFamily="34" charset="0"/>
              </a:rPr>
              <a:t>United States </a:t>
            </a:r>
            <a:r>
              <a:rPr lang="pt-BR" sz="2400" i="1" dirty="0" err="1">
                <a:latin typeface="Arial" pitchFamily="34" charset="0"/>
                <a:cs typeface="Arial" pitchFamily="34" charset="0"/>
              </a:rPr>
              <a:t>Agency</a:t>
            </a:r>
            <a:r>
              <a:rPr lang="pt-BR" sz="2400" i="1" dirty="0">
                <a:latin typeface="Arial" pitchFamily="34" charset="0"/>
                <a:cs typeface="Arial" pitchFamily="34" charset="0"/>
              </a:rPr>
              <a:t> for </a:t>
            </a:r>
            <a:r>
              <a:rPr lang="pt-BR" sz="2400" i="1" dirty="0" err="1">
                <a:latin typeface="Arial" pitchFamily="34" charset="0"/>
                <a:cs typeface="Arial" pitchFamily="34" charset="0"/>
              </a:rPr>
              <a:t>International</a:t>
            </a:r>
            <a:r>
              <a:rPr lang="pt-BR" sz="2400" i="1" dirty="0">
                <a:latin typeface="Arial" pitchFamily="34" charset="0"/>
                <a:cs typeface="Arial" pitchFamily="34" charset="0"/>
              </a:rPr>
              <a:t> </a:t>
            </a:r>
            <a:r>
              <a:rPr lang="pt-BR" sz="2400" i="1" dirty="0" err="1">
                <a:latin typeface="Arial" pitchFamily="34" charset="0"/>
                <a:cs typeface="Arial" pitchFamily="34" charset="0"/>
              </a:rPr>
              <a:t>Development</a:t>
            </a:r>
            <a:r>
              <a:rPr lang="pt-BR" sz="2400" dirty="0">
                <a:latin typeface="Arial" pitchFamily="34" charset="0"/>
                <a:cs typeface="Arial" pitchFamily="34" charset="0"/>
              </a:rPr>
              <a:t>) fundamenta a reforma, modelo estadunidense</a:t>
            </a:r>
          </a:p>
          <a:p>
            <a:pPr algn="just">
              <a:lnSpc>
                <a:spcPts val="25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1969: regras de credenciamento de cursos de pós graduação</a:t>
            </a:r>
          </a:p>
          <a:p>
            <a:pPr algn="just">
              <a:lnSpc>
                <a:spcPts val="25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Regime de dedicação exclusiva – Comissão Coordenadora do Regime de Tempo Integral e Dedicação Exclusiva</a:t>
            </a:r>
          </a:p>
          <a:p>
            <a:pPr algn="just">
              <a:lnSpc>
                <a:spcPts val="2500"/>
              </a:lnSpc>
            </a:pPr>
            <a:endParaRPr lang="pt-BR" sz="2400" dirty="0">
              <a:latin typeface="Arial" pitchFamily="34" charset="0"/>
              <a:cs typeface="Arial" pitchFamily="34" charset="0"/>
            </a:endParaRPr>
          </a:p>
          <a:p>
            <a:pPr algn="just"/>
            <a:r>
              <a:rPr lang="pt-BR" sz="2400" dirty="0">
                <a:latin typeface="Arial" pitchFamily="34" charset="0"/>
                <a:cs typeface="Arial" pitchFamily="34" charset="0"/>
              </a:rPr>
              <a:t>Decreto 64.086/1969: Regimes docentes nas federais (DE, TI)</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Ampliação da pós-graduação- 125 cursos em 69, 974 em 79  (formar professores, qualidade do ensino, pesquisa aplicada). Foco em professores (nível médio), saúde, engenharias e técnicos intermediários, sistema de créditos nos cursos</a:t>
            </a:r>
          </a:p>
          <a:p>
            <a:pPr algn="just"/>
            <a:r>
              <a:rPr lang="pt-BR" sz="2400" dirty="0">
                <a:latin typeface="Arial" pitchFamily="34" charset="0"/>
                <a:cs typeface="Arial" pitchFamily="34" charset="0"/>
              </a:rPr>
              <a:t>I Plano Nacional de Pós Graduação: 1974-79</a:t>
            </a: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 </a:t>
            </a: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3244933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Políticas de resposta</a:t>
            </a:r>
          </a:p>
          <a:p>
            <a:pPr>
              <a:spcBef>
                <a:spcPct val="20000"/>
              </a:spcBef>
              <a:buFont typeface="Arial" charset="0"/>
              <a:buNone/>
            </a:pPr>
            <a:endParaRPr lang="fr-FR" sz="2800" b="1" dirty="0">
              <a:solidFill>
                <a:schemeClr val="bg1"/>
              </a:solidFill>
            </a:endParaRPr>
          </a:p>
        </p:txBody>
      </p:sp>
      <p:sp>
        <p:nvSpPr>
          <p:cNvPr id="4" name="Retângulo 3"/>
          <p:cNvSpPr/>
          <p:nvPr/>
        </p:nvSpPr>
        <p:spPr>
          <a:xfrm>
            <a:off x="-36512" y="412199"/>
            <a:ext cx="8964488" cy="5262979"/>
          </a:xfrm>
          <a:prstGeom prst="rect">
            <a:avLst/>
          </a:prstGeom>
        </p:spPr>
        <p:txBody>
          <a:bodyPr wrap="square">
            <a:spAutoFit/>
          </a:bodyPr>
          <a:lstStyle/>
          <a:p>
            <a:pPr algn="just"/>
            <a:r>
              <a:rPr lang="pt-BR" sz="2400" dirty="0">
                <a:latin typeface="Arial" pitchFamily="34" charset="0"/>
                <a:cs typeface="Arial" pitchFamily="34" charset="0"/>
              </a:rPr>
              <a:t>Reforma de 1968: modernização gradual das universidades (articulação ensino e pesquisa, departamentos, carreira acadêmica, política nacional de pós-graduação)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88 mil matrículas em 1967, 500 mil em 1980 (sistema público), aquém da demanda</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Setor privado: 142 mil matrículas (1965) 885 mil (1980)</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Conselho Federal de Educação: forte influência dos grupos privados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Atualmente, cerca de 76% do total são matrículas em instituições privadas (8,9 milhões em 2021)</a:t>
            </a:r>
          </a:p>
        </p:txBody>
      </p:sp>
    </p:spTree>
    <p:extLst>
      <p:ext uri="{BB962C8B-B14F-4D97-AF65-F5344CB8AC3E}">
        <p14:creationId xmlns:p14="http://schemas.microsoft.com/office/powerpoint/2010/main" val="881875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Políticas de autonomia</a:t>
            </a:r>
          </a:p>
        </p:txBody>
      </p:sp>
      <p:sp>
        <p:nvSpPr>
          <p:cNvPr id="4" name="Retângulo 3"/>
          <p:cNvSpPr/>
          <p:nvPr/>
        </p:nvSpPr>
        <p:spPr>
          <a:xfrm>
            <a:off x="-36512" y="412199"/>
            <a:ext cx="8964488" cy="8586966"/>
          </a:xfrm>
          <a:prstGeom prst="rect">
            <a:avLst/>
          </a:prstGeom>
        </p:spPr>
        <p:txBody>
          <a:bodyPr wrap="square">
            <a:spAutoFit/>
          </a:bodyPr>
          <a:lstStyle/>
          <a:p>
            <a:pPr algn="just"/>
            <a:r>
              <a:rPr lang="pt-BR" sz="2400" dirty="0">
                <a:latin typeface="Arial" pitchFamily="34" charset="0"/>
                <a:cs typeface="Arial" pitchFamily="34" charset="0"/>
              </a:rPr>
              <a:t>Programa Estratégico de Desenvolvimento (1968-70)</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Coloca em segundo plano o combate à inflação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Diagnóstico de esgotamento do processo de substituição de importações, proposta de aumento de taxas de investimento e de demanda (consumo privado)</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Novas substituições de importações: indústria mecânica, elétrica, química, metais não ferrosos e siderurgia</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Promoção de exportações: melhorias na indústria nacional</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Inserção de C&amp;T: dois capítulos, políticas setoriais (industrial), protagonismo do governo, foco em pesquisa científica, sem elencar prioridades de caráter utilitário, mas com o objetivo geral de adensar cadeias produtivas (gerando empregos e consumo)</a:t>
            </a: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 </a:t>
            </a: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p:txBody>
      </p:sp>
    </p:spTree>
    <p:extLst>
      <p:ext uri="{BB962C8B-B14F-4D97-AF65-F5344CB8AC3E}">
        <p14:creationId xmlns:p14="http://schemas.microsoft.com/office/powerpoint/2010/main" val="2952792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925" y="-27384"/>
            <a:ext cx="9001571" cy="432222"/>
          </a:xfrm>
          <a:prstGeom prst="rect">
            <a:avLst/>
          </a:prstGeom>
          <a:solidFill>
            <a:srgbClr val="7A0000"/>
          </a:solidFill>
          <a:ln w="9525">
            <a:noFill/>
            <a:miter lim="800000"/>
            <a:headEnd/>
            <a:tailEnd/>
          </a:ln>
        </p:spPr>
        <p:txBody>
          <a:bodyPr/>
          <a:lstStyle/>
          <a:p>
            <a:pPr>
              <a:spcBef>
                <a:spcPct val="20000"/>
              </a:spcBef>
              <a:buFont typeface="Arial" charset="0"/>
              <a:buNone/>
            </a:pPr>
            <a:r>
              <a:rPr lang="fr-FR" sz="2800" b="1" dirty="0">
                <a:solidFill>
                  <a:schemeClr val="bg1"/>
                </a:solidFill>
              </a:rPr>
              <a:t>PCTI no Governo militar: Políticas de autonomia</a:t>
            </a:r>
          </a:p>
        </p:txBody>
      </p:sp>
      <p:sp>
        <p:nvSpPr>
          <p:cNvPr id="4" name="Retângulo 3"/>
          <p:cNvSpPr/>
          <p:nvPr/>
        </p:nvSpPr>
        <p:spPr>
          <a:xfrm>
            <a:off x="-36512" y="412199"/>
            <a:ext cx="8964488" cy="4893647"/>
          </a:xfrm>
          <a:prstGeom prst="rect">
            <a:avLst/>
          </a:prstGeom>
        </p:spPr>
        <p:txBody>
          <a:bodyPr wrap="square">
            <a:spAutoFit/>
          </a:bodyPr>
          <a:lstStyle/>
          <a:p>
            <a:pPr algn="just"/>
            <a:r>
              <a:rPr lang="pt-BR" sz="2400" dirty="0">
                <a:latin typeface="Arial" pitchFamily="34" charset="0"/>
                <a:cs typeface="Arial" pitchFamily="34" charset="0"/>
              </a:rPr>
              <a:t>Concentração de renda não viabilizou formação de um mercado de massa de bens não duráveis</a:t>
            </a: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Aumento do consumo de bens duráveis (e sistemas de financiamento ao consumo), mais sofisticados, com produção intensiva em capital (estagnação e mesmo retração das indústrias tradicionais) </a:t>
            </a: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endParaRPr lang="pt-BR" sz="2400" dirty="0">
              <a:latin typeface="Arial" pitchFamily="34" charset="0"/>
              <a:cs typeface="Arial" pitchFamily="34" charset="0"/>
            </a:endParaRPr>
          </a:p>
          <a:p>
            <a:pPr algn="just"/>
            <a:r>
              <a:rPr lang="pt-BR" sz="2400" dirty="0">
                <a:latin typeface="Arial" pitchFamily="34" charset="0"/>
                <a:cs typeface="Arial" pitchFamily="34" charset="0"/>
              </a:rPr>
              <a:t> </a:t>
            </a:r>
          </a:p>
          <a:p>
            <a:pPr algn="just"/>
            <a:r>
              <a:rPr lang="pt-BR" sz="2400" dirty="0">
                <a:latin typeface="Arial" pitchFamily="34" charset="0"/>
                <a:cs typeface="Arial" pitchFamily="34" charset="0"/>
              </a:rPr>
              <a:t> </a:t>
            </a:r>
          </a:p>
          <a:p>
            <a:pPr algn="just"/>
            <a:endParaRPr lang="pt-BR" sz="2400" dirty="0">
              <a:latin typeface="Arial" pitchFamily="34" charset="0"/>
              <a:cs typeface="Arial" pitchFamily="34" charset="0"/>
            </a:endParaRPr>
          </a:p>
        </p:txBody>
      </p:sp>
      <p:pic>
        <p:nvPicPr>
          <p:cNvPr id="1026" name="Picture 2" descr="NYdkcs7w9b7RtNT">
            <a:extLst>
              <a:ext uri="{FF2B5EF4-FFF2-40B4-BE49-F238E27FC236}">
                <a16:creationId xmlns:a16="http://schemas.microsoft.com/office/drawing/2014/main" id="{0AB508DD-D2AA-0064-FB9B-B233BE343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144076"/>
            <a:ext cx="5292080" cy="3685162"/>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BB713B0E-4067-7CEC-F554-55372A406FE6}"/>
              </a:ext>
            </a:extLst>
          </p:cNvPr>
          <p:cNvSpPr/>
          <p:nvPr/>
        </p:nvSpPr>
        <p:spPr>
          <a:xfrm>
            <a:off x="6588224" y="5373215"/>
            <a:ext cx="1800200" cy="10725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Revista Manchete, outubro de 1970</a:t>
            </a:r>
          </a:p>
        </p:txBody>
      </p:sp>
    </p:spTree>
    <p:extLst>
      <p:ext uri="{BB962C8B-B14F-4D97-AF65-F5344CB8AC3E}">
        <p14:creationId xmlns:p14="http://schemas.microsoft.com/office/powerpoint/2010/main" val="2376628538"/>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22904</TotalTime>
  <Words>3678</Words>
  <Application>Microsoft Office PowerPoint</Application>
  <PresentationFormat>Apresentação na tela (4:3)</PresentationFormat>
  <Paragraphs>490</Paragraphs>
  <Slides>41</Slides>
  <Notes>1</Notes>
  <HiddenSlides>0</HiddenSlides>
  <MMClips>0</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41</vt:i4>
      </vt:variant>
    </vt:vector>
  </HeadingPairs>
  <TitlesOfParts>
    <vt:vector size="44" baseType="lpstr">
      <vt:lpstr>Arial</vt:lpstr>
      <vt:lpstr>Calibri</vt:lpstr>
      <vt:lpstr>Tema do Office</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que faz uma teoria “científica”? Visões tradicionais (Sismondo, 2010): 1. Positivismo (Clube de Viena, meados dos 1870s): construir teorias a partir de dados (por exemplo, medições sobre a posição dos planetas) 2. Falsificacionismo: elaborar teorias e testar sua validade a partir de dados</dc:title>
  <dc:creator>Maquina</dc:creator>
  <cp:lastModifiedBy>Adalberto Azevedo</cp:lastModifiedBy>
  <cp:revision>1373</cp:revision>
  <dcterms:created xsi:type="dcterms:W3CDTF">2012-09-20T13:25:12Z</dcterms:created>
  <dcterms:modified xsi:type="dcterms:W3CDTF">2023-07-12T11:34:02Z</dcterms:modified>
</cp:coreProperties>
</file>