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90" r:id="rId3"/>
    <p:sldId id="476" r:id="rId4"/>
    <p:sldId id="422" r:id="rId5"/>
    <p:sldId id="423" r:id="rId6"/>
    <p:sldId id="425" r:id="rId7"/>
    <p:sldId id="417" r:id="rId8"/>
    <p:sldId id="418" r:id="rId9"/>
    <p:sldId id="420" r:id="rId10"/>
    <p:sldId id="419" r:id="rId11"/>
    <p:sldId id="421" r:id="rId12"/>
    <p:sldId id="424" r:id="rId13"/>
    <p:sldId id="426" r:id="rId14"/>
    <p:sldId id="427" r:id="rId15"/>
    <p:sldId id="428" r:id="rId16"/>
    <p:sldId id="429" r:id="rId17"/>
    <p:sldId id="435" r:id="rId18"/>
    <p:sldId id="430" r:id="rId19"/>
    <p:sldId id="519" r:id="rId20"/>
    <p:sldId id="431" r:id="rId21"/>
    <p:sldId id="434" r:id="rId22"/>
    <p:sldId id="436" r:id="rId23"/>
    <p:sldId id="437" r:id="rId24"/>
    <p:sldId id="438" r:id="rId25"/>
    <p:sldId id="432" r:id="rId26"/>
    <p:sldId id="499" r:id="rId27"/>
    <p:sldId id="496" r:id="rId28"/>
    <p:sldId id="500" r:id="rId29"/>
    <p:sldId id="501" r:id="rId30"/>
    <p:sldId id="497" r:id="rId31"/>
    <p:sldId id="498" r:id="rId32"/>
    <p:sldId id="509" r:id="rId33"/>
    <p:sldId id="502" r:id="rId34"/>
    <p:sldId id="506" r:id="rId35"/>
    <p:sldId id="507" r:id="rId36"/>
    <p:sldId id="508" r:id="rId37"/>
    <p:sldId id="510" r:id="rId38"/>
    <p:sldId id="511" r:id="rId39"/>
    <p:sldId id="514" r:id="rId40"/>
    <p:sldId id="515" r:id="rId41"/>
    <p:sldId id="516" r:id="rId42"/>
    <p:sldId id="517" r:id="rId43"/>
    <p:sldId id="518" r:id="rId44"/>
    <p:sldId id="503" r:id="rId45"/>
    <p:sldId id="504" r:id="rId46"/>
    <p:sldId id="505" r:id="rId47"/>
    <p:sldId id="520" r:id="rId48"/>
    <p:sldId id="521" r:id="rId49"/>
    <p:sldId id="522" r:id="rId50"/>
    <p:sldId id="523" r:id="rId51"/>
    <p:sldId id="524" r:id="rId52"/>
    <p:sldId id="525" r:id="rId53"/>
    <p:sldId id="526" r:id="rId54"/>
    <p:sldId id="527" r:id="rId55"/>
    <p:sldId id="528" r:id="rId56"/>
    <p:sldId id="529" r:id="rId57"/>
    <p:sldId id="530" r:id="rId58"/>
    <p:sldId id="531" r:id="rId59"/>
    <p:sldId id="532" r:id="rId60"/>
    <p:sldId id="533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8" autoAdjust="0"/>
    <p:restoredTop sz="91756" autoAdjust="0"/>
  </p:normalViewPr>
  <p:slideViewPr>
    <p:cSldViewPr>
      <p:cViewPr varScale="1">
        <p:scale>
          <a:sx n="66" d="100"/>
          <a:sy n="66" d="100"/>
        </p:scale>
        <p:origin x="16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dalberto\UFABC\DisciplinaCTS\CTS20131Q\Aula5C&amp;TDesenvolvimentoEcon&#244;mico1Q2013\NY.GDP.MKTP.KD.ZG_Indicator_MetaData_en_EXCE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dalberto\UFABC\DisciplinaCTS\CTS20131Q\Aula5C&amp;TDesenvolvimentoEcon&#244;mico1Q2013\NY.GDP.MKTP.KD.ZG_Indicator_MetaData_en_EXC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196691017409115"/>
          <c:y val="4.511772593742833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(2)'!$A$5:$B$5</c:f>
              <c:strCache>
                <c:ptCount val="1"/>
                <c:pt idx="0">
                  <c:v>Brazil BRA</c:v>
                </c:pt>
              </c:strCache>
            </c:strRef>
          </c:tx>
          <c:marker>
            <c:symbol val="none"/>
          </c:marker>
          <c:cat>
            <c:strRef>
              <c:f>'Sheet1 (2)'!$C$1:$X$1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strCache>
            </c:strRef>
          </c:cat>
          <c:val>
            <c:numRef>
              <c:f>'Sheet1 (2)'!$C$5:$Y$5</c:f>
              <c:numCache>
                <c:formatCode>General</c:formatCode>
                <c:ptCount val="23"/>
                <c:pt idx="0">
                  <c:v>-4.300000000000054</c:v>
                </c:pt>
                <c:pt idx="1">
                  <c:v>1.5120674614713212</c:v>
                </c:pt>
                <c:pt idx="2">
                  <c:v>-0.46691492409047525</c:v>
                </c:pt>
                <c:pt idx="3">
                  <c:v>4.6651509482833156</c:v>
                </c:pt>
                <c:pt idx="4">
                  <c:v>5.3343598768147489</c:v>
                </c:pt>
                <c:pt idx="5">
                  <c:v>4.4168319933173334</c:v>
                </c:pt>
                <c:pt idx="6">
                  <c:v>2.1499999999999915</c:v>
                </c:pt>
                <c:pt idx="7">
                  <c:v>3.3749388154674591</c:v>
                </c:pt>
                <c:pt idx="8">
                  <c:v>3.5512204360870214E-2</c:v>
                </c:pt>
                <c:pt idx="9">
                  <c:v>0.25559710323281598</c:v>
                </c:pt>
                <c:pt idx="10">
                  <c:v>4.3057457154997536</c:v>
                </c:pt>
                <c:pt idx="11">
                  <c:v>1.3148961209433025</c:v>
                </c:pt>
                <c:pt idx="12">
                  <c:v>2.6559742667589892</c:v>
                </c:pt>
                <c:pt idx="13">
                  <c:v>1.1467490643223925</c:v>
                </c:pt>
                <c:pt idx="14">
                  <c:v>5.7139169158617165</c:v>
                </c:pt>
                <c:pt idx="15">
                  <c:v>3.1563523881234627</c:v>
                </c:pt>
                <c:pt idx="16">
                  <c:v>3.9554152692838547</c:v>
                </c:pt>
                <c:pt idx="17">
                  <c:v>6.095454976753004</c:v>
                </c:pt>
                <c:pt idx="18">
                  <c:v>5.1692990144347091</c:v>
                </c:pt>
                <c:pt idx="19">
                  <c:v>-0.32824803986598339</c:v>
                </c:pt>
                <c:pt idx="20">
                  <c:v>7.5336154528701336</c:v>
                </c:pt>
                <c:pt idx="21">
                  <c:v>2.7325092432441087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C0-4BB3-8EDB-7855361ED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277824"/>
        <c:axId val="57325056"/>
      </c:lineChart>
      <c:catAx>
        <c:axId val="5727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325056"/>
        <c:crosses val="autoZero"/>
        <c:auto val="1"/>
        <c:lblAlgn val="ctr"/>
        <c:lblOffset val="100"/>
        <c:noMultiLvlLbl val="0"/>
      </c:catAx>
      <c:valAx>
        <c:axId val="5732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277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(2)'!$A$6:$B$6</c:f>
              <c:strCache>
                <c:ptCount val="1"/>
                <c:pt idx="0">
                  <c:v>China CHN</c:v>
                </c:pt>
              </c:strCache>
            </c:strRef>
          </c:tx>
          <c:marker>
            <c:symbol val="none"/>
          </c:marker>
          <c:cat>
            <c:strRef>
              <c:f>'Sheet1 (2)'!$C$1:$X$1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strCache>
            </c:strRef>
          </c:cat>
          <c:val>
            <c:numRef>
              <c:f>'Sheet1 (2)'!$C$6:$Y$6</c:f>
              <c:numCache>
                <c:formatCode>General</c:formatCode>
                <c:ptCount val="23"/>
                <c:pt idx="0">
                  <c:v>3.7999999999999545</c:v>
                </c:pt>
                <c:pt idx="1">
                  <c:v>9.1999999999999726</c:v>
                </c:pt>
                <c:pt idx="2">
                  <c:v>14.199999999999923</c:v>
                </c:pt>
                <c:pt idx="3">
                  <c:v>14.000000000000171</c:v>
                </c:pt>
                <c:pt idx="4">
                  <c:v>13.099999999999866</c:v>
                </c:pt>
                <c:pt idx="5">
                  <c:v>10.900000000000002</c:v>
                </c:pt>
                <c:pt idx="6">
                  <c:v>10.000000000000099</c:v>
                </c:pt>
                <c:pt idx="7">
                  <c:v>9.3000000000000025</c:v>
                </c:pt>
                <c:pt idx="8">
                  <c:v>7.800000000000054</c:v>
                </c:pt>
                <c:pt idx="9">
                  <c:v>7.5999999999999801</c:v>
                </c:pt>
                <c:pt idx="10">
                  <c:v>8.4000000000000021</c:v>
                </c:pt>
                <c:pt idx="11">
                  <c:v>8.3000000000000025</c:v>
                </c:pt>
                <c:pt idx="12">
                  <c:v>9.1000000000000014</c:v>
                </c:pt>
                <c:pt idx="13">
                  <c:v>9.9999999999998597</c:v>
                </c:pt>
                <c:pt idx="14">
                  <c:v>10.100000000000463</c:v>
                </c:pt>
                <c:pt idx="15">
                  <c:v>11.299999999999883</c:v>
                </c:pt>
                <c:pt idx="16">
                  <c:v>12.699999999999577</c:v>
                </c:pt>
                <c:pt idx="17">
                  <c:v>14.200000000000344</c:v>
                </c:pt>
                <c:pt idx="18">
                  <c:v>9.5999999999998522</c:v>
                </c:pt>
                <c:pt idx="19">
                  <c:v>9.2000000000001485</c:v>
                </c:pt>
                <c:pt idx="20">
                  <c:v>10.400000000000006</c:v>
                </c:pt>
                <c:pt idx="21">
                  <c:v>9.2999999999998693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40-4D34-857E-AB495FD75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288384"/>
        <c:axId val="58521088"/>
      </c:lineChart>
      <c:catAx>
        <c:axId val="58288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521088"/>
        <c:crosses val="autoZero"/>
        <c:auto val="1"/>
        <c:lblAlgn val="ctr"/>
        <c:lblOffset val="100"/>
        <c:noMultiLvlLbl val="0"/>
      </c:catAx>
      <c:valAx>
        <c:axId val="5852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288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08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26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1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68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97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92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92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69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96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27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5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CCE7E-9C1F-406F-89A9-08F7550509E3}" type="datetimeFigureOut">
              <a:rPr lang="pt-BR" smtClean="0"/>
              <a:pPr/>
              <a:t>18/07/2023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67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ep.gov.br/a-finep-externo/fndct/execucao-orcamentaria-e-financeir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ge.gov.br/estatisticas/multidominio/ciencia-tecnologia-e-inovacao/9141-pesquisa-de-inovacao.html?=&amp;t=publicacoes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12968" cy="6480720"/>
          </a:xfrm>
        </p:spPr>
        <p:txBody>
          <a:bodyPr anchor="t" anchorCtr="0">
            <a:normAutofit/>
          </a:bodyPr>
          <a:lstStyle/>
          <a:p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260649"/>
            <a:ext cx="8784976" cy="1944216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Aulas 14 e 15: Trajetórias de Políticas Públicas de C,T&amp;I no Brasil </a:t>
            </a:r>
            <a:br>
              <a:rPr lang="pt-BR" sz="2800" b="1" dirty="0">
                <a:solidFill>
                  <a:schemeClr val="bg1"/>
                </a:solidFill>
              </a:rPr>
            </a:br>
            <a:br>
              <a:rPr lang="pt-BR" sz="2800" b="1" dirty="0">
                <a:solidFill>
                  <a:schemeClr val="bg1"/>
                </a:solidFill>
              </a:rPr>
            </a:br>
            <a:r>
              <a:rPr lang="pt-BR" sz="2800" b="1" dirty="0">
                <a:solidFill>
                  <a:schemeClr val="bg1"/>
                </a:solidFill>
              </a:rPr>
              <a:t>Políticas contemporâneas de C,T&amp;I no Brasil: introdução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5517232"/>
            <a:ext cx="8712968" cy="1080120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Professor Adalberto Azevedo</a:t>
            </a:r>
            <a:br>
              <a:rPr lang="pt-BR" sz="2800" b="1" dirty="0">
                <a:solidFill>
                  <a:schemeClr val="bg1"/>
                </a:solidFill>
              </a:rPr>
            </a:br>
            <a:r>
              <a:rPr lang="pt-BR" sz="2800" b="1" dirty="0">
                <a:solidFill>
                  <a:schemeClr val="bg1"/>
                </a:solidFill>
              </a:rPr>
              <a:t>São Bernardo do Campo,  02/09/2013</a:t>
            </a:r>
            <a:br>
              <a:rPr lang="pt-BR" sz="2800" b="1" dirty="0">
                <a:solidFill>
                  <a:schemeClr val="bg1"/>
                </a:solidFill>
              </a:rPr>
            </a:b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9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gerações de políticas publicas de C,T&amp;I no Brasil: síntese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305010"/>
              </p:ext>
            </p:extLst>
          </p:nvPr>
        </p:nvGraphicFramePr>
        <p:xfrm>
          <a:off x="35496" y="404664"/>
          <a:ext cx="9108504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/>
                        <a:t>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Agenda- formulação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Instituições- implementação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Anos 80-90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Crise de financiamento,  demandas da comunidade científica (redemocratização),  agenda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 da competitividade global (PBQP), , abertura/liberalização,  privatizações de estatais, descentralização administrativa, recessão interna, agenda industrial defensiva (mudanças organizacionais, sem expansão)</a:t>
                      </a:r>
                      <a:endParaRPr lang="pt-B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MCT (1985)/subordinação do CNPq, fim do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 protecionismo, “reinvenção” ou extinção de </a:t>
                      </a:r>
                      <a:r>
                        <a:rPr lang="pt-BR" sz="2400" b="0" baseline="0" dirty="0" err="1">
                          <a:solidFill>
                            <a:schemeClr val="tx1"/>
                          </a:solidFill>
                        </a:rPr>
                        <a:t>IPPs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, quebra de setores industriais protegidos, estratégia industrial defensiva/reestruturação produtiva,  fracasso de programas para inserção comercial internacional, espaços tripartites para a discussão de PC,T&amp;I (Conselhos, </a:t>
                      </a:r>
                      <a:r>
                        <a:rPr lang="pt-BR" sz="2400" b="0" baseline="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), transformação de estatais em fundações, autonomia das instituições estaduais, redução do orçamento para C,T&amp;I, recursos do Banco Mundial, exportações para os países centrais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24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gerações de políticas publicas de C,T&amp;I no Brasil: síntese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185312"/>
              </p:ext>
            </p:extLst>
          </p:nvPr>
        </p:nvGraphicFramePr>
        <p:xfrm>
          <a:off x="35496" y="980728"/>
          <a:ext cx="903649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7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/>
                        <a:t>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Agenda- formulação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Instituições- implementação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Final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 90s-</a:t>
                      </a:r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 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Estabilidade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 econômica,  crescimento da economia mundial (após 2003, flutuante), l</a:t>
                      </a:r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iberalização, reforma do Estado, privatizações, novos instrumentos de financiamento,  GATT/OMC, competitividade privada/pública,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  articulação interinstitucional</a:t>
                      </a:r>
                      <a:endParaRPr lang="pt-B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Nova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 regulação de </a:t>
                      </a:r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Propriedade Intelectual/financiamento, incentivos/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responsabilidade fiscal, Política Industrial, Tecnológica e de Comércio Exterior, Agência Brasileira de Desenvolvimento Industrial, CGEE,  Fundos Setoriais, foco , novos mercados (comércio exterior), altas taxas  de juros para investimento</a:t>
                      </a:r>
                      <a:endParaRPr lang="pt-B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481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reformas da Política Brasileira de C,T&amp;I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6512" y="412199"/>
            <a:ext cx="9001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Collor: transformação do MCT em Secretaria da Presidência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Metade dos anos 90: direcionamento da atividade acadêmica para o setor produtivo; marco legal/tributário de estímulo ao investimento privado; novos instrumentos de financiamento; 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re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)definição de áreas prioritárias (Plano Plurianual do MCT)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Fundos Setoriais: vinculação a setores estratégicos e tomadas de decisão compartilhadas, inovação empresarial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1º: Fundo Setorial do Petróleo e Gás (1997), posteriormente mais 12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FSs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Recorte setorial; gestão compartilhada (“Comitês Gestores”)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Problemas: pulverização dos recursos, contingenciamento, centralização da gestão (ações “transversais”, a partir de 2003)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8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reformas da Política Brasileira de C,T&amp;I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-171450"/>
            <a:ext cx="889317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051050" y="6238875"/>
            <a:ext cx="7092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1" dirty="0" err="1"/>
              <a:t>Obs</a:t>
            </a:r>
            <a:r>
              <a:rPr lang="pt-BR" i="1" dirty="0"/>
              <a:t>: em 2007 foi regulamentado o Fundo Audiovisual, com receitas da Agência Nacional de Cinema</a:t>
            </a:r>
          </a:p>
        </p:txBody>
      </p:sp>
    </p:spTree>
    <p:extLst>
      <p:ext uri="{BB962C8B-B14F-4D97-AF65-F5344CB8AC3E}">
        <p14:creationId xmlns:p14="http://schemas.microsoft.com/office/powerpoint/2010/main" val="82021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1"/>
            <a:ext cx="8713787" cy="404664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reformas da Política Brasileira de C,T&amp;I</a:t>
            </a:r>
          </a:p>
        </p:txBody>
      </p:sp>
      <p:sp>
        <p:nvSpPr>
          <p:cNvPr id="24579" name="Rectangle 18"/>
          <p:cNvSpPr>
            <a:spLocks noChangeArrowheads="1"/>
          </p:cNvSpPr>
          <p:nvPr/>
        </p:nvSpPr>
        <p:spPr bwMode="auto">
          <a:xfrm>
            <a:off x="34925" y="765175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580" name="Retângulo 4"/>
          <p:cNvSpPr>
            <a:spLocks noChangeArrowheads="1"/>
          </p:cNvSpPr>
          <p:nvPr/>
        </p:nvSpPr>
        <p:spPr bwMode="auto">
          <a:xfrm>
            <a:off x="35496" y="404664"/>
            <a:ext cx="89646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Organizações Sociais (Contratos de Gestão com o MCT, livres com outras instituições): autonomia de execução orçamentária, necessidade de obter recursos (Reforma do Estado)</a:t>
            </a: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Associação Brasileira de Tecnologia Luz Síncrotron (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ABTLuS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) , atual CNPEM (Organização Social)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Centro de Gestão e Estudos Estratégicos (CGEE): 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prospecçãode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 áreas estratégicas, estudos multi-institucionais, sem poder de decisão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Instituto de Desenvolvimento Sustentável 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Mamirauá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 (IDSM)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Instituto Nacional de Matemática Pura e Aplicada (IMPA)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Associação Rede Nacional de Ensino e Pesquisa (RNP) </a:t>
            </a: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8"/>
          <p:cNvSpPr>
            <a:spLocks noChangeArrowheads="1"/>
          </p:cNvSpPr>
          <p:nvPr/>
        </p:nvSpPr>
        <p:spPr bwMode="auto">
          <a:xfrm>
            <a:off x="34925" y="765175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4" name="Retângulo 4"/>
          <p:cNvSpPr>
            <a:spLocks noChangeArrowheads="1"/>
          </p:cNvSpPr>
          <p:nvPr/>
        </p:nvSpPr>
        <p:spPr bwMode="auto">
          <a:xfrm>
            <a:off x="-36512" y="332656"/>
            <a:ext cx="9180512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Lei do Bem (2000): Isenção de imposto de renda</a:t>
            </a:r>
          </a:p>
          <a:p>
            <a:pPr algn="just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Lei n. 10.332 de 2001: entre outras ações, subvenções diretas a empresas para 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P&amp;D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 e participação no capital de empresas</a:t>
            </a:r>
          </a:p>
          <a:p>
            <a:pPr algn="just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Política Industrial, Tecnológica e de Comércio Exterior (PITCE, 2003):  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bens de capital; software, semicondutores, fármacos e medicamentos </a:t>
            </a:r>
          </a:p>
          <a:p>
            <a:pPr algn="just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Novidade: definição do foco setorial- política “vertical” (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setores exportadores/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substituidores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 de importações</a:t>
            </a:r>
          </a:p>
          <a:p>
            <a:pPr algn="just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Coordenação entre os Ministérios</a:t>
            </a:r>
          </a:p>
          <a:p>
            <a:pPr algn="just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Criação do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Conselho Nacional de Desenvolvimento Industrial (CNDI) e da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Agência Brasileira de Desenvolvimento Industrial (ABDI) em 2004: sociedade civil na definição de diretrizes</a:t>
            </a:r>
          </a:p>
          <a:p>
            <a:pPr algn="just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Fragilidade na informação, monitoramento e avaliação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"/>
            <a:ext cx="8713787" cy="404664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reformas da Política Brasileira de C,T&amp;I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8"/>
          <p:cNvSpPr>
            <a:spLocks noChangeArrowheads="1"/>
          </p:cNvSpPr>
          <p:nvPr/>
        </p:nvSpPr>
        <p:spPr bwMode="auto">
          <a:xfrm>
            <a:off x="34925" y="765175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5844" name="Retângulo 4"/>
          <p:cNvSpPr>
            <a:spLocks noChangeArrowheads="1"/>
          </p:cNvSpPr>
          <p:nvPr/>
        </p:nvSpPr>
        <p:spPr bwMode="auto">
          <a:xfrm>
            <a:off x="71438" y="404664"/>
            <a:ext cx="896461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2003: Maior influência do governo federal nos Fundos Setoriais (CGEE deixa de ser secretaria estratégica, criação das ações transversais: maior presença da “mão do Estado”)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Lei de Inovação (2004), proposta em 2001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egulação da titularidade da propriedade intelectual e da participação dos pesquisadores nos ganhos econômicos (incluindo rendas extras dos pesquisadores)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2. Obrigatoriedade de Núcleos de Inovação Tecnológica em Instituições de Pesquisa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3. Novos arranjos público-privados, autorização para sociedade de propósito específico para desenvolver projetos científicos ou tecnológicos, menores barreiras para a colaboração público-privada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"/>
            <a:ext cx="8713787" cy="404664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reformas da Política Brasileira de C,T&amp;I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8"/>
          <p:cNvSpPr>
            <a:spLocks noChangeArrowheads="1"/>
          </p:cNvSpPr>
          <p:nvPr/>
        </p:nvSpPr>
        <p:spPr bwMode="auto">
          <a:xfrm>
            <a:off x="34925" y="765175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Retângulo 4"/>
          <p:cNvSpPr>
            <a:spLocks noChangeArrowheads="1"/>
          </p:cNvSpPr>
          <p:nvPr/>
        </p:nvSpPr>
        <p:spPr bwMode="auto">
          <a:xfrm>
            <a:off x="35496" y="476672"/>
            <a:ext cx="907256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Dois tipos: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1. Concessão de direta de recursos financeiros: crédito, aportes de capital de risco, subvenção e recursos não reembolsáveis (auxílios para projetos de pesquisa e bolsas)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AutoNum type="romanLcParenR"/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2. Incentivos fiscais sem concessão de direta de recursos financeiros.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Subvenção: interação entre a Lei de Responsabilidade Fiscal e as Leis Orçamentárias anuais- transferência de recursos ao setor privado precisa ser aprovada em Lei específica (é exigida contrapartida da empresa)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  <a:hlinkClick r:id="rId2"/>
              </a:rPr>
              <a:t>http://www.finep.gov.br/a-finep-externo/fndct/execucao-orcamentaria-e-financeira</a:t>
            </a: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"/>
            <a:ext cx="8713787" cy="404664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Instrumentos recentes de incentivo à C,</a:t>
            </a:r>
            <a:r>
              <a:rPr lang="pt-BR" sz="2800" b="1" dirty="0" err="1">
                <a:solidFill>
                  <a:schemeClr val="bg1"/>
                </a:solidFill>
              </a:rPr>
              <a:t>T&amp;I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8"/>
          <p:cNvSpPr>
            <a:spLocks noChangeArrowheads="1"/>
          </p:cNvSpPr>
          <p:nvPr/>
        </p:nvSpPr>
        <p:spPr bwMode="auto">
          <a:xfrm>
            <a:off x="34925" y="765175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Retângulo 4"/>
          <p:cNvSpPr>
            <a:spLocks noChangeArrowheads="1"/>
          </p:cNvSpPr>
          <p:nvPr/>
        </p:nvSpPr>
        <p:spPr bwMode="auto">
          <a:xfrm>
            <a:off x="71438" y="404664"/>
            <a:ext cx="8964612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Crédito para a Inovação: ações da Finep (BNDES, BB, CEF </a:t>
            </a:r>
            <a:r>
              <a:rPr lang="pt-BR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etc</a:t>
            </a: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têm menor flexibilidade para facilitar)- FNDCT tem recursos para subsidiar empréstimos da Finep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Programa Juro Zero (Finep, 2004): pequenas/médias empresas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2004: volta do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Fundo Tecnológico (FUNTEC) do BNDES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Programas posteriores: Inovação Produção, PROSOFT (Programa para o Desenvolvimento da Indústria Nacional de Software e Serviços Correlatos), PROFARMA (fármacos)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Capital de Risco: medidas desde 2001 junto à Comissão de Valores Mobiliários, Programa Inovar da Finep, criação da Associação Brasileira de Capital de Risco, redesenho da BNDES Participações- mas o mercado de capital de risco ainda é incipiente no Brasil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"/>
            <a:ext cx="8713787" cy="404664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reformas da Política Brasileira de C,T&amp;I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8"/>
          <p:cNvSpPr>
            <a:spLocks noChangeArrowheads="1"/>
          </p:cNvSpPr>
          <p:nvPr/>
        </p:nvSpPr>
        <p:spPr bwMode="auto">
          <a:xfrm>
            <a:off x="34925" y="765175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Retângulo 4"/>
          <p:cNvSpPr>
            <a:spLocks noChangeArrowheads="1"/>
          </p:cNvSpPr>
          <p:nvPr/>
        </p:nvSpPr>
        <p:spPr bwMode="auto">
          <a:xfrm>
            <a:off x="71438" y="404664"/>
            <a:ext cx="89646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Finep: inexistência de um Fundo Público que garanta recursos de forma regular, no longo prazo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BNDES conta com parte do PIS-PASEP- Fundo de Amparo ao Trabalhador (FAT)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2002: prejuízo de R$ 526 milhões (valores da época)</a:t>
            </a: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"/>
            <a:ext cx="8713787" cy="404664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reformas da Política Brasileira de C,T&amp;I</a:t>
            </a:r>
          </a:p>
        </p:txBody>
      </p:sp>
    </p:spTree>
    <p:extLst>
      <p:ext uri="{BB962C8B-B14F-4D97-AF65-F5344CB8AC3E}">
        <p14:creationId xmlns:p14="http://schemas.microsoft.com/office/powerpoint/2010/main" val="14745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620688"/>
            <a:ext cx="8964488" cy="6309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Objetivos da aula</a:t>
            </a: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Identificar as diferentes condições de governabilidade (debate público, descentralização, crise de financiamento) desde os anos 90, 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agenda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política de cada período, e seus reflexos sobre a formulação/implementação da PCTI;</a:t>
            </a:r>
          </a:p>
          <a:p>
            <a:pPr algn="just">
              <a:lnSpc>
                <a:spcPts val="2200"/>
              </a:lnSpc>
              <a:buAutoNum type="arabicPeriod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2. Entender a inserção da agenda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inovacionista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em termos de contexto, instrumentos formulados e implementados, dificuldades de implementação e soluções (incluindo monitoramento e avaliação);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3. Compreender os instrumentos de PCTI atuais (aulas da próxima semana) como uma continuidade incremental dos instrumentos concebidos para a agenda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inovacionista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4624"/>
            <a:ext cx="8137525" cy="576263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Conteúdo da aula/objetivos 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41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8"/>
          <p:cNvSpPr>
            <a:spLocks noChangeArrowheads="1"/>
          </p:cNvSpPr>
          <p:nvPr/>
        </p:nvSpPr>
        <p:spPr bwMode="auto">
          <a:xfrm>
            <a:off x="34925" y="765175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Retângulo 4"/>
          <p:cNvSpPr>
            <a:spLocks noChangeArrowheads="1"/>
          </p:cNvSpPr>
          <p:nvPr/>
        </p:nvSpPr>
        <p:spPr bwMode="auto">
          <a:xfrm>
            <a:off x="71438" y="663575"/>
            <a:ext cx="89646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Subvenção Econômica: apoio direto às empresas (utilizado nos anos 60/70- militar e aeronáutica, reduzido nos anos 80/90)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Lei n. 10.332 de 2001: entre outras ações, subvenções diretas a empresas para 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P&amp;D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 e participação no capital de empresas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Crescimento de sistemas estaduais: Fundações de Amparo à Pesquisa (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FAPs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, como a 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Fapesp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) e Secretarias Estaduais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Programa de Inovação Tecnológica em Pequenas Empresas (PIPE) da 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Fapesp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: desde 1997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Universidades (federais e estaduais): Metade do gasto público em 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P&amp;D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 (concentram 85% dos pesquisadores)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"/>
            <a:ext cx="8713787" cy="404664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reformas da Política Brasileira de C,T&amp;I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8"/>
          <p:cNvSpPr>
            <a:spLocks noChangeArrowheads="1"/>
          </p:cNvSpPr>
          <p:nvPr/>
        </p:nvSpPr>
        <p:spPr bwMode="auto">
          <a:xfrm>
            <a:off x="34925" y="765175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Retângulo 4"/>
          <p:cNvSpPr>
            <a:spLocks noChangeArrowheads="1"/>
          </p:cNvSpPr>
          <p:nvPr/>
        </p:nvSpPr>
        <p:spPr bwMode="auto">
          <a:xfrm>
            <a:off x="71438" y="605001"/>
            <a:ext cx="89646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Plano de Ação 2007-2010: Ciência, Tecnologia e Inovação para o Desenvolvimento Nacional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i) Expansão e consolidação do Sistema Nacional de C,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T&amp;I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ii) Promoção da inovação tecnológica nas empresas.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iii) Pesquisa, desenvolvimento e inovação em áreas estratégicas.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iv) Ciência, tecnologia e inovação para o desenvolvimento social.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"/>
            <a:ext cx="8713787" cy="404664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reformas da Política Brasileira de C,T&amp;I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8"/>
          <p:cNvSpPr>
            <a:spLocks noChangeArrowheads="1"/>
          </p:cNvSpPr>
          <p:nvPr/>
        </p:nvSpPr>
        <p:spPr bwMode="auto">
          <a:xfrm>
            <a:off x="34925" y="765175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Retângulo 4"/>
          <p:cNvSpPr>
            <a:spLocks noChangeArrowheads="1"/>
          </p:cNvSpPr>
          <p:nvPr/>
        </p:nvSpPr>
        <p:spPr bwMode="auto">
          <a:xfrm>
            <a:off x="71438" y="404664"/>
            <a:ext cx="89646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Linhas de financiamento à inovação do BNDES;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Fundos de Aval para PME (SEBRAE), 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equalização e/ou redução de encargos financeiros, 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parceria com entes locais para reduzir custos de financiamento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"/>
            <a:ext cx="8713787" cy="404664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sz="2800" b="1" dirty="0">
                <a:solidFill>
                  <a:schemeClr val="bg1"/>
                </a:solidFill>
              </a:rPr>
              <a:t>Instrumentos recentes de incentivo à C,</a:t>
            </a:r>
            <a:r>
              <a:rPr lang="pt-BR" sz="2800" b="1" dirty="0" err="1">
                <a:solidFill>
                  <a:schemeClr val="bg1"/>
                </a:solidFill>
              </a:rPr>
              <a:t>T&amp;I</a:t>
            </a:r>
            <a:r>
              <a:rPr lang="pt-BR" sz="2800" b="1" dirty="0">
                <a:solidFill>
                  <a:schemeClr val="bg1"/>
                </a:solidFill>
              </a:rPr>
              <a:t>: crédito</a:t>
            </a:r>
            <a:endParaRPr lang="fr-FR" sz="28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: crédito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8"/>
          <p:cNvSpPr>
            <a:spLocks noChangeArrowheads="1"/>
          </p:cNvSpPr>
          <p:nvPr/>
        </p:nvSpPr>
        <p:spPr bwMode="auto">
          <a:xfrm>
            <a:off x="34925" y="765175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Retângulo 4"/>
          <p:cNvSpPr>
            <a:spLocks noChangeArrowheads="1"/>
          </p:cNvSpPr>
          <p:nvPr/>
        </p:nvSpPr>
        <p:spPr bwMode="auto">
          <a:xfrm>
            <a:off x="71438" y="404664"/>
            <a:ext cx="89646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PDTI/PDTA (Programa de Desenvolvimento da Indústria e da Agropecuária)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Lei de informática (1991, reeditada em 2001, 2004 e 2011)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Lei do Bem (2005) e seu aparato jurídico/financeiro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Lei 11.484/07: Incentivos fiscais para microeletrônica/TV Digital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Lei 11.484/07: redução de IPI na importação pelas agências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Lei n. 11.196/05: regimes tributário especial para exportação de serviços de tecnologia da informação, 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egime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 Especial de Aquisição de Bens de Capital para Empresas Exportadoras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Necessidade de sincronia com a Lei de Responsabilidade Fiscal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"/>
            <a:ext cx="9144000" cy="404664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instrumentos recentes : incentivos fiscais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8"/>
          <p:cNvSpPr>
            <a:spLocks noChangeArrowheads="1"/>
          </p:cNvSpPr>
          <p:nvPr/>
        </p:nvSpPr>
        <p:spPr bwMode="auto">
          <a:xfrm>
            <a:off x="34925" y="765175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Retângulo 4"/>
          <p:cNvSpPr>
            <a:spLocks noChangeArrowheads="1"/>
          </p:cNvSpPr>
          <p:nvPr/>
        </p:nvSpPr>
        <p:spPr bwMode="auto">
          <a:xfrm>
            <a:off x="71438" y="404664"/>
            <a:ext cx="89646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Programa Brasileiro de Qualidade e Produtividade – PBQP (1991): ‘benchmarking’, divulgação, treinamento em qualidade de produto e processo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SOFTEX -Programa Nacional de Software para Exportação (1993)- estimulou o empreendedorismo, poucos resultados em comércio exterior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PROGEX - Programa de Apoio Tecnológico à Exportação para pequenas e médias empresas (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Sebrae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, FVA, Estados)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Tecnologias Industriais Básicas (</a:t>
            </a:r>
            <a:r>
              <a:rPr lang="pt-BR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TIBs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): SINMETRO - Sistema Nacional de Metrologia, Normalização e Qualidade Industrial internacionalmente reconhecidos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"/>
            <a:ext cx="9144000" cy="404664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Instrumentos recentes : promoção das exportações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8"/>
          <p:cNvSpPr>
            <a:spLocks noChangeArrowheads="1"/>
          </p:cNvSpPr>
          <p:nvPr/>
        </p:nvSpPr>
        <p:spPr bwMode="auto">
          <a:xfrm>
            <a:off x="34925" y="765175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74526"/>
            <a:ext cx="8964612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"/>
            <a:ext cx="8713787" cy="404664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reformas da Política Brasileira de C,T&amp;I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00192" y="44624"/>
            <a:ext cx="280831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Forte participação das instituições criadas nos 70s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 pós-graduação no Brasil e a Capes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83534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PCTI no Governo Collor (1990-92)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283770"/>
            <a:ext cx="8964488" cy="7868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Grande popularidade (inicial). Plano Collor I: congelamento de ativos e abertura ao mercado externo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Diminuição da participação do Estado na Economia. “Modernização” adequada à globalização (“sociedade do conhecimento”).  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Transformação do MCT em Secretaria (executor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atividades-meio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), diminuição do orçamento. 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Sucateamento do patrimônio (exemplo: CPQD/Telebrás- De 67 projetos em andamento, 47 foram encerrados em 1991). 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Novos conflitos e reformas na política de informática.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Diminuição das compras governamentais (impacto na área aeroespacial). Estagnação dos investimentos na educação em vários níveis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PCTI no Governo Collor (1990-92)</a:t>
            </a: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71438" y="549275"/>
            <a:ext cx="896461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Enfraquecimento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indústria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nacional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desverticalização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terceirização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importação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insumos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produção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enxuta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desemprego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Indústrias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permaneceram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modernização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adequação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aos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padrões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internacionais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incluindo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MNs 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suas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redes</a:t>
            </a:r>
            <a:r>
              <a:rPr lang="en-US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(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Antonio Barros de Castro- </a:t>
            </a:r>
            <a:r>
              <a:rPr lang="es-E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 segundo catch-up brasileño. Características y limitaciones </a:t>
            </a:r>
            <a:r>
              <a:rPr lang="pt-BR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Revista de La Cepal 80 Agosto 2003)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Lei de informática (1991): redução de IPI de produtos de informática e automação, desde que a empresa invista 5% de seu faturamento bruto em P&amp;D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PCTI no Governo Collor (1990-92)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765175"/>
            <a:ext cx="896461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Pacheco e Corder (2010)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332656"/>
            <a:ext cx="9180512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Brasil: país com boas estruturas de C&amp;T e de promoção da inovação, porém com baixa interação entre essas estruturas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Análise das instituições federais: formulação, estrutura, operação/governança, políticas e programas, resultados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Formas de interação dos setores público e privado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Texto não abrange instituições estaduais e municipais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Abordagem de sistemas (redes de inovação, Sistema Nacional de Inovação), devido à “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complexidade crescente do processo de inovação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” “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regras de comércio internacional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” deve-se criar “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ambiente institucional favorável e um suporte de financiamento que dê conta das especificidades dos empreendimentos de natureza inovadora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”, “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revisão de métodos de intervenção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”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Discurso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inovacionista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(adaptado pela comunidade de C&amp;T): escolhas políticas parecem “leis da natureza” (neoliberalismo)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PCTI no Governo Itamar Franco (1992-95)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283770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Impeachment (1992): Governo Itamar Franco, Plano Real (ajuste fiscal e indexação monetária), queda lenta da inflação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Lenta ampliação dos recursos para C,T&amp;I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Necessidades e soluções para manter e ampliar as atividades de C,T&amp;I já estavam em discussão: agenda da competitividade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Apropriação pela comunidade científica de uma nova “missão”?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(De agentes essenciais do desenvolvimentismo com base na substituição de importações a agentes essenciais da competitividade nacional-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catching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up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tecnológico em áreas estratégicas)?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PCTI no FHC I e II (1995-03)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283770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Estabilidade econômica, aumento da exclusão social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Privatização e novos modelos regulatórios (Agências como a ANP, ANATEL, ANEEEL, etc.)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Maior importância dos movimentos sociais (MST, MTST, etc.)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Queda gradual no orçamento para C,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T&amp;I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Importância de acordos com 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Bird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desde 1985 (US$ 140 milhões, 1.816 projetos, 350 instituições entre 1991 e 1996)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Criação de novos programas: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Pronab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(ampliação),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Pronex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parcerias com outros Ministérios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PCTI no FHC I e II (1995-03)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283770"/>
            <a:ext cx="8964488" cy="619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Plano Diretor para a Reforma do Estado (1995): aumento da transparência e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accountability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eficiência, equidade, atuação em áreas essenciais, simplificação legal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Atividades essenciais (legislação, defesa, etc.)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Agências executivas: fiscal, segurança, seguridade social, regulação do mercado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Organizações sociais: educação, saúde, cultura, etc.: não precisam ser executadas pelo Estado, mas subvencionadas 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Abtlus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I.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Mamirauá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BioAmazônia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Bens/serviços de mercado: privatização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Ideia não é extinguir instituições, mas rever suas funções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Aprovada em 1998, mas com fortes resistências para ser implementada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C,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T&amp;I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Nova forma de planejamento (programas) nos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PPAs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PCTI no FHC I e II (1995-03)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283770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Ampliação das fontes privadas (40%), Federais (50%) e Estaduais (10%). Solução: Fundos Setoriais.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Nova ênfase: inovação tecnológica. Desde 80s, intensificação de novos arranjos institucionais como parques tecnológicos (PNI do CNPq, 1984)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err="1">
                <a:latin typeface="Arial" pitchFamily="34" charset="0"/>
                <a:cs typeface="Arial" pitchFamily="34" charset="0"/>
              </a:rPr>
              <a:t>Fapesp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Pite (Parceria para Inovação Tecnológica),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Pipe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(pequenas empresas),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Cepids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(Pesquisa, Inovação e Difusão)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Divulgação científica 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Labjor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Prêmio José Reis)</a:t>
            </a: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mudanças fundamentais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283770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Fatores que levam à reorganização da pesquisa: desde a metade dos anos 80, novos padrões institucionais (mudança na trajetória), não são solucionados com meros ajustes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Ajustes graduais, que envolvem diversos campos de atuação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Transformações no papel do Estado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Mudanças técnico-científicas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Novos padrões concorrenciais/globalização dos mercados</a:t>
            </a: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Transformações no papel do Estado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283770"/>
            <a:ext cx="8964488" cy="582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Além da restrição orçamentária (tendência mundial)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Geopolítico: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diminuição do poder de intervenção dos Estados nacionais (ingerência de OMC, BID, FMI)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Fiscal: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reconfiguração financeira, altas taxas de juros, receitas recessivas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Institucional: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necessidade de racionalização à moda do setor privado, explicitando a responsabilidade pública de instituições que vão além da sua própria manutenção (demandas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internas-corporativas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X demandas da sociedade civil)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Necessidade de monitorar tendências de mercado (instituições públicas) e buscar novas fontes de recursos: novas formas do Estado (Estado-rede, formas híbridas, parcerias)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Problemas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estruturais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não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conjunturais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(corte de verbas): necessidade de reformas, adaptação e aprendizado institucional </a:t>
            </a: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Transformações no papel do Estado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283770"/>
            <a:ext cx="8964488" cy="406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Estado como regulador, prestador de serviços 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antecipador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(não seguidor) de tendências de mercado de longo prazo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Formulação de políticas de indução à ação dos agentes (redes)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Não se trata de negar o Estado (políticas dos anos 90), mas de requalificar suas funções. Esse é o debate ainda em curso, que vai além das restrições financeiras (início das mudanças)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Problemas de autonomia (antigos padrões legais de captação de recursos e execução de atividades)</a:t>
            </a: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Mudanças técnico-científicas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283770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Microeletrônica, biotecnologia, meio ambiente: áreas interrelacionadas e que afetam outras áreas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Redes de atores para atingir objetivos científico-tecnológicos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Necessidade de requalificação de RH, novas estratégias de relacionamento externo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Projetos que integrem todas as etapas do processo de inovação: desde o laboratório até a difusão comercial (não necessariamente em uma instituição, que deve focar a atuação onde é competitiva)- enfoque dos ativos complementares </a:t>
            </a: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Novos padrões concorrenciais/globalização dos mercados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283770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Critérios de excelência científica não são mais suficientes: avaliação de retornos sociais das atividades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Acompanhamento burocrático X cobrança de resultados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Interdependência entre os agentes, movimentos de recursos em tempo real: expansão das relações comerciais e novas possibilidades de captação e geração de informação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Estrutura de redes: segmentação e diferenciação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Vantagens competitivas dinâmicas, não mais estáticas (recursos naturais): importância da inovação tecnológica e dos processos cumulativos de aprendizado técnico e gerencial (fatores intangíveis), flexibilidade</a:t>
            </a: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Novos padrões concorrenciais/globalização dos mercados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283770"/>
            <a:ext cx="8964488" cy="639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Distância entre os níveis: 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Estratégico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(macro políticas, formulação) 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Tático e operacional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(baixa capacidade de implementação, monitoramento e avaliação).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Tática 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dia-a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dia) é “apagar incêndios”/“matar um leão por dia.”, atrás dos fatos. Três tipos de políticas (táticas) de adaptação:</a:t>
            </a:r>
          </a:p>
          <a:p>
            <a:pPr algn="just">
              <a:lnSpc>
                <a:spcPts val="2200"/>
              </a:lnSpc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Adaptação: revisão de práticas de trabalho, busca de saídas para a falta de suporte das políticas/orçamento; construção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noavs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trajetórias diferentes das missões originais, diversificação de competências e áreas de atuação. 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Lobby político: sobrevivência sem mudanças institucionais (mudanças cosméticas- nome, revisão de organogramas etc.)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Extinção ou fusão 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Planalsucar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Instituto Brasileiro do Café, Estaduais)</a:t>
            </a:r>
          </a:p>
        </p:txBody>
      </p:sp>
    </p:spTree>
    <p:extLst>
      <p:ext uri="{BB962C8B-B14F-4D97-AF65-F5344CB8AC3E}">
        <p14:creationId xmlns:p14="http://schemas.microsoft.com/office/powerpoint/2010/main" val="21356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gerações de políticas publicas de C,T&amp;I no Brasil: síntese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504" y="980728"/>
          <a:ext cx="889248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/>
                        <a:t>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Agenda- formulação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Instituições- implementação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Final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 90s-</a:t>
                      </a:r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 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Estabilidade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 econômica,  crescimento da economia mundial (após 2003), l</a:t>
                      </a:r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iberalização, reforma do Estado, privatizações, novos instrumentos de financiamento,  GATT/OMC, competitividade privada/pública,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  articulação </a:t>
                      </a:r>
                      <a:r>
                        <a:rPr lang="pt-BR" sz="2400" b="0" baseline="0" dirty="0" err="1">
                          <a:solidFill>
                            <a:schemeClr val="tx1"/>
                          </a:solidFill>
                        </a:rPr>
                        <a:t>inter-institucional</a:t>
                      </a:r>
                      <a:endParaRPr lang="pt-B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Nova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 regulação de </a:t>
                      </a:r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PI/financiamento, incentivos/</a:t>
                      </a:r>
                      <a:r>
                        <a:rPr lang="pt-BR" sz="2400" b="0" baseline="0" dirty="0">
                          <a:solidFill>
                            <a:schemeClr val="tx1"/>
                          </a:solidFill>
                        </a:rPr>
                        <a:t>responsabilidade fiscal, Política Industrial, Tecnológica e de Comércio Exterior, Agência Brasileira de Desenvolvimento Industrial, CGEE,  Fundos Setoriais</a:t>
                      </a:r>
                      <a:endParaRPr lang="pt-B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779" y="-559510"/>
            <a:ext cx="11455459" cy="741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516216" y="3356992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- 2,2%</a:t>
            </a:r>
          </a:p>
        </p:txBody>
      </p:sp>
      <p:sp>
        <p:nvSpPr>
          <p:cNvPr id="6" name="Retângulo 5"/>
          <p:cNvSpPr/>
          <p:nvPr/>
        </p:nvSpPr>
        <p:spPr>
          <a:xfrm>
            <a:off x="7092280" y="1268760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4%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32512" y="2573288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1,4%</a:t>
            </a:r>
          </a:p>
        </p:txBody>
      </p:sp>
      <p:sp>
        <p:nvSpPr>
          <p:cNvPr id="8" name="Retângulo 7"/>
          <p:cNvSpPr/>
          <p:nvPr/>
        </p:nvSpPr>
        <p:spPr>
          <a:xfrm>
            <a:off x="5220072" y="1268760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4%</a:t>
            </a:r>
          </a:p>
        </p:txBody>
      </p:sp>
      <p:sp>
        <p:nvSpPr>
          <p:cNvPr id="9" name="Retângulo 8"/>
          <p:cNvSpPr/>
          <p:nvPr/>
        </p:nvSpPr>
        <p:spPr>
          <a:xfrm>
            <a:off x="8279904" y="2348880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2191779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Novos padrões concorrenciais/globalização dos mercados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283770"/>
            <a:ext cx="8964488" cy="6653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Reestruturação desorganizada: falta de diretrizes políticas para reorganizar instituições carentes de suporte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Cada uma por si, o Estado contra todas: canibalismo (o leão e os seis gatos-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laissez-faire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). Recuperação do amor-próprio, mas não do amor ao próximo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Avanços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micro-institucionais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ausência de coordenação e aumento da assimetria de capacidades em um ambiente crescentemente competitivo 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OPPs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públicas e privadas).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Competição tende a tomar o lugar da cooperação: problemas futuros (regionalização, integração nacional, interação de competências, economias de escopo).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Risco de perda de competências valiosas (prestação de serviços X capacitação em pesquisa (diferencial)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38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Novos padrões concorrenciais/globalização dos mercados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283770"/>
            <a:ext cx="896448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Contexto: revitalização orçamentária (entre 1999 e 2002, o FNDCT cresceu 8 x em termos financeiros), expansão do sistema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Mudanças no marco regulatório: novos incentivos, incluindo o setor privado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Organizações privadas sem fins lucrativos: resultado de políticas de incentivo, como a Lei de Informática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Novos entrantes, competitivos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Injeção de Fundos não solucionou o problema: recursos 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FSs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competitivos.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Transformações fundamentais devem focar o marco regulatório e a gestão das instituições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19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Novos padrões concorrenciais/globalização dos mercados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283770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Profissionalização da gestão da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P&amp;D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da inovação: Internalizar rotinas anteriormente atribuídas ao Estado (ex., renovação de RH  sem concursos públicos);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Legitimação social: comunicação institucional (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marketing!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e envolvimento efetivo com as demandas da sociedade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Reflexão sobre as funções sociais das Instituições: realidade diferente do contexto de sua criação e expansão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Função do MCT: explorar economias de escala e de escopo, ao invés de mediar a competição predatória entre as organizações (públicas e privadas)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Oportunidade: inserção na economia do conhecimento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68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Novos padrões concorrenciais/globalização dos mercados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283770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Novo modelo gerencial: novas maneiras de realizar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P&amp;D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(definição de prioridades, associações, etc.)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Novos estatutos jurídicos: adequados para 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P&amp;D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em redes de atores, visando o desenvolvimento econômico, social e ambiental</a:t>
            </a:r>
          </a:p>
        </p:txBody>
      </p:sp>
    </p:spTree>
    <p:extLst>
      <p:ext uri="{BB962C8B-B14F-4D97-AF65-F5344CB8AC3E}">
        <p14:creationId xmlns:p14="http://schemas.microsoft.com/office/powerpoint/2010/main" val="3922708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31" y="404664"/>
            <a:ext cx="901147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03" y="404664"/>
            <a:ext cx="8946493" cy="612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32" y="303242"/>
            <a:ext cx="8555739" cy="572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F867A69-9306-0EA7-215C-812DFAA8E822}"/>
              </a:ext>
            </a:extLst>
          </p:cNvPr>
          <p:cNvSpPr/>
          <p:nvPr/>
        </p:nvSpPr>
        <p:spPr>
          <a:xfrm>
            <a:off x="72008" y="283770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Pesquisa de inovação tecnológica do IBGE 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Pintec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2007 (período 2003-2005)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Amostra de 13.575 empresas industriais (66% do total, 94% do pessoal empregado) e 759 do setor de serviços com dez ou mais pessoas ocupadas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Resultados expandidos para o universo das empresas brasileiras com 10 ou mais empregados (indústria e serviços)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Em 2020 o Brasil tinha cerca de 300 mil empresas industriais com uma ou mais pessoas ocupadas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Última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Pintec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/IBGE:  2017 (2015-2017), resultados bastante semelhantes (</a:t>
            </a:r>
            <a:r>
              <a:rPr lang="pt-BR" sz="2000" dirty="0">
                <a:latin typeface="Arial" pitchFamily="34" charset="0"/>
                <a:cs typeface="Arial" pitchFamily="34" charset="0"/>
                <a:hlinkClick r:id="rId2"/>
              </a:rPr>
              <a:t>https://www.ibge.gov.br/estatisticas/multidominio/ciencia-tecnologia-e-inovacao/9141-pesquisa-de-inovacao.html?=&amp;t=publicacoes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67476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F867A69-9306-0EA7-215C-812DFAA8E822}"/>
              </a:ext>
            </a:extLst>
          </p:cNvPr>
          <p:cNvSpPr/>
          <p:nvPr/>
        </p:nvSpPr>
        <p:spPr>
          <a:xfrm>
            <a:off x="35496" y="260648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De 91.055 empresas (2003-2005), 30.377 realizaram uma inovação de produto ou processo (taxa de inovação de 33,4%) 2001 a 2003: 33,3%; 1998-2000: 31,5% (2015-2017 33,5%)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Tipos de inovação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Processo: 26,9%;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Produto: 19,5%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Produto e processo: 13,5%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(Números consideram inovação o que é novo para a empresa- um terço sem gastos com as atividades)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Produtos novos para o mercado nacional: 9,7% das empresas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Processos novos para o mercado nacional: 5%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Produtos novos para o mercado mundial: menos de 1% das empresas; processos novos (mundial): 0,4%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Atualização tecnológica (80%- novidades para as empresas)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(Comparando, no Reino Unido em 2004 47,8% das empresas inovaram em produtos novos para o mercado nacional)</a:t>
            </a:r>
          </a:p>
        </p:txBody>
      </p:sp>
    </p:spTree>
    <p:extLst>
      <p:ext uri="{BB962C8B-B14F-4D97-AF65-F5344CB8AC3E}">
        <p14:creationId xmlns:p14="http://schemas.microsoft.com/office/powerpoint/2010/main" val="3704514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559763D-2F35-1F14-E3EF-1D0861B2F5F2}"/>
              </a:ext>
            </a:extLst>
          </p:cNvPr>
          <p:cNvSpPr/>
          <p:nvPr/>
        </p:nvSpPr>
        <p:spPr>
          <a:xfrm>
            <a:off x="72008" y="283770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Tipos de atividades inovativas: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P&amp;D interna: 16,6%</a:t>
            </a:r>
          </a:p>
          <a:p>
            <a:pPr marL="457200" indent="-457200" algn="just"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Contratação externa de P&amp;D: 4%</a:t>
            </a:r>
          </a:p>
          <a:p>
            <a:pPr marL="457200" indent="-457200" algn="just">
              <a:buAutoNum type="arabicPeriod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Aquisição de máquinas/equipamentos: 56,1%</a:t>
            </a:r>
          </a:p>
          <a:p>
            <a:pPr marL="457200" indent="-457200" algn="just"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Aquisição de conhecimento externo (patentes, licenciamento): 7,6%</a:t>
            </a:r>
          </a:p>
          <a:p>
            <a:pPr marL="457200" indent="-457200" algn="just"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Introdução de inovações no mercado: 19,4%Projeto industrial, de distribuição,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22,5%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5046 empresas realizavam atividades de  P&amp;D internas, com 46 mil pessoas dedicando-se a essas atividades (50% graduados; 2,5% doutores, 6,6% mestres)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60% em empresas com mais de 500 empregados (37% nacionais, 23%  estrangeiras)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8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Contexto atual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9512" y="622860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Fonte: http://data.worldbank.org/indicator/NY.GDP.MKTP.KD.ZG/countries/1W-EU-BR-US?display=</a:t>
            </a:r>
            <a:r>
              <a:rPr lang="pt-BR" sz="1600" b="1" dirty="0" err="1"/>
              <a:t>graph</a:t>
            </a:r>
            <a:r>
              <a:rPr lang="pt-BR" sz="1600" b="1" dirty="0"/>
              <a:t> </a:t>
            </a:r>
          </a:p>
        </p:txBody>
      </p:sp>
      <p:graphicFrame>
        <p:nvGraphicFramePr>
          <p:cNvPr id="11" name="Gráfico 10"/>
          <p:cNvGraphicFramePr/>
          <p:nvPr/>
        </p:nvGraphicFramePr>
        <p:xfrm>
          <a:off x="179512" y="476672"/>
          <a:ext cx="87129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179512" y="3356992"/>
          <a:ext cx="8712968" cy="283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6540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699B09-4126-D5A0-2406-4B6B6A4D0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27" y="332830"/>
            <a:ext cx="9289032" cy="66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992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4CA4F9-C1BF-C168-3A66-10E588C0E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38"/>
            <a:ext cx="9036496" cy="64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46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0A2455-BE56-161C-DAEE-D6DF067AA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50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2009): Incentivos fiscais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908386B-0F29-BCE8-CA55-ADB45D48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4" y="332830"/>
            <a:ext cx="8698576" cy="65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985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D724F17-10EF-210E-8EBF-ACD9E607D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332830"/>
            <a:ext cx="9074150" cy="65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741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2009): Crédito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97703EB-E9B8-D211-1B57-A16A92A5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" y="332831"/>
            <a:ext cx="9142171" cy="65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852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2009): Crédito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64D9B7A-FBE4-9322-21A9-F6CB82D60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52437"/>
            <a:ext cx="8856984" cy="63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674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FF4D44D-D79C-5ABC-7DF6-D6BEC1AED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830"/>
            <a:ext cx="8929563" cy="639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210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1709995-F325-7C1B-E74F-0653AB5E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52437"/>
            <a:ext cx="9109075" cy="638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346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B971E7B-EF33-AEA2-803E-AB912C52F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" y="295400"/>
            <a:ext cx="9109074" cy="653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8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Contexto atual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624013"/>
            <a:ext cx="8915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23528" y="553000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Marcelo Braga </a:t>
            </a:r>
            <a:r>
              <a:rPr lang="pt-BR" dirty="0" err="1"/>
              <a:t>Nonnenberg</a:t>
            </a:r>
            <a:r>
              <a:rPr lang="pt-BR" dirty="0"/>
              <a:t>, Paulo Mansur </a:t>
            </a:r>
            <a:r>
              <a:rPr lang="pt-BR" dirty="0" err="1"/>
              <a:t>Levy</a:t>
            </a:r>
            <a:r>
              <a:rPr lang="pt-BR" dirty="0"/>
              <a:t>, Fernanda De </a:t>
            </a:r>
            <a:r>
              <a:rPr lang="pt-BR" dirty="0" err="1"/>
              <a:t>Negri</a:t>
            </a:r>
            <a:r>
              <a:rPr lang="pt-BR" dirty="0"/>
              <a:t>, </a:t>
            </a:r>
            <a:r>
              <a:rPr lang="pt-BR" dirty="0" err="1"/>
              <a:t>Katarina</a:t>
            </a:r>
            <a:r>
              <a:rPr lang="pt-BR" dirty="0"/>
              <a:t> Pereira da Costa. O CRESCIMENTO ECONÔMICO E A COMPETITIVIDADE CHINESA. TEXTO PARA DISCUSSÃO N° 1333, IPEA, 2008</a:t>
            </a:r>
          </a:p>
        </p:txBody>
      </p:sp>
    </p:spTree>
    <p:extLst>
      <p:ext uri="{BB962C8B-B14F-4D97-AF65-F5344CB8AC3E}">
        <p14:creationId xmlns:p14="http://schemas.microsoft.com/office/powerpoint/2010/main" val="14565225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99392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Dados (CGEE, 2009)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BAB7F73-26EC-4A4B-C6B0-C05F05F8B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830"/>
            <a:ext cx="9036495" cy="639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4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gerações de políticas publicas de C,T&amp;I no Brasil: síntese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412199"/>
            <a:ext cx="91805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Diversas instituições convivendo em um mesmo sistema: assincronia, inadequação para o momento atual (competição global, GATT/OMC, etc.)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Restrições ao protecionismo X insuficiência dos mecanismos de mercado para a inserção competitiva: dilemas das políticas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Grande problema: maioria das empresas não se relaciona com o sistema de C &amp;T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Necessidade de reforma nas instituições (normas, regras e organizações que podem facilitar ou dificultar o relacionamento)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“Gerações” de organizações, normas legais e instrumentos que se superpõem e dificultam a coordenação: resistência de organizações geradas em ciclos de diferentes institucionalidades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(problema geral de qualquer política)</a:t>
            </a:r>
          </a:p>
        </p:txBody>
      </p:sp>
    </p:spTree>
    <p:extLst>
      <p:ext uri="{BB962C8B-B14F-4D97-AF65-F5344CB8AC3E}">
        <p14:creationId xmlns:p14="http://schemas.microsoft.com/office/powerpoint/2010/main" val="106495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gerações de políticas publicas de C,T&amp;I no Brasil: síntese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239489"/>
              </p:ext>
            </p:extLst>
          </p:nvPr>
        </p:nvGraphicFramePr>
        <p:xfrm>
          <a:off x="107504" y="620688"/>
          <a:ext cx="889248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Agenda- formulação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Instituições- implementação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Anos 30-50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/>
                        <a:t>Nacional-</a:t>
                      </a:r>
                      <a:r>
                        <a:rPr lang="pt-BR" sz="2400" dirty="0" err="1"/>
                        <a:t>desenvolvementismo</a:t>
                      </a:r>
                      <a:r>
                        <a:rPr lang="pt-BR" sz="2400" baseline="0" dirty="0"/>
                        <a:t> (já ambíguo...), crescimento da importância do Estado, fortalecimento da comunidade científica, modelo NSF, ações pontuais, Instrução SUMOC 113, crise mercados de </a:t>
                      </a:r>
                      <a:r>
                        <a:rPr lang="pt-BR" sz="2400" i="1" baseline="0" dirty="0"/>
                        <a:t>commodities</a:t>
                      </a:r>
                      <a:r>
                        <a:rPr lang="pt-BR" sz="2400" i="0" baseline="0" dirty="0"/>
                        <a:t>, II GM </a:t>
                      </a:r>
                      <a:r>
                        <a:rPr lang="pt-BR" sz="2400" baseline="0" dirty="0"/>
                        <a:t> 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USP,</a:t>
                      </a:r>
                      <a:r>
                        <a:rPr lang="pt-BR" sz="2400" baseline="0" dirty="0"/>
                        <a:t> F</a:t>
                      </a:r>
                      <a:r>
                        <a:rPr lang="pt-BR" sz="2400" dirty="0"/>
                        <a:t>undos de Defesa Nacional, CNPq, Capes, SBPC, BNDE, estatais em setores estratégicos (Petrobras,</a:t>
                      </a:r>
                      <a:r>
                        <a:rPr lang="pt-BR" sz="2400" baseline="0" dirty="0"/>
                        <a:t> CSN, CHESF) </a:t>
                      </a:r>
                      <a:r>
                        <a:rPr lang="pt-BR" sz="2400" dirty="0"/>
                        <a:t>, CTA, CBPF/CNEN,  industrialização pesada/infraestrutura/bens não duráveis,  SESI/SENAI, </a:t>
                      </a:r>
                      <a:r>
                        <a:rPr lang="pt-BR" sz="2400" baseline="0" dirty="0"/>
                        <a:t>IDE</a:t>
                      </a:r>
                      <a:r>
                        <a:rPr lang="pt-BR" sz="2400" dirty="0"/>
                        <a:t> fortalecimento</a:t>
                      </a:r>
                      <a:r>
                        <a:rPr lang="pt-BR" sz="2400" baseline="0" dirty="0"/>
                        <a:t> antigos Institutos: </a:t>
                      </a:r>
                      <a:r>
                        <a:rPr lang="pt-BR" sz="2400" i="1" baseline="0" dirty="0"/>
                        <a:t>Big Science</a:t>
                      </a:r>
                      <a:endParaRPr lang="pt-BR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0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gerações de políticas publicas de C,T&amp;I no Brasil: síntese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00997"/>
              </p:ext>
            </p:extLst>
          </p:nvPr>
        </p:nvGraphicFramePr>
        <p:xfrm>
          <a:off x="107504" y="620688"/>
          <a:ext cx="889248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Agenda- formulação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Instituições- implementação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Anos 60-70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 err="1"/>
                        <a:t>Desenvolvementismo</a:t>
                      </a:r>
                      <a:r>
                        <a:rPr lang="pt-BR" sz="2400" dirty="0"/>
                        <a:t> “esquizofrênico” (“nacionalistas” X “liberais”), apoiada no Estado e no investimento estrangeiro, planejamento, apoio a relacionamento instituições de pesquisa -empresas (Propriedade Intelectual, transferência de tecnologia), </a:t>
                      </a:r>
                      <a:r>
                        <a:rPr lang="pt-BR" sz="2400" baseline="0" dirty="0" err="1"/>
                        <a:t>PADCTs</a:t>
                      </a:r>
                      <a:r>
                        <a:rPr lang="pt-BR" sz="2400" baseline="0" dirty="0"/>
                        <a:t>, reforma do sistema financeiro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Empresas protegidas, Multinacionais, FNDCT/Finep,</a:t>
                      </a:r>
                      <a:r>
                        <a:rPr lang="pt-BR" sz="2400" baseline="0" dirty="0"/>
                        <a:t>  </a:t>
                      </a:r>
                      <a:r>
                        <a:rPr lang="pt-BR" sz="2400" baseline="0" dirty="0" err="1"/>
                        <a:t>Funtec</a:t>
                      </a:r>
                      <a:r>
                        <a:rPr lang="pt-BR" sz="2400" baseline="0" dirty="0"/>
                        <a:t>/BNDES, INPI/INMETRO, Grandes institutos de pesquisa, ampliação da PG/ensino universitário,  estatais intensivas em P&amp;D (infraestrutura), IDE em bens de consumo duráveis, indústria nacional de agronegócio/bens não duráveis/insumos intermediários, sistema financeiro nacional, SEBRAE,  Embrapa, </a:t>
                      </a:r>
                      <a:r>
                        <a:rPr lang="pt-BR" sz="2400" baseline="0" dirty="0" err="1"/>
                        <a:t>Cpqd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160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27030</TotalTime>
  <Words>4314</Words>
  <Application>Microsoft Office PowerPoint</Application>
  <PresentationFormat>Apresentação na tela (4:3)</PresentationFormat>
  <Paragraphs>422</Paragraphs>
  <Slides>60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3" baseType="lpstr">
      <vt:lpstr>Arial</vt:lpstr>
      <vt:lpstr>Calibri</vt:lpstr>
      <vt:lpstr>Tema do Office</vt:lpstr>
      <vt:lpstr>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faz uma teoria “científica”? Visões tradicionais (Sismondo, 2010): 1. Positivismo (Clube de Viena, meados dos 1870s): construir teorias a partir de dados (por exemplo, medições sobre a posição dos planetas) 2. Falsificacionismo: elaborar teorias e testar sua validade a partir de dados</dc:title>
  <dc:creator>Maquina</dc:creator>
  <cp:lastModifiedBy>Adalberto Azevedo</cp:lastModifiedBy>
  <cp:revision>1361</cp:revision>
  <dcterms:created xsi:type="dcterms:W3CDTF">2012-09-20T13:25:12Z</dcterms:created>
  <dcterms:modified xsi:type="dcterms:W3CDTF">2023-07-27T10:32:53Z</dcterms:modified>
</cp:coreProperties>
</file>