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9" r:id="rId4"/>
    <p:sldId id="344" r:id="rId5"/>
    <p:sldId id="298" r:id="rId6"/>
    <p:sldId id="301" r:id="rId7"/>
    <p:sldId id="302" r:id="rId8"/>
    <p:sldId id="338" r:id="rId9"/>
    <p:sldId id="300" r:id="rId10"/>
    <p:sldId id="303" r:id="rId11"/>
    <p:sldId id="304" r:id="rId12"/>
    <p:sldId id="305" r:id="rId13"/>
    <p:sldId id="350" r:id="rId14"/>
    <p:sldId id="307" r:id="rId15"/>
    <p:sldId id="318" r:id="rId16"/>
    <p:sldId id="319" r:id="rId17"/>
    <p:sldId id="317" r:id="rId18"/>
    <p:sldId id="340" r:id="rId19"/>
    <p:sldId id="347" r:id="rId20"/>
    <p:sldId id="306" r:id="rId21"/>
    <p:sldId id="308" r:id="rId22"/>
    <p:sldId id="312" r:id="rId23"/>
    <p:sldId id="313" r:id="rId24"/>
    <p:sldId id="309" r:id="rId25"/>
    <p:sldId id="311" r:id="rId26"/>
    <p:sldId id="310" r:id="rId27"/>
    <p:sldId id="314" r:id="rId28"/>
    <p:sldId id="345" r:id="rId29"/>
    <p:sldId id="339" r:id="rId30"/>
    <p:sldId id="315" r:id="rId31"/>
    <p:sldId id="316" r:id="rId32"/>
    <p:sldId id="320" r:id="rId33"/>
    <p:sldId id="321" r:id="rId34"/>
    <p:sldId id="348" r:id="rId35"/>
    <p:sldId id="349" r:id="rId36"/>
    <p:sldId id="342" r:id="rId37"/>
    <p:sldId id="343" r:id="rId38"/>
    <p:sldId id="346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41" r:id="rId47"/>
    <p:sldId id="334" r:id="rId48"/>
    <p:sldId id="335" r:id="rId49"/>
    <p:sldId id="336" r:id="rId50"/>
    <p:sldId id="296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478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0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49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0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0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35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8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9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4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9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0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2B25-300C-4FB8-BAA4-15A5D4B2C925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4FE5-2FCC-4C7B-9280-FCDD848F5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89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296144" cy="132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06" y="306973"/>
            <a:ext cx="2358153" cy="11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258437" y="635171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bg1"/>
                </a:solidFill>
              </a:rPr>
              <a:t>Edlley</a:t>
            </a:r>
            <a:r>
              <a:rPr lang="pt-BR" sz="2400" b="1" dirty="0" smtClean="0">
                <a:solidFill>
                  <a:schemeClr val="bg1"/>
                </a:solidFill>
              </a:rPr>
              <a:t> Pessoa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83909" y="1844824"/>
            <a:ext cx="4776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Módulo 1 – Organismos e o Ambiente físico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909365" y="2276872"/>
            <a:ext cx="332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Aula </a:t>
            </a:r>
            <a:r>
              <a:rPr lang="pt-BR" sz="3600" b="1" dirty="0" smtClean="0"/>
              <a:t>4. Evolução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1956622" y="1412776"/>
            <a:ext cx="599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/>
              <a:t>Biodiversidade: Interações entre </a:t>
            </a:r>
            <a:r>
              <a:rPr lang="pt-BR" cap="small" dirty="0" smtClean="0"/>
              <a:t>Organismos e </a:t>
            </a:r>
            <a:r>
              <a:rPr lang="pt-BR" cap="small" dirty="0"/>
              <a:t>Ambiente</a:t>
            </a:r>
            <a:endParaRPr lang="pt-BR" dirty="0"/>
          </a:p>
        </p:txBody>
      </p:sp>
      <p:pic>
        <p:nvPicPr>
          <p:cNvPr id="2" name="Picture 4" descr="https://substackcdn.com/image/fetch/w_2400,c_limit,f_auto,q_auto:good,fl_progressive:steep/https%3A%2F%2Fsubstack-post-media.s3.amazonaws.com%2Fpublic%2Fimages%2F4bebf4c0-cf65-4e5c-b367-52f73408f686_1099x51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03" b="100000" l="0" r="100000">
                        <a14:foregroundMark x1="9190" y1="47852" x2="455" y2="67383"/>
                        <a14:foregroundMark x1="546" y1="89453" x2="97725" y2="87109"/>
                        <a14:foregroundMark x1="90810" y1="69336" x2="96087" y2="87695"/>
                        <a14:foregroundMark x1="31392" y1="20703" x2="59691" y2="22266"/>
                        <a14:backgroundMark x1="17561" y1="27930" x2="273" y2="51563"/>
                        <a14:backgroundMark x1="97907" y1="65039" x2="97725" y2="99609"/>
                        <a14:backgroundMark x1="96087" y1="79102" x2="94177" y2="94922"/>
                        <a14:backgroundMark x1="94995" y1="80078" x2="94540" y2="85352"/>
                        <a14:backgroundMark x1="96633" y1="83398" x2="96815" y2="88086"/>
                        <a14:backgroundMark x1="34941" y1="16602" x2="42948" y2="15234"/>
                        <a14:backgroundMark x1="28480" y1="17383" x2="28480" y2="203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24" r="4023" b="6357"/>
          <a:stretch/>
        </p:blipFill>
        <p:spPr bwMode="auto">
          <a:xfrm>
            <a:off x="112002" y="2862426"/>
            <a:ext cx="9031998" cy="34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3697305" y="855277"/>
            <a:ext cx="205242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Recombinação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40409" r="19966" b="21897"/>
          <a:stretch/>
        </p:blipFill>
        <p:spPr bwMode="auto">
          <a:xfrm>
            <a:off x="449288" y="2348880"/>
            <a:ext cx="8448945" cy="33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5122" name="Picture 2" descr="Mutação: entenda o que é, tipos e exemplos - Toda Matér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 r="26619"/>
          <a:stretch/>
        </p:blipFill>
        <p:spPr bwMode="auto">
          <a:xfrm>
            <a:off x="2411760" y="1412776"/>
            <a:ext cx="46361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060358" y="855277"/>
            <a:ext cx="131959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Mutação</a:t>
            </a: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3106324" y="836712"/>
            <a:ext cx="340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Fluxo gênico entre populações</a:t>
            </a:r>
            <a:endParaRPr lang="pt-BR" sz="2000" b="1" dirty="0"/>
          </a:p>
        </p:txBody>
      </p:sp>
      <p:pic>
        <p:nvPicPr>
          <p:cNvPr id="6146" name="Picture 2" descr="Gene flow - Wikipe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9"/>
          <a:stretch/>
        </p:blipFill>
        <p:spPr bwMode="auto">
          <a:xfrm>
            <a:off x="35609" y="1988840"/>
            <a:ext cx="90728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5BD5B6-4713-42F4-8432-44EDC18EC245}"/>
              </a:ext>
            </a:extLst>
          </p:cNvPr>
          <p:cNvSpPr/>
          <p:nvPr/>
        </p:nvSpPr>
        <p:spPr>
          <a:xfrm>
            <a:off x="191418" y="1068911"/>
            <a:ext cx="5097438" cy="4947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(A) Fontes de variação genética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Mutação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Recombinação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Fluxo gênico entre populações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(B) Fatores que eliminam variação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Seleção natural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Deriva genética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(C) Proteção da variação genética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Fatores </a:t>
            </a:r>
            <a:r>
              <a:rPr lang="pt-B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citofisiológicos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Fatores ecológicos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enetic Variation Contributes to Individual Differences in Pleasure –  Association for Psychological Science – APS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1725DD-526F-4BB5-A908-CC0CFD4FE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r="38518"/>
          <a:stretch/>
        </p:blipFill>
        <p:spPr bwMode="auto">
          <a:xfrm>
            <a:off x="5036605" y="743524"/>
            <a:ext cx="3855875" cy="60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787080" y="2636912"/>
            <a:ext cx="78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A evolução pode ocorrer por processos </a:t>
            </a:r>
            <a:r>
              <a:rPr lang="pt-BR" sz="4000" b="1" dirty="0">
                <a:solidFill>
                  <a:srgbClr val="FF0000"/>
                </a:solidFill>
              </a:rPr>
              <a:t>aleatórios</a:t>
            </a:r>
            <a:r>
              <a:rPr lang="pt-BR" sz="4000" b="1" dirty="0"/>
              <a:t> ou por </a:t>
            </a:r>
            <a:r>
              <a:rPr lang="pt-BR" sz="4000" b="1" dirty="0">
                <a:solidFill>
                  <a:srgbClr val="00B0F0"/>
                </a:solidFill>
              </a:rPr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2056151" y="764704"/>
            <a:ext cx="5031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Processos </a:t>
            </a:r>
            <a:r>
              <a:rPr lang="pt-BR" sz="2400" b="1" dirty="0" smtClean="0">
                <a:solidFill>
                  <a:srgbClr val="FF0000"/>
                </a:solidFill>
              </a:rPr>
              <a:t>aleatórios: </a:t>
            </a:r>
            <a:r>
              <a:rPr lang="pt-BR" sz="2400" b="1" dirty="0" smtClean="0"/>
              <a:t>Deriva Genética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063942" y="1226369"/>
            <a:ext cx="501611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Alterações nas frequências de alelos ao acaso</a:t>
            </a:r>
          </a:p>
        </p:txBody>
      </p:sp>
      <p:pic>
        <p:nvPicPr>
          <p:cNvPr id="10" name="Picture 4" descr="biotecnologianova: Efeito Fundador e Seleção Natural">
            <a:extLst>
              <a:ext uri="{FF2B5EF4-FFF2-40B4-BE49-F238E27FC236}">
                <a16:creationId xmlns:lc="http://schemas.openxmlformats.org/drawingml/2006/lockedCanvas" xmlns:a16="http://schemas.microsoft.com/office/drawing/2014/main" xmlns="" id="{BFB6C9F5-80A2-4984-8011-4083AA190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47" b="72443" l="26959" r="92476">
                        <a14:foregroundMark x1="66301" y1="39248" x2="67868" y2="39457"/>
                        <a14:foregroundMark x1="61755" y1="42797" x2="62853" y2="42380"/>
                        <a14:foregroundMark x1="67241" y1="43633" x2="72571" y2="44676"/>
                        <a14:foregroundMark x1="61912" y1="42589" x2="71630" y2="46347"/>
                        <a14:foregroundMark x1="61285" y1="41962" x2="72571" y2="43633"/>
                        <a14:foregroundMark x1="83542" y1="49478" x2="83542" y2="494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20877" b="21816"/>
          <a:stretch/>
        </p:blipFill>
        <p:spPr bwMode="auto">
          <a:xfrm>
            <a:off x="1325134" y="1875282"/>
            <a:ext cx="6841863" cy="39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7E783FF-F026-4078-8C76-EBCBD1C73C5C}"/>
              </a:ext>
            </a:extLst>
          </p:cNvPr>
          <p:cNvSpPr txBox="1"/>
          <p:nvPr/>
        </p:nvSpPr>
        <p:spPr>
          <a:xfrm>
            <a:off x="2911474" y="580434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Efeito fundador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90069" y="4581128"/>
            <a:ext cx="17580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Ilha</a:t>
            </a:r>
          </a:p>
          <a:p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32469" y="5265734"/>
            <a:ext cx="175801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inicial</a:t>
            </a:r>
          </a:p>
          <a:p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06059" y="2206605"/>
            <a:ext cx="11180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vento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2056151" y="764704"/>
            <a:ext cx="5031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Processos </a:t>
            </a:r>
            <a:r>
              <a:rPr lang="pt-BR" sz="2400" b="1" dirty="0" smtClean="0">
                <a:solidFill>
                  <a:srgbClr val="FF0000"/>
                </a:solidFill>
              </a:rPr>
              <a:t>aleatórios: </a:t>
            </a:r>
            <a:r>
              <a:rPr lang="pt-BR" sz="2400" b="1" dirty="0" smtClean="0"/>
              <a:t>Deriva Genética 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2063942" y="1226369"/>
            <a:ext cx="501611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Alterações nas frequências de alelos ao acaso</a:t>
            </a:r>
          </a:p>
        </p:txBody>
      </p:sp>
      <p:pic>
        <p:nvPicPr>
          <p:cNvPr id="9" name="Picture 4" descr="Teoría de la deriva genética efecto cuello de botella ilustración vectorial  ilustración didáctica | Vector Premium">
            <a:extLst>
              <a:ext uri="{FF2B5EF4-FFF2-40B4-BE49-F238E27FC236}">
                <a16:creationId xmlns:lc="http://schemas.openxmlformats.org/drawingml/2006/lockedCanvas" xmlns:a16="http://schemas.microsoft.com/office/drawing/2014/main" xmlns="" id="{CE7EE94F-BE93-4267-9456-8C95219E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 bwMode="auto">
          <a:xfrm>
            <a:off x="1202431" y="1633404"/>
            <a:ext cx="7038975" cy="48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DD3383-773D-4795-A31F-B000D34ED9B4}"/>
              </a:ext>
            </a:extLst>
          </p:cNvPr>
          <p:cNvSpPr txBox="1"/>
          <p:nvPr/>
        </p:nvSpPr>
        <p:spPr>
          <a:xfrm>
            <a:off x="3069331" y="623985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Efeito gargalo de garrafa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286000" y="764704"/>
            <a:ext cx="4572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Seleção Natural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(descendência com modificações)</a:t>
            </a:r>
          </a:p>
        </p:txBody>
      </p:sp>
      <p:pic>
        <p:nvPicPr>
          <p:cNvPr id="12290" name="Picture 2" descr="Seleção natural: o que é a teoria da evolução de Charles Darw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0" y="2420888"/>
            <a:ext cx="84063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286000" y="764704"/>
            <a:ext cx="4572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Seleção Natural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(descendência com modificações)</a:t>
            </a:r>
          </a:p>
        </p:txBody>
      </p:sp>
      <p:pic>
        <p:nvPicPr>
          <p:cNvPr id="15362" name="Picture 2" descr="Overview of Evolu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26831" b="21936"/>
          <a:stretch/>
        </p:blipFill>
        <p:spPr bwMode="auto">
          <a:xfrm>
            <a:off x="65027" y="2492896"/>
            <a:ext cx="9050373" cy="27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286000" y="764704"/>
            <a:ext cx="4572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Seleção Natural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(descendência com modificações)</a:t>
            </a:r>
          </a:p>
        </p:txBody>
      </p:sp>
      <p:pic>
        <p:nvPicPr>
          <p:cNvPr id="9" name="Picture 2" descr="Seleção natural – Wikipédia, a enciclopédia li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51165"/>
            <a:ext cx="2808312" cy="51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10" name="Picture 4" descr="Vetores de Ilustração De Retrato De Charles Darwin e mais imagens de  Charles Robert Darwin - Ciência - Charles Robert Darwin - Ciência, Retrato,  Evolução - iStock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80FAEF-E9FC-430A-A9BE-D1D51498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969"/>
            <a:ext cx="58293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A9E8D9D-67FE-44E8-BFC9-81932058FFA3}"/>
              </a:ext>
            </a:extLst>
          </p:cNvPr>
          <p:cNvSpPr/>
          <p:nvPr/>
        </p:nvSpPr>
        <p:spPr>
          <a:xfrm>
            <a:off x="4340027" y="766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ea typeface="Calibri" panose="020F0502020204030204" pitchFamily="34" charset="0"/>
              </a:rPr>
              <a:t>Cerca de vinte pessoas antes dele tinham escrito alguma coisa a respeito da evolução</a:t>
            </a:r>
            <a:endParaRPr lang="pt-BR" sz="2400" b="1" dirty="0"/>
          </a:p>
        </p:txBody>
      </p:sp>
      <p:sp>
        <p:nvSpPr>
          <p:cNvPr id="12" name="CaixaDeTexto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00A34D1-F9B6-4190-841C-DB333811A3DA}"/>
              </a:ext>
            </a:extLst>
          </p:cNvPr>
          <p:cNvSpPr txBox="1"/>
          <p:nvPr/>
        </p:nvSpPr>
        <p:spPr>
          <a:xfrm>
            <a:off x="5200650" y="6023139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Charles Darwin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EACB299-DBF0-4DD0-8389-305811626EB5}"/>
              </a:ext>
            </a:extLst>
          </p:cNvPr>
          <p:cNvSpPr/>
          <p:nvPr/>
        </p:nvSpPr>
        <p:spPr>
          <a:xfrm>
            <a:off x="5504060" y="3012096"/>
            <a:ext cx="3382765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ea typeface="Calibri" panose="020F0502020204030204" pitchFamily="34" charset="0"/>
              </a:rPr>
              <a:t>Seleção natural</a:t>
            </a:r>
          </a:p>
          <a:p>
            <a:pPr algn="ctr"/>
            <a:endParaRPr lang="pt-BR" sz="2400" b="1" dirty="0">
              <a:ea typeface="Calibri" panose="020F0502020204030204" pitchFamily="34" charset="0"/>
            </a:endParaRPr>
          </a:p>
          <a:p>
            <a:pPr algn="ctr"/>
            <a:endParaRPr lang="pt-BR" sz="2400" b="1" dirty="0">
              <a:ea typeface="Calibri" panose="020F0502020204030204" pitchFamily="34" charset="0"/>
            </a:endParaRPr>
          </a:p>
          <a:p>
            <a:pPr algn="ctr"/>
            <a:r>
              <a:rPr lang="pt-BR" sz="2400" b="1" dirty="0">
                <a:ea typeface="Calibri" panose="020F0502020204030204" pitchFamily="34" charset="0"/>
              </a:rPr>
              <a:t>Princípio populacional de Thomas Malthus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547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FC9335-E7A8-4AC0-9342-39F2AC7D275E}"/>
              </a:ext>
            </a:extLst>
          </p:cNvPr>
          <p:cNvSpPr txBox="1"/>
          <p:nvPr/>
        </p:nvSpPr>
        <p:spPr>
          <a:xfrm>
            <a:off x="5694917" y="6365995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Julian Huxley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A7ACAD-95EB-4530-9AD1-5D0503EC3EB6}"/>
              </a:ext>
            </a:extLst>
          </p:cNvPr>
          <p:cNvSpPr/>
          <p:nvPr/>
        </p:nvSpPr>
        <p:spPr>
          <a:xfrm>
            <a:off x="822979" y="813296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>
                <a:ea typeface="Calibri" panose="020F0502020204030204" pitchFamily="34" charset="0"/>
              </a:rPr>
              <a:t>“Síntese moderna”</a:t>
            </a:r>
            <a:endParaRPr lang="pt-BR" sz="28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16BB41EF-39C4-4FB6-BC1A-53F0886735FE}"/>
              </a:ext>
            </a:extLst>
          </p:cNvPr>
          <p:cNvSpPr/>
          <p:nvPr/>
        </p:nvSpPr>
        <p:spPr>
          <a:xfrm>
            <a:off x="-40613" y="1791901"/>
            <a:ext cx="4814887" cy="45338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Mutações espontâneas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Recombinação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Seleção Natural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(descendência com modificações)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Evolução</a:t>
            </a:r>
            <a:endParaRPr lang="pt-BR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321B2D-11CF-4F06-83FB-2C0A47F0A9B7}"/>
              </a:ext>
            </a:extLst>
          </p:cNvPr>
          <p:cNvSpPr/>
          <p:nvPr/>
        </p:nvSpPr>
        <p:spPr>
          <a:xfrm>
            <a:off x="589957" y="1563293"/>
            <a:ext cx="3632398" cy="507202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77520-0078-43F8-B33B-D88EE720C4F2}"/>
              </a:ext>
            </a:extLst>
          </p:cNvPr>
          <p:cNvSpPr txBox="1"/>
          <p:nvPr/>
        </p:nvSpPr>
        <p:spPr>
          <a:xfrm>
            <a:off x="7838042" y="642371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1942</a:t>
            </a:r>
          </a:p>
        </p:txBody>
      </p:sp>
      <p:pic>
        <p:nvPicPr>
          <p:cNvPr id="13" name="Picture 4" descr="Julian Huxley: Credo de um cientista de hoje | Na Raiz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40F73E-B445-44CF-B415-AA1D3CF3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9449"/>
            <a:ext cx="3544329" cy="43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de Seta Reta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D87B8A-D9F8-4090-AC63-9A072F39C4CF}"/>
              </a:ext>
            </a:extLst>
          </p:cNvPr>
          <p:cNvCxnSpPr/>
          <p:nvPr/>
        </p:nvCxnSpPr>
        <p:spPr>
          <a:xfrm>
            <a:off x="2366831" y="4980467"/>
            <a:ext cx="0" cy="828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15E3F6-5DC0-4AE8-BC6A-FEBE0D38D1A3}"/>
              </a:ext>
            </a:extLst>
          </p:cNvPr>
          <p:cNvCxnSpPr/>
          <p:nvPr/>
        </p:nvCxnSpPr>
        <p:spPr>
          <a:xfrm>
            <a:off x="2366831" y="3189353"/>
            <a:ext cx="0" cy="828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nal de Adiçã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6035F8-DAA2-4612-8C61-B6DDBD573583}"/>
              </a:ext>
            </a:extLst>
          </p:cNvPr>
          <p:cNvSpPr/>
          <p:nvPr/>
        </p:nvSpPr>
        <p:spPr>
          <a:xfrm>
            <a:off x="2186921" y="2276872"/>
            <a:ext cx="330461" cy="34938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9" name="Picture 2" descr="Natural Selection and Populations - Advanced | CK-12 Foundation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2B63F4-6A6B-4DE1-BA1F-4D06B17F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b="6522"/>
          <a:stretch/>
        </p:blipFill>
        <p:spPr bwMode="auto">
          <a:xfrm>
            <a:off x="3873915" y="3409578"/>
            <a:ext cx="5270085" cy="34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donda, oval ou forma de batata? Qual o verdadeiro formato da Terra?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555" y="3313641"/>
            <a:ext cx="6953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D2D4BD3-8884-4DA3-B48F-82DA69DAB7EE}"/>
              </a:ext>
            </a:extLst>
          </p:cNvPr>
          <p:cNvSpPr/>
          <p:nvPr/>
        </p:nvSpPr>
        <p:spPr>
          <a:xfrm>
            <a:off x="207169" y="804190"/>
            <a:ext cx="8729662" cy="3344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As mutações não guiam 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evolução (Uma das fontes). 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- Fenômeno de duas forças: a produção de variação e a escolha das variantes pela seleção natural.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cs typeface="Times New Roman" panose="02020603050405020304" pitchFamily="18" charset="0"/>
              </a:rPr>
              <a:t>- O ambiente é o principal agente da seleção natural.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8194" name="Picture 2" descr="Deriva continental - Tectônica de Placas - Geologia - InfoEsc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8" y="1268760"/>
            <a:ext cx="6300192" cy="52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72127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Deriva continental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9218" name="Picture 2" descr="Mudança climática: estado de &quot;sauna&quot; tem poucos anos para cheg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8" t="8348" r="4047"/>
          <a:stretch/>
        </p:blipFill>
        <p:spPr bwMode="auto">
          <a:xfrm>
            <a:off x="288758" y="2060848"/>
            <a:ext cx="87163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784" y="950187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Variação em Temperatura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9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D8A4B7-A659-4E37-A76F-6D6F8DD4C2F2}"/>
              </a:ext>
            </a:extLst>
          </p:cNvPr>
          <p:cNvSpPr txBox="1"/>
          <p:nvPr/>
        </p:nvSpPr>
        <p:spPr>
          <a:xfrm>
            <a:off x="1307895" y="748939"/>
            <a:ext cx="658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evolução atua ao nível populacional</a:t>
            </a:r>
          </a:p>
        </p:txBody>
      </p:sp>
      <p:pic>
        <p:nvPicPr>
          <p:cNvPr id="11266" name="Picture 2" descr="https://cdn.lecturio.com/assets/The-concept-of-founder-effec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3" y="1241944"/>
            <a:ext cx="6864697" cy="55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72865" y="6428063"/>
            <a:ext cx="324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descendência com modificações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cxnSp>
        <p:nvCxnSpPr>
          <p:cNvPr id="9" name="Conector de Seta Reta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523DC8-5DDE-4008-9D41-C2EFFEA3EF25}"/>
              </a:ext>
            </a:extLst>
          </p:cNvPr>
          <p:cNvCxnSpPr/>
          <p:nvPr/>
        </p:nvCxnSpPr>
        <p:spPr>
          <a:xfrm>
            <a:off x="8818732" y="976525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19320C-8353-430E-A608-1D67EEE54715}"/>
              </a:ext>
            </a:extLst>
          </p:cNvPr>
          <p:cNvCxnSpPr/>
          <p:nvPr/>
        </p:nvCxnSpPr>
        <p:spPr>
          <a:xfrm>
            <a:off x="306131" y="934700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E6BB5D3-8029-489B-A703-F712BDE60B90}"/>
              </a:ext>
            </a:extLst>
          </p:cNvPr>
          <p:cNvSpPr txBox="1"/>
          <p:nvPr/>
        </p:nvSpPr>
        <p:spPr>
          <a:xfrm rot="16200000">
            <a:off x="-1233170" y="3438734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12" name="CaixaDeTexto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60A1BB-B437-436C-9C98-78D54161C6EA}"/>
              </a:ext>
            </a:extLst>
          </p:cNvPr>
          <p:cNvSpPr txBox="1"/>
          <p:nvPr/>
        </p:nvSpPr>
        <p:spPr>
          <a:xfrm rot="5400000">
            <a:off x="7619688" y="3291966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F098FA-7EC5-4736-8546-1D0495A42ADA}"/>
              </a:ext>
            </a:extLst>
          </p:cNvPr>
          <p:cNvCxnSpPr/>
          <p:nvPr/>
        </p:nvCxnSpPr>
        <p:spPr>
          <a:xfrm>
            <a:off x="691893" y="2244659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8B73FE-2FC6-4CCF-9953-21601AA89D4B}"/>
              </a:ext>
            </a:extLst>
          </p:cNvPr>
          <p:cNvCxnSpPr/>
          <p:nvPr/>
        </p:nvCxnSpPr>
        <p:spPr>
          <a:xfrm>
            <a:off x="706180" y="3425759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118E275-5620-485E-9638-75828715119D}"/>
              </a:ext>
            </a:extLst>
          </p:cNvPr>
          <p:cNvCxnSpPr/>
          <p:nvPr/>
        </p:nvCxnSpPr>
        <p:spPr>
          <a:xfrm>
            <a:off x="706180" y="4654484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4AFE3AF-89A5-4BA9-9A18-41560D99F3D6}"/>
              </a:ext>
            </a:extLst>
          </p:cNvPr>
          <p:cNvCxnSpPr/>
          <p:nvPr/>
        </p:nvCxnSpPr>
        <p:spPr>
          <a:xfrm>
            <a:off x="706180" y="5783193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5522ED-D06C-431F-A638-3F95CCF14158}"/>
              </a:ext>
            </a:extLst>
          </p:cNvPr>
          <p:cNvSpPr txBox="1"/>
          <p:nvPr/>
        </p:nvSpPr>
        <p:spPr>
          <a:xfrm>
            <a:off x="7520446" y="5793659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Gerações</a:t>
            </a:r>
          </a:p>
        </p:txBody>
      </p:sp>
      <p:sp>
        <p:nvSpPr>
          <p:cNvPr id="18" name="CaixaDeTexto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A9F898-39A5-40AC-A8C8-8E226F0B9926}"/>
              </a:ext>
            </a:extLst>
          </p:cNvPr>
          <p:cNvSpPr txBox="1"/>
          <p:nvPr/>
        </p:nvSpPr>
        <p:spPr>
          <a:xfrm>
            <a:off x="646284" y="5783193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Gerações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B9EA1E-D0BB-4D89-88D8-C92C1844CAD7}"/>
              </a:ext>
            </a:extLst>
          </p:cNvPr>
          <p:cNvSpPr/>
          <p:nvPr/>
        </p:nvSpPr>
        <p:spPr>
          <a:xfrm>
            <a:off x="852428" y="142047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20" name="Conector reto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957EBE6-73C2-4773-9F23-655454A2D980}"/>
              </a:ext>
            </a:extLst>
          </p:cNvPr>
          <p:cNvCxnSpPr/>
          <p:nvPr/>
        </p:nvCxnSpPr>
        <p:spPr>
          <a:xfrm>
            <a:off x="4592380" y="1420472"/>
            <a:ext cx="0" cy="4885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EE1066-3C2A-4C26-A2BA-22F8E6E63FD4}"/>
              </a:ext>
            </a:extLst>
          </p:cNvPr>
          <p:cNvSpPr/>
          <p:nvPr/>
        </p:nvSpPr>
        <p:spPr>
          <a:xfrm>
            <a:off x="1278400" y="157287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EE7570-DF95-4D58-81E1-4903E33776BA}"/>
              </a:ext>
            </a:extLst>
          </p:cNvPr>
          <p:cNvSpPr/>
          <p:nvPr/>
        </p:nvSpPr>
        <p:spPr>
          <a:xfrm>
            <a:off x="1573376" y="1908766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F30F22-925C-42FC-8A37-02E2F0E60194}"/>
              </a:ext>
            </a:extLst>
          </p:cNvPr>
          <p:cNvSpPr/>
          <p:nvPr/>
        </p:nvSpPr>
        <p:spPr>
          <a:xfrm>
            <a:off x="2492937" y="1580008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C9260F-B554-404B-ADC1-9332DA98C965}"/>
              </a:ext>
            </a:extLst>
          </p:cNvPr>
          <p:cNvSpPr/>
          <p:nvPr/>
        </p:nvSpPr>
        <p:spPr>
          <a:xfrm>
            <a:off x="4076665" y="157287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4E7857-ECBC-4CE9-8264-52D3DAC0AB84}"/>
              </a:ext>
            </a:extLst>
          </p:cNvPr>
          <p:cNvSpPr/>
          <p:nvPr/>
        </p:nvSpPr>
        <p:spPr>
          <a:xfrm>
            <a:off x="1136786" y="3954407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D637E1-25D7-4FC0-9BF6-A7522A7CE6CD}"/>
              </a:ext>
            </a:extLst>
          </p:cNvPr>
          <p:cNvSpPr/>
          <p:nvPr/>
        </p:nvSpPr>
        <p:spPr>
          <a:xfrm>
            <a:off x="3200407" y="258757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3E11C94-B5E9-4B53-BEEC-72875EA83A70}"/>
              </a:ext>
            </a:extLst>
          </p:cNvPr>
          <p:cNvSpPr/>
          <p:nvPr/>
        </p:nvSpPr>
        <p:spPr>
          <a:xfrm>
            <a:off x="1157227" y="260714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AA4441-9521-40DB-9E14-69EE4A033F4B}"/>
              </a:ext>
            </a:extLst>
          </p:cNvPr>
          <p:cNvSpPr/>
          <p:nvPr/>
        </p:nvSpPr>
        <p:spPr>
          <a:xfrm>
            <a:off x="1975306" y="256376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B77AEF6-BE77-4B21-8619-F9D5FCD90671}"/>
              </a:ext>
            </a:extLst>
          </p:cNvPr>
          <p:cNvSpPr/>
          <p:nvPr/>
        </p:nvSpPr>
        <p:spPr>
          <a:xfrm>
            <a:off x="852427" y="303557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01FE92C-EF2B-420F-8B5C-947D3B7CC834}"/>
              </a:ext>
            </a:extLst>
          </p:cNvPr>
          <p:cNvSpPr/>
          <p:nvPr/>
        </p:nvSpPr>
        <p:spPr>
          <a:xfrm>
            <a:off x="4076665" y="294980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1105A1-A6C5-4B04-955E-A4A2D50B7482}"/>
              </a:ext>
            </a:extLst>
          </p:cNvPr>
          <p:cNvSpPr/>
          <p:nvPr/>
        </p:nvSpPr>
        <p:spPr>
          <a:xfrm>
            <a:off x="793888" y="393072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07B36-D5EC-4CC2-980F-B239B928B8CD}"/>
              </a:ext>
            </a:extLst>
          </p:cNvPr>
          <p:cNvSpPr/>
          <p:nvPr/>
        </p:nvSpPr>
        <p:spPr>
          <a:xfrm>
            <a:off x="857105" y="345430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DD21A3-B503-41E7-B426-F886A18DB6E0}"/>
              </a:ext>
            </a:extLst>
          </p:cNvPr>
          <p:cNvSpPr/>
          <p:nvPr/>
        </p:nvSpPr>
        <p:spPr>
          <a:xfrm>
            <a:off x="2282022" y="376867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C48DDC-713F-423E-8084-E1967EC1F7B1}"/>
              </a:ext>
            </a:extLst>
          </p:cNvPr>
          <p:cNvSpPr/>
          <p:nvPr/>
        </p:nvSpPr>
        <p:spPr>
          <a:xfrm>
            <a:off x="2903306" y="360926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1AEFF6-7CC1-4F7B-824D-CB854300C9B1}"/>
              </a:ext>
            </a:extLst>
          </p:cNvPr>
          <p:cNvSpPr/>
          <p:nvPr/>
        </p:nvSpPr>
        <p:spPr>
          <a:xfrm>
            <a:off x="3470150" y="497265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EAD669-4941-406E-8901-92EA7DE62109}"/>
              </a:ext>
            </a:extLst>
          </p:cNvPr>
          <p:cNvSpPr/>
          <p:nvPr/>
        </p:nvSpPr>
        <p:spPr>
          <a:xfrm>
            <a:off x="4241272" y="541386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5962B9-2C33-425C-9B49-B757688F762D}"/>
              </a:ext>
            </a:extLst>
          </p:cNvPr>
          <p:cNvSpPr/>
          <p:nvPr/>
        </p:nvSpPr>
        <p:spPr>
          <a:xfrm>
            <a:off x="3865750" y="540671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E9CA6CE-F133-43DF-9881-BCDA373FCE45}"/>
              </a:ext>
            </a:extLst>
          </p:cNvPr>
          <p:cNvSpPr/>
          <p:nvPr/>
        </p:nvSpPr>
        <p:spPr>
          <a:xfrm>
            <a:off x="4065627" y="497106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5FC16A6-A9CB-4413-B8A2-3B1B97594EF0}"/>
              </a:ext>
            </a:extLst>
          </p:cNvPr>
          <p:cNvSpPr/>
          <p:nvPr/>
        </p:nvSpPr>
        <p:spPr>
          <a:xfrm>
            <a:off x="751647" y="4997401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7D5752-6BC0-4FA7-A660-B12B24003344}"/>
              </a:ext>
            </a:extLst>
          </p:cNvPr>
          <p:cNvSpPr/>
          <p:nvPr/>
        </p:nvSpPr>
        <p:spPr>
          <a:xfrm>
            <a:off x="2106555" y="185883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3D1F12-43E1-44E2-AE25-6555D327370C}"/>
              </a:ext>
            </a:extLst>
          </p:cNvPr>
          <p:cNvSpPr/>
          <p:nvPr/>
        </p:nvSpPr>
        <p:spPr>
          <a:xfrm>
            <a:off x="2469870" y="194098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612234-1769-40C3-9823-C1DE704C787F}"/>
              </a:ext>
            </a:extLst>
          </p:cNvPr>
          <p:cNvSpPr/>
          <p:nvPr/>
        </p:nvSpPr>
        <p:spPr>
          <a:xfrm>
            <a:off x="1881760" y="156390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9370F5-6606-481D-B062-91AC00E8F314}"/>
              </a:ext>
            </a:extLst>
          </p:cNvPr>
          <p:cNvSpPr/>
          <p:nvPr/>
        </p:nvSpPr>
        <p:spPr>
          <a:xfrm>
            <a:off x="3389090" y="154221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54F58B-E327-4C99-9BD3-A5173D9FA557}"/>
              </a:ext>
            </a:extLst>
          </p:cNvPr>
          <p:cNvSpPr/>
          <p:nvPr/>
        </p:nvSpPr>
        <p:spPr>
          <a:xfrm>
            <a:off x="2663889" y="303105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A40802-90D6-469A-ADEF-F5D7DB01955E}"/>
              </a:ext>
            </a:extLst>
          </p:cNvPr>
          <p:cNvSpPr/>
          <p:nvPr/>
        </p:nvSpPr>
        <p:spPr>
          <a:xfrm>
            <a:off x="4186179" y="235707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9C7DCC-FA83-49B3-91A5-231C5C107015}"/>
              </a:ext>
            </a:extLst>
          </p:cNvPr>
          <p:cNvSpPr/>
          <p:nvPr/>
        </p:nvSpPr>
        <p:spPr>
          <a:xfrm>
            <a:off x="1608274" y="247804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7" name="Elipse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18D412-EA57-4B48-87B7-FDD9F5C3EB00}"/>
              </a:ext>
            </a:extLst>
          </p:cNvPr>
          <p:cNvSpPr/>
          <p:nvPr/>
        </p:nvSpPr>
        <p:spPr>
          <a:xfrm>
            <a:off x="706180" y="241408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Elipse 4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60C1981-D90A-4C3A-B826-9E9253F7E68F}"/>
              </a:ext>
            </a:extLst>
          </p:cNvPr>
          <p:cNvSpPr/>
          <p:nvPr/>
        </p:nvSpPr>
        <p:spPr>
          <a:xfrm>
            <a:off x="2862337" y="478626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9" name="Elipse 4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9BDC6DB-77AD-41ED-898E-C83C6B39ACDE}"/>
              </a:ext>
            </a:extLst>
          </p:cNvPr>
          <p:cNvSpPr/>
          <p:nvPr/>
        </p:nvSpPr>
        <p:spPr>
          <a:xfrm>
            <a:off x="1286148" y="528480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9C0B17-AFA5-453F-8497-412693DD3DD1}"/>
              </a:ext>
            </a:extLst>
          </p:cNvPr>
          <p:cNvSpPr/>
          <p:nvPr/>
        </p:nvSpPr>
        <p:spPr>
          <a:xfrm>
            <a:off x="2355851" y="505785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80AA32-966C-43FD-AF30-709CFCCA0A81}"/>
              </a:ext>
            </a:extLst>
          </p:cNvPr>
          <p:cNvSpPr/>
          <p:nvPr/>
        </p:nvSpPr>
        <p:spPr>
          <a:xfrm>
            <a:off x="1020451" y="475915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C175DB-7033-4197-A472-76EFB6C468AE}"/>
              </a:ext>
            </a:extLst>
          </p:cNvPr>
          <p:cNvSpPr/>
          <p:nvPr/>
        </p:nvSpPr>
        <p:spPr>
          <a:xfrm>
            <a:off x="3175708" y="411538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DF1704-F7C0-43BB-96E2-298638E814D4}"/>
              </a:ext>
            </a:extLst>
          </p:cNvPr>
          <p:cNvSpPr/>
          <p:nvPr/>
        </p:nvSpPr>
        <p:spPr>
          <a:xfrm>
            <a:off x="1975305" y="422585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BC6D6B-4C1B-4A86-A0DA-767014B5EFE1}"/>
              </a:ext>
            </a:extLst>
          </p:cNvPr>
          <p:cNvSpPr/>
          <p:nvPr/>
        </p:nvSpPr>
        <p:spPr>
          <a:xfrm>
            <a:off x="3766596" y="374234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127CFB-2175-4138-8CCA-9970BE2AFDE5}"/>
              </a:ext>
            </a:extLst>
          </p:cNvPr>
          <p:cNvSpPr/>
          <p:nvPr/>
        </p:nvSpPr>
        <p:spPr>
          <a:xfrm>
            <a:off x="1603946" y="363027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5609E6-DB60-4A77-8E2D-DB2403997F9A}"/>
              </a:ext>
            </a:extLst>
          </p:cNvPr>
          <p:cNvSpPr/>
          <p:nvPr/>
        </p:nvSpPr>
        <p:spPr>
          <a:xfrm>
            <a:off x="791476" y="187529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82A802-AC3B-4DFE-8BCD-C3BCA9E7CD50}"/>
              </a:ext>
            </a:extLst>
          </p:cNvPr>
          <p:cNvSpPr/>
          <p:nvPr/>
        </p:nvSpPr>
        <p:spPr>
          <a:xfrm>
            <a:off x="2616946" y="252599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B089EA-3595-4FF5-A8F9-4ABA593E6F08}"/>
              </a:ext>
            </a:extLst>
          </p:cNvPr>
          <p:cNvSpPr/>
          <p:nvPr/>
        </p:nvSpPr>
        <p:spPr>
          <a:xfrm>
            <a:off x="2880127" y="1849242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4786971-9772-44D6-8104-2F1E888977C9}"/>
              </a:ext>
            </a:extLst>
          </p:cNvPr>
          <p:cNvSpPr/>
          <p:nvPr/>
        </p:nvSpPr>
        <p:spPr>
          <a:xfrm>
            <a:off x="3112420" y="1420472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B993C2-7DAC-455C-AD0F-296D8232FB08}"/>
              </a:ext>
            </a:extLst>
          </p:cNvPr>
          <p:cNvSpPr/>
          <p:nvPr/>
        </p:nvSpPr>
        <p:spPr>
          <a:xfrm>
            <a:off x="3461903" y="3002216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8FAE6A-C82A-4067-946A-A9B54BE0A92A}"/>
              </a:ext>
            </a:extLst>
          </p:cNvPr>
          <p:cNvSpPr/>
          <p:nvPr/>
        </p:nvSpPr>
        <p:spPr>
          <a:xfrm>
            <a:off x="1467918" y="292494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E4AF0DD-C1E0-4445-A8D9-CF69E001B718}"/>
              </a:ext>
            </a:extLst>
          </p:cNvPr>
          <p:cNvSpPr/>
          <p:nvPr/>
        </p:nvSpPr>
        <p:spPr>
          <a:xfrm>
            <a:off x="1441586" y="417991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36AB09-F695-4C01-8BE6-6C77479BDB15}"/>
              </a:ext>
            </a:extLst>
          </p:cNvPr>
          <p:cNvSpPr/>
          <p:nvPr/>
        </p:nvSpPr>
        <p:spPr>
          <a:xfrm>
            <a:off x="4122560" y="4291816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E3C4B3-EBC2-489A-BA2D-81F2D9B44A47}"/>
              </a:ext>
            </a:extLst>
          </p:cNvPr>
          <p:cNvSpPr/>
          <p:nvPr/>
        </p:nvSpPr>
        <p:spPr>
          <a:xfrm>
            <a:off x="2605201" y="400665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FB0523-4742-4F10-A5E9-ABAD9A556E30}"/>
              </a:ext>
            </a:extLst>
          </p:cNvPr>
          <p:cNvSpPr/>
          <p:nvPr/>
        </p:nvSpPr>
        <p:spPr>
          <a:xfrm>
            <a:off x="1580836" y="477790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FD9406D-BDCD-4F3C-BA10-B90EDDE6C055}"/>
              </a:ext>
            </a:extLst>
          </p:cNvPr>
          <p:cNvSpPr/>
          <p:nvPr/>
        </p:nvSpPr>
        <p:spPr>
          <a:xfrm>
            <a:off x="3154274" y="5344112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7" name="Elipse 6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F81DC5-FA45-4D87-B020-6E929FCB097D}"/>
              </a:ext>
            </a:extLst>
          </p:cNvPr>
          <p:cNvSpPr/>
          <p:nvPr/>
        </p:nvSpPr>
        <p:spPr>
          <a:xfrm>
            <a:off x="1890316" y="5326126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8" name="Elipse 6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DDCBAFE-9863-4D24-885F-07A11D799FA6}"/>
              </a:ext>
            </a:extLst>
          </p:cNvPr>
          <p:cNvSpPr/>
          <p:nvPr/>
        </p:nvSpPr>
        <p:spPr>
          <a:xfrm>
            <a:off x="5287978" y="1441487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9" name="Elips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5DDBFE-3B28-4109-AA5D-474415611EEA}"/>
              </a:ext>
            </a:extLst>
          </p:cNvPr>
          <p:cNvSpPr/>
          <p:nvPr/>
        </p:nvSpPr>
        <p:spPr>
          <a:xfrm>
            <a:off x="5582954" y="1777381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73448A-0BF2-4B6A-842D-44FF4A2B91F1}"/>
              </a:ext>
            </a:extLst>
          </p:cNvPr>
          <p:cNvSpPr/>
          <p:nvPr/>
        </p:nvSpPr>
        <p:spPr>
          <a:xfrm>
            <a:off x="6502515" y="1448623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570558-F318-4CA0-BBF7-EC4CAE359CA2}"/>
              </a:ext>
            </a:extLst>
          </p:cNvPr>
          <p:cNvSpPr/>
          <p:nvPr/>
        </p:nvSpPr>
        <p:spPr>
          <a:xfrm>
            <a:off x="8086243" y="1441487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983BA5-3F11-4833-A03F-D574009496ED}"/>
              </a:ext>
            </a:extLst>
          </p:cNvPr>
          <p:cNvSpPr/>
          <p:nvPr/>
        </p:nvSpPr>
        <p:spPr>
          <a:xfrm>
            <a:off x="6116133" y="172745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E454EA-36FE-48C8-92CE-CE892A3F868E}"/>
              </a:ext>
            </a:extLst>
          </p:cNvPr>
          <p:cNvSpPr/>
          <p:nvPr/>
        </p:nvSpPr>
        <p:spPr>
          <a:xfrm>
            <a:off x="6479448" y="180960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0E85B4-DBB8-4662-A610-373722351054}"/>
              </a:ext>
            </a:extLst>
          </p:cNvPr>
          <p:cNvSpPr/>
          <p:nvPr/>
        </p:nvSpPr>
        <p:spPr>
          <a:xfrm>
            <a:off x="5891338" y="143251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5" name="Elipse 7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289CCD-B1E3-43F5-89F1-C92472BA160C}"/>
              </a:ext>
            </a:extLst>
          </p:cNvPr>
          <p:cNvSpPr/>
          <p:nvPr/>
        </p:nvSpPr>
        <p:spPr>
          <a:xfrm>
            <a:off x="7398668" y="141082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F37D79-5F4B-4D3E-BD54-905C487BF36B}"/>
              </a:ext>
            </a:extLst>
          </p:cNvPr>
          <p:cNvSpPr/>
          <p:nvPr/>
        </p:nvSpPr>
        <p:spPr>
          <a:xfrm>
            <a:off x="4801054" y="1743913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0AB8C5F-3728-4750-B842-85513DAAE9CF}"/>
              </a:ext>
            </a:extLst>
          </p:cNvPr>
          <p:cNvSpPr/>
          <p:nvPr/>
        </p:nvSpPr>
        <p:spPr>
          <a:xfrm>
            <a:off x="6889705" y="171785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6A32E0-EDDA-4461-90D2-5FBAEB6E82CE}"/>
              </a:ext>
            </a:extLst>
          </p:cNvPr>
          <p:cNvSpPr/>
          <p:nvPr/>
        </p:nvSpPr>
        <p:spPr>
          <a:xfrm>
            <a:off x="7121998" y="128908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9B6B57-3C4E-4B0D-B735-98A364313BF9}"/>
              </a:ext>
            </a:extLst>
          </p:cNvPr>
          <p:cNvSpPr/>
          <p:nvPr/>
        </p:nvSpPr>
        <p:spPr>
          <a:xfrm>
            <a:off x="4862006" y="1330475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0" name="Elipse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B9FB74-616F-4CD9-8FF5-CD8068669FD5}"/>
              </a:ext>
            </a:extLst>
          </p:cNvPr>
          <p:cNvSpPr/>
          <p:nvPr/>
        </p:nvSpPr>
        <p:spPr>
          <a:xfrm>
            <a:off x="5298146" y="259259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F959C6-BD39-4126-8F86-42EEB969CC16}"/>
              </a:ext>
            </a:extLst>
          </p:cNvPr>
          <p:cNvSpPr/>
          <p:nvPr/>
        </p:nvSpPr>
        <p:spPr>
          <a:xfrm>
            <a:off x="5593122" y="292849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Elipse 8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F4FC88-980C-409A-A627-CA807AC3630D}"/>
              </a:ext>
            </a:extLst>
          </p:cNvPr>
          <p:cNvSpPr/>
          <p:nvPr/>
        </p:nvSpPr>
        <p:spPr>
          <a:xfrm>
            <a:off x="6512683" y="259973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8D6548-B028-4784-9FCF-569B23F5EE15}"/>
              </a:ext>
            </a:extLst>
          </p:cNvPr>
          <p:cNvSpPr/>
          <p:nvPr/>
        </p:nvSpPr>
        <p:spPr>
          <a:xfrm>
            <a:off x="8096411" y="259259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E0F61E-2C2F-4CD8-B641-AF6228F12574}"/>
              </a:ext>
            </a:extLst>
          </p:cNvPr>
          <p:cNvSpPr/>
          <p:nvPr/>
        </p:nvSpPr>
        <p:spPr>
          <a:xfrm>
            <a:off x="6126301" y="287856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5" name="Elipse 8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1FB9E4-F76F-487F-B182-EF7CF16B9B34}"/>
              </a:ext>
            </a:extLst>
          </p:cNvPr>
          <p:cNvSpPr/>
          <p:nvPr/>
        </p:nvSpPr>
        <p:spPr>
          <a:xfrm>
            <a:off x="6489616" y="296071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6" name="Elipse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2194332-E2C5-4AE7-8191-84A38465518C}"/>
              </a:ext>
            </a:extLst>
          </p:cNvPr>
          <p:cNvSpPr/>
          <p:nvPr/>
        </p:nvSpPr>
        <p:spPr>
          <a:xfrm>
            <a:off x="5901506" y="258363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3543D7-5543-49CA-A77E-68BBC995FE3F}"/>
              </a:ext>
            </a:extLst>
          </p:cNvPr>
          <p:cNvSpPr/>
          <p:nvPr/>
        </p:nvSpPr>
        <p:spPr>
          <a:xfrm>
            <a:off x="7408836" y="256194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3A98A6-90F6-4935-A19E-D82B7E4B328D}"/>
              </a:ext>
            </a:extLst>
          </p:cNvPr>
          <p:cNvSpPr/>
          <p:nvPr/>
        </p:nvSpPr>
        <p:spPr>
          <a:xfrm>
            <a:off x="4811222" y="2895025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596460-D280-4E6B-A8E2-839B18A47275}"/>
              </a:ext>
            </a:extLst>
          </p:cNvPr>
          <p:cNvSpPr/>
          <p:nvPr/>
        </p:nvSpPr>
        <p:spPr>
          <a:xfrm>
            <a:off x="6899873" y="2868969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2659C2-4E8E-41FF-8A49-3EF0CAE1BC76}"/>
              </a:ext>
            </a:extLst>
          </p:cNvPr>
          <p:cNvSpPr/>
          <p:nvPr/>
        </p:nvSpPr>
        <p:spPr>
          <a:xfrm>
            <a:off x="7132166" y="2440199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2A7160-0857-4450-89DA-1A4205010E1B}"/>
              </a:ext>
            </a:extLst>
          </p:cNvPr>
          <p:cNvSpPr/>
          <p:nvPr/>
        </p:nvSpPr>
        <p:spPr>
          <a:xfrm>
            <a:off x="4872174" y="2481587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209753A-D27B-45BC-BD50-4BCB151A5D7F}"/>
              </a:ext>
            </a:extLst>
          </p:cNvPr>
          <p:cNvSpPr/>
          <p:nvPr/>
        </p:nvSpPr>
        <p:spPr>
          <a:xfrm>
            <a:off x="5282031" y="380885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80F1EC-F11E-461D-9E9E-C845555B438E}"/>
              </a:ext>
            </a:extLst>
          </p:cNvPr>
          <p:cNvSpPr/>
          <p:nvPr/>
        </p:nvSpPr>
        <p:spPr>
          <a:xfrm>
            <a:off x="5577007" y="414474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2D85C8-410D-4BF4-9369-631919D520D0}"/>
              </a:ext>
            </a:extLst>
          </p:cNvPr>
          <p:cNvSpPr/>
          <p:nvPr/>
        </p:nvSpPr>
        <p:spPr>
          <a:xfrm>
            <a:off x="6496568" y="3815988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B082EF-A241-4756-ACCF-BA3F0046B279}"/>
              </a:ext>
            </a:extLst>
          </p:cNvPr>
          <p:cNvSpPr/>
          <p:nvPr/>
        </p:nvSpPr>
        <p:spPr>
          <a:xfrm>
            <a:off x="8080296" y="380885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F7F5333-0843-4A3F-8E3D-F990397939CB}"/>
              </a:ext>
            </a:extLst>
          </p:cNvPr>
          <p:cNvSpPr/>
          <p:nvPr/>
        </p:nvSpPr>
        <p:spPr>
          <a:xfrm>
            <a:off x="6110186" y="409481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0DBAED8-95FE-4EC7-9D67-8329FF6C1C4F}"/>
              </a:ext>
            </a:extLst>
          </p:cNvPr>
          <p:cNvSpPr/>
          <p:nvPr/>
        </p:nvSpPr>
        <p:spPr>
          <a:xfrm>
            <a:off x="6473501" y="417696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5B97ED-CD66-4458-A16E-F5B8323EF09D}"/>
              </a:ext>
            </a:extLst>
          </p:cNvPr>
          <p:cNvSpPr/>
          <p:nvPr/>
        </p:nvSpPr>
        <p:spPr>
          <a:xfrm>
            <a:off x="5885391" y="379988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9" name="Elipse 9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1B514-14E4-411B-B8AC-74B115919389}"/>
              </a:ext>
            </a:extLst>
          </p:cNvPr>
          <p:cNvSpPr/>
          <p:nvPr/>
        </p:nvSpPr>
        <p:spPr>
          <a:xfrm>
            <a:off x="7392721" y="377819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0" name="Elipse 9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271473-1C89-4FC8-A5CD-A3DACE7469B4}"/>
              </a:ext>
            </a:extLst>
          </p:cNvPr>
          <p:cNvSpPr/>
          <p:nvPr/>
        </p:nvSpPr>
        <p:spPr>
          <a:xfrm>
            <a:off x="4795107" y="411127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1" name="Elipse 10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A85CCE-D00B-473C-9866-8943A0FCAB7F}"/>
              </a:ext>
            </a:extLst>
          </p:cNvPr>
          <p:cNvSpPr/>
          <p:nvPr/>
        </p:nvSpPr>
        <p:spPr>
          <a:xfrm>
            <a:off x="6883758" y="4085222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2" name="Elipse 10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8AAE1AD-7260-412C-BCD7-F189130130D6}"/>
              </a:ext>
            </a:extLst>
          </p:cNvPr>
          <p:cNvSpPr/>
          <p:nvPr/>
        </p:nvSpPr>
        <p:spPr>
          <a:xfrm>
            <a:off x="7116051" y="3656452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3" name="Elipse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0C02451-892D-4A40-A9B3-8C5A25180709}"/>
              </a:ext>
            </a:extLst>
          </p:cNvPr>
          <p:cNvSpPr/>
          <p:nvPr/>
        </p:nvSpPr>
        <p:spPr>
          <a:xfrm>
            <a:off x="4856059" y="369784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" name="Elipse 10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A80A29-B023-4675-879B-D7A2E6B5958D}"/>
              </a:ext>
            </a:extLst>
          </p:cNvPr>
          <p:cNvSpPr/>
          <p:nvPr/>
        </p:nvSpPr>
        <p:spPr>
          <a:xfrm>
            <a:off x="5269312" y="495366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" name="Elipse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AF3FC1-794B-4485-BF8D-6C5BD625F1D6}"/>
              </a:ext>
            </a:extLst>
          </p:cNvPr>
          <p:cNvSpPr/>
          <p:nvPr/>
        </p:nvSpPr>
        <p:spPr>
          <a:xfrm>
            <a:off x="5564288" y="5289559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6" name="Elipse 10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E1A19D-D298-4106-8706-41A225B76065}"/>
              </a:ext>
            </a:extLst>
          </p:cNvPr>
          <p:cNvSpPr/>
          <p:nvPr/>
        </p:nvSpPr>
        <p:spPr>
          <a:xfrm>
            <a:off x="6483849" y="496080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E7C393-7D3D-4B61-9219-7A88222BF41B}"/>
              </a:ext>
            </a:extLst>
          </p:cNvPr>
          <p:cNvSpPr/>
          <p:nvPr/>
        </p:nvSpPr>
        <p:spPr>
          <a:xfrm>
            <a:off x="8067577" y="4953665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A7B044-91CB-40F5-B22B-DD52C2C29495}"/>
              </a:ext>
            </a:extLst>
          </p:cNvPr>
          <p:cNvSpPr/>
          <p:nvPr/>
        </p:nvSpPr>
        <p:spPr>
          <a:xfrm>
            <a:off x="6097467" y="523963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08280B-B2E5-448F-B7B8-A2D55B0F40E0}"/>
              </a:ext>
            </a:extLst>
          </p:cNvPr>
          <p:cNvSpPr/>
          <p:nvPr/>
        </p:nvSpPr>
        <p:spPr>
          <a:xfrm>
            <a:off x="6460782" y="532178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7BC8C1-049B-484B-986C-A0F1A3EC8147}"/>
              </a:ext>
            </a:extLst>
          </p:cNvPr>
          <p:cNvSpPr/>
          <p:nvPr/>
        </p:nvSpPr>
        <p:spPr>
          <a:xfrm>
            <a:off x="5872672" y="494469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1" name="Elipse 1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EE069B-BABD-48CE-A888-098E8A8F9B6D}"/>
              </a:ext>
            </a:extLst>
          </p:cNvPr>
          <p:cNvSpPr/>
          <p:nvPr/>
        </p:nvSpPr>
        <p:spPr>
          <a:xfrm>
            <a:off x="7380002" y="492300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2" name="Elipse 1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2CC670-FE13-4CB0-AE24-74552A6AF3EB}"/>
              </a:ext>
            </a:extLst>
          </p:cNvPr>
          <p:cNvSpPr/>
          <p:nvPr/>
        </p:nvSpPr>
        <p:spPr>
          <a:xfrm>
            <a:off x="4782388" y="5256091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3" name="Elipse 1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72E0C6-6BF2-4641-80C8-379E3C5C387B}"/>
              </a:ext>
            </a:extLst>
          </p:cNvPr>
          <p:cNvSpPr/>
          <p:nvPr/>
        </p:nvSpPr>
        <p:spPr>
          <a:xfrm>
            <a:off x="6871039" y="5230035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4" name="Elipse 1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E24F90-EFCF-4E63-97C0-618E51CEAF64}"/>
              </a:ext>
            </a:extLst>
          </p:cNvPr>
          <p:cNvSpPr/>
          <p:nvPr/>
        </p:nvSpPr>
        <p:spPr>
          <a:xfrm>
            <a:off x="7103332" y="4801265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5" name="Elipse 1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51036F-2EE1-4AF4-BE83-D112756D2238}"/>
              </a:ext>
            </a:extLst>
          </p:cNvPr>
          <p:cNvSpPr/>
          <p:nvPr/>
        </p:nvSpPr>
        <p:spPr>
          <a:xfrm>
            <a:off x="4843340" y="484265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987824" y="6453336"/>
            <a:ext cx="324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descendência com modificações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F38D69C-E29B-4FEC-8435-CC6F4843543F}"/>
              </a:ext>
            </a:extLst>
          </p:cNvPr>
          <p:cNvSpPr/>
          <p:nvPr/>
        </p:nvSpPr>
        <p:spPr>
          <a:xfrm>
            <a:off x="1422953" y="836712"/>
            <a:ext cx="80474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seleção natural atua somente sobre o indivíduo </a:t>
            </a:r>
            <a:endParaRPr lang="pt-BR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dn.lecturio.com/assets/The-concept-of-founder-effec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8" r="53121" b="22226"/>
          <a:stretch/>
        </p:blipFill>
        <p:spPr bwMode="auto">
          <a:xfrm>
            <a:off x="1835696" y="1711388"/>
            <a:ext cx="5145906" cy="5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de Seta Reta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FC9069B-329C-4B25-A92E-FE6F57CAC1E4}"/>
              </a:ext>
            </a:extLst>
          </p:cNvPr>
          <p:cNvCxnSpPr/>
          <p:nvPr/>
        </p:nvCxnSpPr>
        <p:spPr>
          <a:xfrm flipH="1">
            <a:off x="6091878" y="2498176"/>
            <a:ext cx="308877" cy="314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6575E3B-F952-447A-9945-256F553C4FFE}"/>
              </a:ext>
            </a:extLst>
          </p:cNvPr>
          <p:cNvSpPr/>
          <p:nvPr/>
        </p:nvSpPr>
        <p:spPr>
          <a:xfrm>
            <a:off x="326039" y="980728"/>
            <a:ext cx="853678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ea typeface="Calibri" panose="020F0502020204030204" pitchFamily="34" charset="0"/>
              </a:rPr>
              <a:t>O </a:t>
            </a:r>
            <a:r>
              <a:rPr lang="pt-BR" sz="2400" b="1" dirty="0">
                <a:ea typeface="Calibri" panose="020F0502020204030204" pitchFamily="34" charset="0"/>
              </a:rPr>
              <a:t>que se expõe à seleção natural não é o gene, mas o fenótipo, que é a manifestação do genótipo todo. </a:t>
            </a:r>
            <a:endParaRPr lang="pt-BR" sz="2400" b="1" dirty="0"/>
          </a:p>
        </p:txBody>
      </p:sp>
      <p:pic>
        <p:nvPicPr>
          <p:cNvPr id="9" name="Picture 2" descr="gene - Departamento de Microbiologia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83DAF6-A4E6-4B48-B9CB-D793AC80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2" y="2340229"/>
            <a:ext cx="4768807" cy="3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udo sobre as Folhas das Plantas - Toda Matéria">
            <a:extLst>
              <a:ext uri="{FF2B5EF4-FFF2-40B4-BE49-F238E27FC236}">
                <a16:creationId xmlns:lc="http://schemas.openxmlformats.org/drawingml/2006/lockedCanvas" xmlns:a16="http://schemas.microsoft.com/office/drawing/2014/main" xmlns="" id="{4DEDFE3D-FE04-4552-8D04-DDD72344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006">
            <a:off x="4536763" y="2725898"/>
            <a:ext cx="4691737" cy="31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C1A2BD4-7910-4E3D-B8EF-2A82A14CF4FB}"/>
              </a:ext>
            </a:extLst>
          </p:cNvPr>
          <p:cNvCxnSpPr/>
          <p:nvPr/>
        </p:nvCxnSpPr>
        <p:spPr>
          <a:xfrm>
            <a:off x="3511153" y="5085184"/>
            <a:ext cx="147161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" y="1628800"/>
            <a:ext cx="849941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6575E3B-F952-447A-9945-256F553C4FFE}"/>
              </a:ext>
            </a:extLst>
          </p:cNvPr>
          <p:cNvSpPr/>
          <p:nvPr/>
        </p:nvSpPr>
        <p:spPr>
          <a:xfrm>
            <a:off x="303609" y="797803"/>
            <a:ext cx="853678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ea typeface="Calibri" panose="020F0502020204030204" pitchFamily="34" charset="0"/>
              </a:rPr>
              <a:t>O </a:t>
            </a:r>
            <a:r>
              <a:rPr lang="pt-BR" sz="2400" b="1" dirty="0">
                <a:ea typeface="Calibri" panose="020F0502020204030204" pitchFamily="34" charset="0"/>
              </a:rPr>
              <a:t>que se expõe à seleção natural não é o gene, mas o fenótipo, que é a manifestação do genótipo todo.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165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3074" name="Picture 2" descr="Genes e cromossomos: qual a diferença? - Mundo Educ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1" y="620689"/>
            <a:ext cx="574117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ele Definition and Examp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31501" r="14541" b="18983"/>
          <a:stretch/>
        </p:blipFill>
        <p:spPr bwMode="auto">
          <a:xfrm>
            <a:off x="4211960" y="1196752"/>
            <a:ext cx="4608512" cy="20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89B8DE-8154-430D-9872-7B9D446576C4}"/>
              </a:ext>
            </a:extLst>
          </p:cNvPr>
          <p:cNvSpPr/>
          <p:nvPr/>
        </p:nvSpPr>
        <p:spPr>
          <a:xfrm>
            <a:off x="1043608" y="4832897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9E920-32C3-4DAC-B07D-DD2C4A81CD77}"/>
              </a:ext>
            </a:extLst>
          </p:cNvPr>
          <p:cNvSpPr/>
          <p:nvPr/>
        </p:nvSpPr>
        <p:spPr>
          <a:xfrm>
            <a:off x="1043608" y="544522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824CFE-3FD3-4A94-883F-B847C4763A46}"/>
              </a:ext>
            </a:extLst>
          </p:cNvPr>
          <p:cNvSpPr/>
          <p:nvPr/>
        </p:nvSpPr>
        <p:spPr>
          <a:xfrm>
            <a:off x="1043608" y="609329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835696" y="4869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AATTCGCGCGTT – Asas curtas e finas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99692" y="548360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AATTCGCGCGGG – Asas curtas e largas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35696" y="60932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AATTGGGGCGTT – Asas longas e finas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9124" y="36450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Dominantes </a:t>
            </a:r>
          </a:p>
          <a:p>
            <a:pPr algn="ctr"/>
            <a:r>
              <a:rPr lang="pt-BR" sz="2400" b="1" dirty="0" smtClean="0"/>
              <a:t>Recessivos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6874755" y="4961493"/>
            <a:ext cx="142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Dominante 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0719" y="5575939"/>
            <a:ext cx="138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Recessivo x1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97487" y="6130217"/>
            <a:ext cx="138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Recessivo x2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C706A3-880D-4756-9269-DE140895690E}"/>
              </a:ext>
            </a:extLst>
          </p:cNvPr>
          <p:cNvSpPr/>
          <p:nvPr/>
        </p:nvSpPr>
        <p:spPr>
          <a:xfrm>
            <a:off x="1838859" y="1739288"/>
            <a:ext cx="543770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  <a:ea typeface="Calibri" panose="020F0502020204030204" pitchFamily="34" charset="0"/>
              </a:rPr>
              <a:t>“descendência com modificações”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C2D713-A585-457C-8011-93CA9DA9BB5E}"/>
              </a:ext>
            </a:extLst>
          </p:cNvPr>
          <p:cNvSpPr txBox="1"/>
          <p:nvPr/>
        </p:nvSpPr>
        <p:spPr>
          <a:xfrm>
            <a:off x="2061629" y="746787"/>
            <a:ext cx="524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/>
              <a:t>O que é evolução?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6F318C-1D69-40A1-9BA7-1516F2E25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31" t="27585" r="14375" b="15358"/>
          <a:stretch/>
        </p:blipFill>
        <p:spPr>
          <a:xfrm>
            <a:off x="2995351" y="2376811"/>
            <a:ext cx="2952484" cy="429254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47664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População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4536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População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12459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População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84986" y="1859340"/>
            <a:ext cx="608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XX</a:t>
            </a:r>
          </a:p>
          <a:p>
            <a:r>
              <a:rPr lang="pt-BR" sz="3200" b="1" dirty="0" smtClean="0"/>
              <a:t>Xx1</a:t>
            </a:r>
          </a:p>
          <a:p>
            <a:r>
              <a:rPr lang="pt-BR" sz="3200" b="1" dirty="0" smtClean="0"/>
              <a:t>Xx2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986" y="4365104"/>
            <a:ext cx="6085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x1x1</a:t>
            </a:r>
          </a:p>
          <a:p>
            <a:r>
              <a:rPr lang="pt-BR" sz="2800" b="1" dirty="0" smtClean="0"/>
              <a:t>x1x2</a:t>
            </a:r>
          </a:p>
          <a:p>
            <a:r>
              <a:rPr lang="pt-BR" sz="2800" b="1" dirty="0" smtClean="0"/>
              <a:t>x2x2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3449690" y="2644170"/>
            <a:ext cx="1141529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930100" y="2348880"/>
            <a:ext cx="2920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Asas curtas e finas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1056374" y="1366296"/>
            <a:ext cx="212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Dominante X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76174" y="4368933"/>
            <a:ext cx="30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Asas curtas e largas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4904266" y="4795991"/>
            <a:ext cx="2978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Algo intermediário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4904266" y="5226879"/>
            <a:ext cx="296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Asas longas e finas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1362678" y="3845713"/>
            <a:ext cx="1769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Recessivos</a:t>
            </a:r>
            <a:endParaRPr lang="pt-BR" sz="2800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430471" y="5104511"/>
            <a:ext cx="1141529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75683" y="1366296"/>
            <a:ext cx="2139723" cy="4752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362678" y="6165304"/>
            <a:ext cx="176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Genótipos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716016" y="2204864"/>
            <a:ext cx="3384376" cy="36828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24128" y="5887705"/>
            <a:ext cx="176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Fenótipos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16625" y="681492"/>
            <a:ext cx="176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Genótipos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04048" y="692696"/>
            <a:ext cx="176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Fenótipos</a:t>
            </a: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16016" y="7350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5076C-48B1-465A-B589-66BF026CDB0E}"/>
              </a:ext>
            </a:extLst>
          </p:cNvPr>
          <p:cNvSpPr/>
          <p:nvPr/>
        </p:nvSpPr>
        <p:spPr>
          <a:xfrm>
            <a:off x="177420" y="631890"/>
            <a:ext cx="8488908" cy="2668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indivíduo é apenas um veículo temporal, contendo uma pequena porção do patrimônio gênico </a:t>
            </a:r>
            <a:r>
              <a:rPr lang="pt-BR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 espécies por </a:t>
            </a: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curto espaço de tempo.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conjunto de populações </a:t>
            </a:r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 a encarnação temporária e a manifestação visível do patrimônio </a:t>
            </a:r>
            <a:r>
              <a:rPr lang="pt-BR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gênico de uma espécie.</a:t>
            </a:r>
            <a:endParaRPr lang="pt-BR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Ernst Mayr - Freedom From Religion Foundation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9BF19A-80B6-4582-B564-E6D2A068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40" y="3230060"/>
            <a:ext cx="3411940" cy="35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alta de tempo é um dos problemas para você empresário?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0388D-B7A3-4B49-A091-50908B39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3586793"/>
            <a:ext cx="5170899" cy="28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F51376-1EC7-4A13-9B9B-62EAC9473E26}"/>
              </a:ext>
            </a:extLst>
          </p:cNvPr>
          <p:cNvSpPr txBox="1"/>
          <p:nvPr/>
        </p:nvSpPr>
        <p:spPr>
          <a:xfrm>
            <a:off x="3957851" y="6264696"/>
            <a:ext cx="14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Ernst </a:t>
            </a:r>
            <a:r>
              <a:rPr lang="pt-BR" b="1" dirty="0" err="1"/>
              <a:t>Mayr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DDBDB4-5BB7-4E98-92FC-A63202B28A93}"/>
              </a:ext>
            </a:extLst>
          </p:cNvPr>
          <p:cNvSpPr/>
          <p:nvPr/>
        </p:nvSpPr>
        <p:spPr>
          <a:xfrm>
            <a:off x="184686" y="686556"/>
            <a:ext cx="88153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Na ausência da </a:t>
            </a:r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SELEÇÃO NATURAL</a:t>
            </a:r>
            <a:r>
              <a:rPr lang="pt-B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os alelos de um </a:t>
            </a: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gene não </a:t>
            </a:r>
            <a:r>
              <a:rPr lang="pt-B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deverão </a:t>
            </a: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alterar a </a:t>
            </a:r>
            <a:r>
              <a:rPr lang="pt-B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suas frequências </a:t>
            </a: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geração para geração. </a:t>
            </a:r>
            <a:endParaRPr lang="pt-BR" sz="2400" b="1" dirty="0"/>
          </a:p>
        </p:txBody>
      </p:sp>
      <p:cxnSp>
        <p:nvCxnSpPr>
          <p:cNvPr id="9" name="Conector de Seta Reta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523DC8-5DDE-4008-9D41-C2EFFEA3EF25}"/>
              </a:ext>
            </a:extLst>
          </p:cNvPr>
          <p:cNvCxnSpPr/>
          <p:nvPr/>
        </p:nvCxnSpPr>
        <p:spPr>
          <a:xfrm>
            <a:off x="8818732" y="1261487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19320C-8353-430E-A608-1D67EEE54715}"/>
              </a:ext>
            </a:extLst>
          </p:cNvPr>
          <p:cNvCxnSpPr/>
          <p:nvPr/>
        </p:nvCxnSpPr>
        <p:spPr>
          <a:xfrm>
            <a:off x="306131" y="1219662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E6BB5D3-8029-489B-A703-F712BDE60B90}"/>
              </a:ext>
            </a:extLst>
          </p:cNvPr>
          <p:cNvSpPr txBox="1"/>
          <p:nvPr/>
        </p:nvSpPr>
        <p:spPr>
          <a:xfrm rot="16200000">
            <a:off x="-1233170" y="3723696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12" name="CaixaDeTexto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60A1BB-B437-436C-9C98-78D54161C6EA}"/>
              </a:ext>
            </a:extLst>
          </p:cNvPr>
          <p:cNvSpPr txBox="1"/>
          <p:nvPr/>
        </p:nvSpPr>
        <p:spPr>
          <a:xfrm rot="5400000">
            <a:off x="7619688" y="3576928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F098FA-7EC5-4736-8546-1D0495A42ADA}"/>
              </a:ext>
            </a:extLst>
          </p:cNvPr>
          <p:cNvCxnSpPr/>
          <p:nvPr/>
        </p:nvCxnSpPr>
        <p:spPr>
          <a:xfrm>
            <a:off x="691893" y="252962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8B73FE-2FC6-4CCF-9953-21601AA89D4B}"/>
              </a:ext>
            </a:extLst>
          </p:cNvPr>
          <p:cNvCxnSpPr/>
          <p:nvPr/>
        </p:nvCxnSpPr>
        <p:spPr>
          <a:xfrm>
            <a:off x="706180" y="371072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118E275-5620-485E-9638-75828715119D}"/>
              </a:ext>
            </a:extLst>
          </p:cNvPr>
          <p:cNvCxnSpPr/>
          <p:nvPr/>
        </p:nvCxnSpPr>
        <p:spPr>
          <a:xfrm>
            <a:off x="706180" y="4939446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4AFE3AF-89A5-4BA9-9A18-41560D99F3D6}"/>
              </a:ext>
            </a:extLst>
          </p:cNvPr>
          <p:cNvCxnSpPr/>
          <p:nvPr/>
        </p:nvCxnSpPr>
        <p:spPr>
          <a:xfrm>
            <a:off x="706180" y="6068155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5522ED-D06C-431F-A638-3F95CCF14158}"/>
              </a:ext>
            </a:extLst>
          </p:cNvPr>
          <p:cNvSpPr txBox="1"/>
          <p:nvPr/>
        </p:nvSpPr>
        <p:spPr>
          <a:xfrm>
            <a:off x="7520446" y="6078621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Gerações</a:t>
            </a:r>
          </a:p>
        </p:txBody>
      </p:sp>
      <p:sp>
        <p:nvSpPr>
          <p:cNvPr id="18" name="CaixaDeTexto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A9F898-39A5-40AC-A8C8-8E226F0B9926}"/>
              </a:ext>
            </a:extLst>
          </p:cNvPr>
          <p:cNvSpPr txBox="1"/>
          <p:nvPr/>
        </p:nvSpPr>
        <p:spPr>
          <a:xfrm>
            <a:off x="646284" y="6068155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Gerações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B9EA1E-D0BB-4D89-88D8-C92C1844CAD7}"/>
              </a:ext>
            </a:extLst>
          </p:cNvPr>
          <p:cNvSpPr/>
          <p:nvPr/>
        </p:nvSpPr>
        <p:spPr>
          <a:xfrm>
            <a:off x="852428" y="170543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20" name="Conector reto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957EBE6-73C2-4773-9F23-655454A2D980}"/>
              </a:ext>
            </a:extLst>
          </p:cNvPr>
          <p:cNvCxnSpPr/>
          <p:nvPr/>
        </p:nvCxnSpPr>
        <p:spPr>
          <a:xfrm>
            <a:off x="4592380" y="1705434"/>
            <a:ext cx="0" cy="4885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EE1066-3C2A-4C26-A2BA-22F8E6E63FD4}"/>
              </a:ext>
            </a:extLst>
          </p:cNvPr>
          <p:cNvSpPr/>
          <p:nvPr/>
        </p:nvSpPr>
        <p:spPr>
          <a:xfrm>
            <a:off x="1278400" y="185783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EE7570-DF95-4D58-81E1-4903E33776BA}"/>
              </a:ext>
            </a:extLst>
          </p:cNvPr>
          <p:cNvSpPr/>
          <p:nvPr/>
        </p:nvSpPr>
        <p:spPr>
          <a:xfrm>
            <a:off x="1573376" y="2193728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F30F22-925C-42FC-8A37-02E2F0E60194}"/>
              </a:ext>
            </a:extLst>
          </p:cNvPr>
          <p:cNvSpPr/>
          <p:nvPr/>
        </p:nvSpPr>
        <p:spPr>
          <a:xfrm>
            <a:off x="2492937" y="186497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C9260F-B554-404B-ADC1-9332DA98C965}"/>
              </a:ext>
            </a:extLst>
          </p:cNvPr>
          <p:cNvSpPr/>
          <p:nvPr/>
        </p:nvSpPr>
        <p:spPr>
          <a:xfrm>
            <a:off x="4076665" y="185783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4E7857-ECBC-4CE9-8264-52D3DAC0AB84}"/>
              </a:ext>
            </a:extLst>
          </p:cNvPr>
          <p:cNvSpPr/>
          <p:nvPr/>
        </p:nvSpPr>
        <p:spPr>
          <a:xfrm>
            <a:off x="1136786" y="423936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D637E1-25D7-4FC0-9BF6-A7522A7CE6CD}"/>
              </a:ext>
            </a:extLst>
          </p:cNvPr>
          <p:cNvSpPr/>
          <p:nvPr/>
        </p:nvSpPr>
        <p:spPr>
          <a:xfrm>
            <a:off x="3200407" y="2872536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3E11C94-B5E9-4B53-BEEC-72875EA83A70}"/>
              </a:ext>
            </a:extLst>
          </p:cNvPr>
          <p:cNvSpPr/>
          <p:nvPr/>
        </p:nvSpPr>
        <p:spPr>
          <a:xfrm>
            <a:off x="1157227" y="289210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AA4441-9521-40DB-9E14-69EE4A033F4B}"/>
              </a:ext>
            </a:extLst>
          </p:cNvPr>
          <p:cNvSpPr/>
          <p:nvPr/>
        </p:nvSpPr>
        <p:spPr>
          <a:xfrm>
            <a:off x="1975306" y="284872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B77AEF6-BE77-4B21-8619-F9D5FCD90671}"/>
              </a:ext>
            </a:extLst>
          </p:cNvPr>
          <p:cNvSpPr/>
          <p:nvPr/>
        </p:nvSpPr>
        <p:spPr>
          <a:xfrm>
            <a:off x="852427" y="332053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01FE92C-EF2B-420F-8B5C-947D3B7CC834}"/>
              </a:ext>
            </a:extLst>
          </p:cNvPr>
          <p:cNvSpPr/>
          <p:nvPr/>
        </p:nvSpPr>
        <p:spPr>
          <a:xfrm>
            <a:off x="4076665" y="323476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1105A1-A6C5-4B04-955E-A4A2D50B7482}"/>
              </a:ext>
            </a:extLst>
          </p:cNvPr>
          <p:cNvSpPr/>
          <p:nvPr/>
        </p:nvSpPr>
        <p:spPr>
          <a:xfrm>
            <a:off x="793888" y="4215691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07B36-D5EC-4CC2-980F-B239B928B8CD}"/>
              </a:ext>
            </a:extLst>
          </p:cNvPr>
          <p:cNvSpPr/>
          <p:nvPr/>
        </p:nvSpPr>
        <p:spPr>
          <a:xfrm>
            <a:off x="857105" y="373926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DD21A3-B503-41E7-B426-F886A18DB6E0}"/>
              </a:ext>
            </a:extLst>
          </p:cNvPr>
          <p:cNvSpPr/>
          <p:nvPr/>
        </p:nvSpPr>
        <p:spPr>
          <a:xfrm>
            <a:off x="2282022" y="4053636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C48DDC-713F-423E-8084-E1967EC1F7B1}"/>
              </a:ext>
            </a:extLst>
          </p:cNvPr>
          <p:cNvSpPr/>
          <p:nvPr/>
        </p:nvSpPr>
        <p:spPr>
          <a:xfrm>
            <a:off x="2903306" y="389422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1AEFF6-7CC1-4F7B-824D-CB854300C9B1}"/>
              </a:ext>
            </a:extLst>
          </p:cNvPr>
          <p:cNvSpPr/>
          <p:nvPr/>
        </p:nvSpPr>
        <p:spPr>
          <a:xfrm>
            <a:off x="3470150" y="525761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EAD669-4941-406E-8901-92EA7DE62109}"/>
              </a:ext>
            </a:extLst>
          </p:cNvPr>
          <p:cNvSpPr/>
          <p:nvPr/>
        </p:nvSpPr>
        <p:spPr>
          <a:xfrm>
            <a:off x="4241272" y="569882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5962B9-2C33-425C-9B49-B757688F762D}"/>
              </a:ext>
            </a:extLst>
          </p:cNvPr>
          <p:cNvSpPr/>
          <p:nvPr/>
        </p:nvSpPr>
        <p:spPr>
          <a:xfrm>
            <a:off x="3865750" y="569167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E9CA6CE-F133-43DF-9881-BCDA373FCE45}"/>
              </a:ext>
            </a:extLst>
          </p:cNvPr>
          <p:cNvSpPr/>
          <p:nvPr/>
        </p:nvSpPr>
        <p:spPr>
          <a:xfrm>
            <a:off x="4065627" y="5256031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5FC16A6-A9CB-4413-B8A2-3B1B97594EF0}"/>
              </a:ext>
            </a:extLst>
          </p:cNvPr>
          <p:cNvSpPr/>
          <p:nvPr/>
        </p:nvSpPr>
        <p:spPr>
          <a:xfrm>
            <a:off x="751647" y="5282363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7D5752-6BC0-4FA7-A660-B12B24003344}"/>
              </a:ext>
            </a:extLst>
          </p:cNvPr>
          <p:cNvSpPr/>
          <p:nvPr/>
        </p:nvSpPr>
        <p:spPr>
          <a:xfrm>
            <a:off x="2106555" y="214379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3D1F12-43E1-44E2-AE25-6555D327370C}"/>
              </a:ext>
            </a:extLst>
          </p:cNvPr>
          <p:cNvSpPr/>
          <p:nvPr/>
        </p:nvSpPr>
        <p:spPr>
          <a:xfrm>
            <a:off x="2469870" y="222595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612234-1769-40C3-9823-C1DE704C787F}"/>
              </a:ext>
            </a:extLst>
          </p:cNvPr>
          <p:cNvSpPr/>
          <p:nvPr/>
        </p:nvSpPr>
        <p:spPr>
          <a:xfrm>
            <a:off x="1881760" y="184886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9370F5-6606-481D-B062-91AC00E8F314}"/>
              </a:ext>
            </a:extLst>
          </p:cNvPr>
          <p:cNvSpPr/>
          <p:nvPr/>
        </p:nvSpPr>
        <p:spPr>
          <a:xfrm>
            <a:off x="3389090" y="182717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54F58B-E327-4C99-9BD3-A5173D9FA557}"/>
              </a:ext>
            </a:extLst>
          </p:cNvPr>
          <p:cNvSpPr/>
          <p:nvPr/>
        </p:nvSpPr>
        <p:spPr>
          <a:xfrm>
            <a:off x="2663889" y="331601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A40802-90D6-469A-ADEF-F5D7DB01955E}"/>
              </a:ext>
            </a:extLst>
          </p:cNvPr>
          <p:cNvSpPr/>
          <p:nvPr/>
        </p:nvSpPr>
        <p:spPr>
          <a:xfrm>
            <a:off x="4186179" y="264204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9C7DCC-FA83-49B3-91A5-231C5C107015}"/>
              </a:ext>
            </a:extLst>
          </p:cNvPr>
          <p:cNvSpPr/>
          <p:nvPr/>
        </p:nvSpPr>
        <p:spPr>
          <a:xfrm>
            <a:off x="1608274" y="276300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7" name="Elipse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18D412-EA57-4B48-87B7-FDD9F5C3EB00}"/>
              </a:ext>
            </a:extLst>
          </p:cNvPr>
          <p:cNvSpPr/>
          <p:nvPr/>
        </p:nvSpPr>
        <p:spPr>
          <a:xfrm>
            <a:off x="706180" y="269904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Elipse 4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60C1981-D90A-4C3A-B826-9E9253F7E68F}"/>
              </a:ext>
            </a:extLst>
          </p:cNvPr>
          <p:cNvSpPr/>
          <p:nvPr/>
        </p:nvSpPr>
        <p:spPr>
          <a:xfrm>
            <a:off x="2862337" y="507123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9" name="Elipse 4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9BDC6DB-77AD-41ED-898E-C83C6B39ACDE}"/>
              </a:ext>
            </a:extLst>
          </p:cNvPr>
          <p:cNvSpPr/>
          <p:nvPr/>
        </p:nvSpPr>
        <p:spPr>
          <a:xfrm>
            <a:off x="1286148" y="556976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9C0B17-AFA5-453F-8497-412693DD3DD1}"/>
              </a:ext>
            </a:extLst>
          </p:cNvPr>
          <p:cNvSpPr/>
          <p:nvPr/>
        </p:nvSpPr>
        <p:spPr>
          <a:xfrm>
            <a:off x="2355851" y="534281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80AA32-966C-43FD-AF30-709CFCCA0A81}"/>
              </a:ext>
            </a:extLst>
          </p:cNvPr>
          <p:cNvSpPr/>
          <p:nvPr/>
        </p:nvSpPr>
        <p:spPr>
          <a:xfrm>
            <a:off x="1020451" y="504411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C175DB-7033-4197-A472-76EFB6C468AE}"/>
              </a:ext>
            </a:extLst>
          </p:cNvPr>
          <p:cNvSpPr/>
          <p:nvPr/>
        </p:nvSpPr>
        <p:spPr>
          <a:xfrm>
            <a:off x="3175708" y="440035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DF1704-F7C0-43BB-96E2-298638E814D4}"/>
              </a:ext>
            </a:extLst>
          </p:cNvPr>
          <p:cNvSpPr/>
          <p:nvPr/>
        </p:nvSpPr>
        <p:spPr>
          <a:xfrm>
            <a:off x="1975305" y="451081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BC6D6B-4C1B-4A86-A0DA-767014B5EFE1}"/>
              </a:ext>
            </a:extLst>
          </p:cNvPr>
          <p:cNvSpPr/>
          <p:nvPr/>
        </p:nvSpPr>
        <p:spPr>
          <a:xfrm>
            <a:off x="3766596" y="402730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127CFB-2175-4138-8CCA-9970BE2AFDE5}"/>
              </a:ext>
            </a:extLst>
          </p:cNvPr>
          <p:cNvSpPr/>
          <p:nvPr/>
        </p:nvSpPr>
        <p:spPr>
          <a:xfrm>
            <a:off x="1603946" y="391523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5609E6-DB60-4A77-8E2D-DB2403997F9A}"/>
              </a:ext>
            </a:extLst>
          </p:cNvPr>
          <p:cNvSpPr/>
          <p:nvPr/>
        </p:nvSpPr>
        <p:spPr>
          <a:xfrm>
            <a:off x="791476" y="216026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82A802-AC3B-4DFE-8BCD-C3BCA9E7CD50}"/>
              </a:ext>
            </a:extLst>
          </p:cNvPr>
          <p:cNvSpPr/>
          <p:nvPr/>
        </p:nvSpPr>
        <p:spPr>
          <a:xfrm>
            <a:off x="2616946" y="281096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B089EA-3595-4FF5-A8F9-4ABA593E6F08}"/>
              </a:ext>
            </a:extLst>
          </p:cNvPr>
          <p:cNvSpPr/>
          <p:nvPr/>
        </p:nvSpPr>
        <p:spPr>
          <a:xfrm>
            <a:off x="2880127" y="213420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4786971-9772-44D6-8104-2F1E888977C9}"/>
              </a:ext>
            </a:extLst>
          </p:cNvPr>
          <p:cNvSpPr/>
          <p:nvPr/>
        </p:nvSpPr>
        <p:spPr>
          <a:xfrm>
            <a:off x="3112420" y="170543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B993C2-7DAC-455C-AD0F-296D8232FB08}"/>
              </a:ext>
            </a:extLst>
          </p:cNvPr>
          <p:cNvSpPr/>
          <p:nvPr/>
        </p:nvSpPr>
        <p:spPr>
          <a:xfrm>
            <a:off x="3461903" y="328717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8FAE6A-C82A-4067-946A-A9B54BE0A92A}"/>
              </a:ext>
            </a:extLst>
          </p:cNvPr>
          <p:cNvSpPr/>
          <p:nvPr/>
        </p:nvSpPr>
        <p:spPr>
          <a:xfrm>
            <a:off x="1467918" y="320991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E4AF0DD-C1E0-4445-A8D9-CF69E001B718}"/>
              </a:ext>
            </a:extLst>
          </p:cNvPr>
          <p:cNvSpPr/>
          <p:nvPr/>
        </p:nvSpPr>
        <p:spPr>
          <a:xfrm>
            <a:off x="1441586" y="446488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36AB09-F695-4C01-8BE6-6C77479BDB15}"/>
              </a:ext>
            </a:extLst>
          </p:cNvPr>
          <p:cNvSpPr/>
          <p:nvPr/>
        </p:nvSpPr>
        <p:spPr>
          <a:xfrm>
            <a:off x="4122560" y="457677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E3C4B3-EBC2-489A-BA2D-81F2D9B44A47}"/>
              </a:ext>
            </a:extLst>
          </p:cNvPr>
          <p:cNvSpPr/>
          <p:nvPr/>
        </p:nvSpPr>
        <p:spPr>
          <a:xfrm>
            <a:off x="2605201" y="4291616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FB0523-4742-4F10-A5E9-ABAD9A556E30}"/>
              </a:ext>
            </a:extLst>
          </p:cNvPr>
          <p:cNvSpPr/>
          <p:nvPr/>
        </p:nvSpPr>
        <p:spPr>
          <a:xfrm>
            <a:off x="1580836" y="506287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FD9406D-BDCD-4F3C-BA10-B90EDDE6C055}"/>
              </a:ext>
            </a:extLst>
          </p:cNvPr>
          <p:cNvSpPr/>
          <p:nvPr/>
        </p:nvSpPr>
        <p:spPr>
          <a:xfrm>
            <a:off x="3154274" y="562907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7" name="Elipse 6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F81DC5-FA45-4D87-B020-6E929FCB097D}"/>
              </a:ext>
            </a:extLst>
          </p:cNvPr>
          <p:cNvSpPr/>
          <p:nvPr/>
        </p:nvSpPr>
        <p:spPr>
          <a:xfrm>
            <a:off x="1890316" y="5611088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8" name="Elipse 6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DDCBAFE-9863-4D24-885F-07A11D799FA6}"/>
              </a:ext>
            </a:extLst>
          </p:cNvPr>
          <p:cNvSpPr/>
          <p:nvPr/>
        </p:nvSpPr>
        <p:spPr>
          <a:xfrm>
            <a:off x="5287978" y="172644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9" name="Elips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5DDBFE-3B28-4109-AA5D-474415611EEA}"/>
              </a:ext>
            </a:extLst>
          </p:cNvPr>
          <p:cNvSpPr/>
          <p:nvPr/>
        </p:nvSpPr>
        <p:spPr>
          <a:xfrm>
            <a:off x="5582954" y="2062343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73448A-0BF2-4B6A-842D-44FF4A2B91F1}"/>
              </a:ext>
            </a:extLst>
          </p:cNvPr>
          <p:cNvSpPr/>
          <p:nvPr/>
        </p:nvSpPr>
        <p:spPr>
          <a:xfrm>
            <a:off x="6502515" y="1733585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570558-F318-4CA0-BBF7-EC4CAE359CA2}"/>
              </a:ext>
            </a:extLst>
          </p:cNvPr>
          <p:cNvSpPr/>
          <p:nvPr/>
        </p:nvSpPr>
        <p:spPr>
          <a:xfrm>
            <a:off x="8086243" y="172644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983BA5-3F11-4833-A03F-D574009496ED}"/>
              </a:ext>
            </a:extLst>
          </p:cNvPr>
          <p:cNvSpPr/>
          <p:nvPr/>
        </p:nvSpPr>
        <p:spPr>
          <a:xfrm>
            <a:off x="6116133" y="201241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E454EA-36FE-48C8-92CE-CE892A3F868E}"/>
              </a:ext>
            </a:extLst>
          </p:cNvPr>
          <p:cNvSpPr/>
          <p:nvPr/>
        </p:nvSpPr>
        <p:spPr>
          <a:xfrm>
            <a:off x="6479448" y="209456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0E85B4-DBB8-4662-A610-373722351054}"/>
              </a:ext>
            </a:extLst>
          </p:cNvPr>
          <p:cNvSpPr/>
          <p:nvPr/>
        </p:nvSpPr>
        <p:spPr>
          <a:xfrm>
            <a:off x="5891338" y="1717480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5" name="Elipse 7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289CCD-B1E3-43F5-89F1-C92472BA160C}"/>
              </a:ext>
            </a:extLst>
          </p:cNvPr>
          <p:cNvSpPr/>
          <p:nvPr/>
        </p:nvSpPr>
        <p:spPr>
          <a:xfrm>
            <a:off x="7398668" y="169579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F37D79-5F4B-4D3E-BD54-905C487BF36B}"/>
              </a:ext>
            </a:extLst>
          </p:cNvPr>
          <p:cNvSpPr/>
          <p:nvPr/>
        </p:nvSpPr>
        <p:spPr>
          <a:xfrm>
            <a:off x="4801054" y="2028875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0AB8C5F-3728-4750-B842-85513DAAE9CF}"/>
              </a:ext>
            </a:extLst>
          </p:cNvPr>
          <p:cNvSpPr/>
          <p:nvPr/>
        </p:nvSpPr>
        <p:spPr>
          <a:xfrm>
            <a:off x="6889705" y="2002819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6A32E0-EDDA-4461-90D2-5FBAEB6E82CE}"/>
              </a:ext>
            </a:extLst>
          </p:cNvPr>
          <p:cNvSpPr/>
          <p:nvPr/>
        </p:nvSpPr>
        <p:spPr>
          <a:xfrm>
            <a:off x="7121998" y="1574049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9B6B57-3C4E-4B0D-B735-98A364313BF9}"/>
              </a:ext>
            </a:extLst>
          </p:cNvPr>
          <p:cNvSpPr/>
          <p:nvPr/>
        </p:nvSpPr>
        <p:spPr>
          <a:xfrm>
            <a:off x="4862006" y="1615437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0" name="Elipse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B9FB74-616F-4CD9-8FF5-CD8068669FD5}"/>
              </a:ext>
            </a:extLst>
          </p:cNvPr>
          <p:cNvSpPr/>
          <p:nvPr/>
        </p:nvSpPr>
        <p:spPr>
          <a:xfrm>
            <a:off x="5298146" y="287756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F959C6-BD39-4126-8F86-42EEB969CC16}"/>
              </a:ext>
            </a:extLst>
          </p:cNvPr>
          <p:cNvSpPr/>
          <p:nvPr/>
        </p:nvSpPr>
        <p:spPr>
          <a:xfrm>
            <a:off x="5593122" y="321345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Elipse 8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F4FC88-980C-409A-A627-CA807AC3630D}"/>
              </a:ext>
            </a:extLst>
          </p:cNvPr>
          <p:cNvSpPr/>
          <p:nvPr/>
        </p:nvSpPr>
        <p:spPr>
          <a:xfrm>
            <a:off x="6512683" y="288469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8D6548-B028-4784-9FCF-569B23F5EE15}"/>
              </a:ext>
            </a:extLst>
          </p:cNvPr>
          <p:cNvSpPr/>
          <p:nvPr/>
        </p:nvSpPr>
        <p:spPr>
          <a:xfrm>
            <a:off x="8096411" y="2877561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E0F61E-2C2F-4CD8-B641-AF6228F12574}"/>
              </a:ext>
            </a:extLst>
          </p:cNvPr>
          <p:cNvSpPr/>
          <p:nvPr/>
        </p:nvSpPr>
        <p:spPr>
          <a:xfrm>
            <a:off x="6126301" y="316352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5" name="Elipse 8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1FB9E4-F76F-487F-B182-EF7CF16B9B34}"/>
              </a:ext>
            </a:extLst>
          </p:cNvPr>
          <p:cNvSpPr/>
          <p:nvPr/>
        </p:nvSpPr>
        <p:spPr>
          <a:xfrm>
            <a:off x="6489616" y="324567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6" name="Elipse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2194332-E2C5-4AE7-8191-84A38465518C}"/>
              </a:ext>
            </a:extLst>
          </p:cNvPr>
          <p:cNvSpPr/>
          <p:nvPr/>
        </p:nvSpPr>
        <p:spPr>
          <a:xfrm>
            <a:off x="5901506" y="286859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3543D7-5543-49CA-A77E-68BBC995FE3F}"/>
              </a:ext>
            </a:extLst>
          </p:cNvPr>
          <p:cNvSpPr/>
          <p:nvPr/>
        </p:nvSpPr>
        <p:spPr>
          <a:xfrm>
            <a:off x="7408836" y="284690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3A98A6-90F6-4935-A19E-D82B7E4B328D}"/>
              </a:ext>
            </a:extLst>
          </p:cNvPr>
          <p:cNvSpPr/>
          <p:nvPr/>
        </p:nvSpPr>
        <p:spPr>
          <a:xfrm>
            <a:off x="4811222" y="317998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596460-D280-4E6B-A8E2-839B18A47275}"/>
              </a:ext>
            </a:extLst>
          </p:cNvPr>
          <p:cNvSpPr/>
          <p:nvPr/>
        </p:nvSpPr>
        <p:spPr>
          <a:xfrm>
            <a:off x="6899873" y="3153931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2659C2-4E8E-41FF-8A49-3EF0CAE1BC76}"/>
              </a:ext>
            </a:extLst>
          </p:cNvPr>
          <p:cNvSpPr/>
          <p:nvPr/>
        </p:nvSpPr>
        <p:spPr>
          <a:xfrm>
            <a:off x="7132166" y="2725161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2A7160-0857-4450-89DA-1A4205010E1B}"/>
              </a:ext>
            </a:extLst>
          </p:cNvPr>
          <p:cNvSpPr/>
          <p:nvPr/>
        </p:nvSpPr>
        <p:spPr>
          <a:xfrm>
            <a:off x="4872174" y="2766549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209753A-D27B-45BC-BD50-4BCB151A5D7F}"/>
              </a:ext>
            </a:extLst>
          </p:cNvPr>
          <p:cNvSpPr/>
          <p:nvPr/>
        </p:nvSpPr>
        <p:spPr>
          <a:xfrm>
            <a:off x="5282031" y="409381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80F1EC-F11E-461D-9E9E-C845555B438E}"/>
              </a:ext>
            </a:extLst>
          </p:cNvPr>
          <p:cNvSpPr/>
          <p:nvPr/>
        </p:nvSpPr>
        <p:spPr>
          <a:xfrm>
            <a:off x="5577007" y="442970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2D85C8-410D-4BF4-9369-631919D520D0}"/>
              </a:ext>
            </a:extLst>
          </p:cNvPr>
          <p:cNvSpPr/>
          <p:nvPr/>
        </p:nvSpPr>
        <p:spPr>
          <a:xfrm>
            <a:off x="6496568" y="4100950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B082EF-A241-4756-ACCF-BA3F0046B279}"/>
              </a:ext>
            </a:extLst>
          </p:cNvPr>
          <p:cNvSpPr/>
          <p:nvPr/>
        </p:nvSpPr>
        <p:spPr>
          <a:xfrm>
            <a:off x="8080296" y="4093814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F7F5333-0843-4A3F-8E3D-F990397939CB}"/>
              </a:ext>
            </a:extLst>
          </p:cNvPr>
          <p:cNvSpPr/>
          <p:nvPr/>
        </p:nvSpPr>
        <p:spPr>
          <a:xfrm>
            <a:off x="6110186" y="437977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0DBAED8-95FE-4EC7-9D67-8329FF6C1C4F}"/>
              </a:ext>
            </a:extLst>
          </p:cNvPr>
          <p:cNvSpPr/>
          <p:nvPr/>
        </p:nvSpPr>
        <p:spPr>
          <a:xfrm>
            <a:off x="6473501" y="4461931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5B97ED-CD66-4458-A16E-F5B8323EF09D}"/>
              </a:ext>
            </a:extLst>
          </p:cNvPr>
          <p:cNvSpPr/>
          <p:nvPr/>
        </p:nvSpPr>
        <p:spPr>
          <a:xfrm>
            <a:off x="5885391" y="408484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9" name="Elipse 9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1B514-14E4-411B-B8AC-74B115919389}"/>
              </a:ext>
            </a:extLst>
          </p:cNvPr>
          <p:cNvSpPr/>
          <p:nvPr/>
        </p:nvSpPr>
        <p:spPr>
          <a:xfrm>
            <a:off x="7392721" y="4063156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0" name="Elipse 9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271473-1C89-4FC8-A5CD-A3DACE7469B4}"/>
              </a:ext>
            </a:extLst>
          </p:cNvPr>
          <p:cNvSpPr/>
          <p:nvPr/>
        </p:nvSpPr>
        <p:spPr>
          <a:xfrm>
            <a:off x="4795107" y="4396240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1" name="Elipse 10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FA85CCE-D00B-473C-9866-8943A0FCAB7F}"/>
              </a:ext>
            </a:extLst>
          </p:cNvPr>
          <p:cNvSpPr/>
          <p:nvPr/>
        </p:nvSpPr>
        <p:spPr>
          <a:xfrm>
            <a:off x="6883758" y="437018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2" name="Elipse 10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8AAE1AD-7260-412C-BCD7-F189130130D6}"/>
              </a:ext>
            </a:extLst>
          </p:cNvPr>
          <p:cNvSpPr/>
          <p:nvPr/>
        </p:nvSpPr>
        <p:spPr>
          <a:xfrm>
            <a:off x="7116051" y="3941414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3" name="Elipse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0C02451-892D-4A40-A9B3-8C5A25180709}"/>
              </a:ext>
            </a:extLst>
          </p:cNvPr>
          <p:cNvSpPr/>
          <p:nvPr/>
        </p:nvSpPr>
        <p:spPr>
          <a:xfrm>
            <a:off x="4856059" y="3982802"/>
            <a:ext cx="210915" cy="2714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" name="Elipse 10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A80A29-B023-4675-879B-D7A2E6B5958D}"/>
              </a:ext>
            </a:extLst>
          </p:cNvPr>
          <p:cNvSpPr/>
          <p:nvPr/>
        </p:nvSpPr>
        <p:spPr>
          <a:xfrm>
            <a:off x="5269312" y="5238627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" name="Elipse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AF3FC1-794B-4485-BF8D-6C5BD625F1D6}"/>
              </a:ext>
            </a:extLst>
          </p:cNvPr>
          <p:cNvSpPr/>
          <p:nvPr/>
        </p:nvSpPr>
        <p:spPr>
          <a:xfrm>
            <a:off x="5564288" y="5574521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6" name="Elipse 10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E1A19D-D298-4106-8706-41A225B76065}"/>
              </a:ext>
            </a:extLst>
          </p:cNvPr>
          <p:cNvSpPr/>
          <p:nvPr/>
        </p:nvSpPr>
        <p:spPr>
          <a:xfrm>
            <a:off x="6483849" y="5245763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E7C393-7D3D-4B61-9219-7A88222BF41B}"/>
              </a:ext>
            </a:extLst>
          </p:cNvPr>
          <p:cNvSpPr/>
          <p:nvPr/>
        </p:nvSpPr>
        <p:spPr>
          <a:xfrm>
            <a:off x="8067577" y="523862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A7B044-91CB-40F5-B22B-DD52C2C29495}"/>
              </a:ext>
            </a:extLst>
          </p:cNvPr>
          <p:cNvSpPr/>
          <p:nvPr/>
        </p:nvSpPr>
        <p:spPr>
          <a:xfrm>
            <a:off x="6097467" y="5524592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08280B-B2E5-448F-B7B8-A2D55B0F40E0}"/>
              </a:ext>
            </a:extLst>
          </p:cNvPr>
          <p:cNvSpPr/>
          <p:nvPr/>
        </p:nvSpPr>
        <p:spPr>
          <a:xfrm>
            <a:off x="6460782" y="5606744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7BC8C1-049B-484B-986C-A0F1A3EC8147}"/>
              </a:ext>
            </a:extLst>
          </p:cNvPr>
          <p:cNvSpPr/>
          <p:nvPr/>
        </p:nvSpPr>
        <p:spPr>
          <a:xfrm>
            <a:off x="5872672" y="5229658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1" name="Elipse 1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EE069B-BABD-48CE-A888-098E8A8F9B6D}"/>
              </a:ext>
            </a:extLst>
          </p:cNvPr>
          <p:cNvSpPr/>
          <p:nvPr/>
        </p:nvSpPr>
        <p:spPr>
          <a:xfrm>
            <a:off x="7380002" y="5207969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2" name="Elipse 1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2CC670-FE13-4CB0-AE24-74552A6AF3EB}"/>
              </a:ext>
            </a:extLst>
          </p:cNvPr>
          <p:cNvSpPr/>
          <p:nvPr/>
        </p:nvSpPr>
        <p:spPr>
          <a:xfrm>
            <a:off x="4782388" y="5541053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3" name="Elipse 1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72E0C6-6BF2-4641-80C8-379E3C5C387B}"/>
              </a:ext>
            </a:extLst>
          </p:cNvPr>
          <p:cNvSpPr/>
          <p:nvPr/>
        </p:nvSpPr>
        <p:spPr>
          <a:xfrm>
            <a:off x="6871039" y="551499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4" name="Elipse 1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E24F90-EFCF-4E63-97C0-618E51CEAF64}"/>
              </a:ext>
            </a:extLst>
          </p:cNvPr>
          <p:cNvSpPr/>
          <p:nvPr/>
        </p:nvSpPr>
        <p:spPr>
          <a:xfrm>
            <a:off x="7103332" y="5086227"/>
            <a:ext cx="210915" cy="2714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5" name="Elipse 1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51036F-2EE1-4AF4-BE83-D112756D2238}"/>
              </a:ext>
            </a:extLst>
          </p:cNvPr>
          <p:cNvSpPr/>
          <p:nvPr/>
        </p:nvSpPr>
        <p:spPr>
          <a:xfrm>
            <a:off x="4843340" y="5127615"/>
            <a:ext cx="210915" cy="2714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6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36DA7B9-9D8A-40F2-9742-60E06924E42D}"/>
              </a:ext>
            </a:extLst>
          </p:cNvPr>
          <p:cNvSpPr txBox="1"/>
          <p:nvPr/>
        </p:nvSpPr>
        <p:spPr>
          <a:xfrm>
            <a:off x="6116133" y="6269244"/>
            <a:ext cx="201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COM</a:t>
            </a:r>
          </a:p>
        </p:txBody>
      </p:sp>
      <p:sp>
        <p:nvSpPr>
          <p:cNvPr id="117" name="CaixaDeTexto 1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6C03CC4-D0E9-4966-B595-B62211423237}"/>
              </a:ext>
            </a:extLst>
          </p:cNvPr>
          <p:cNvSpPr txBox="1"/>
          <p:nvPr/>
        </p:nvSpPr>
        <p:spPr>
          <a:xfrm>
            <a:off x="2152219" y="6165304"/>
            <a:ext cx="201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SEM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08826" y="6510535"/>
            <a:ext cx="295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Equilíbrio de </a:t>
            </a:r>
            <a:r>
              <a:rPr lang="pt-BR" dirty="0" err="1"/>
              <a:t>Hardy</a:t>
            </a:r>
            <a:r>
              <a:rPr lang="pt-BR" dirty="0"/>
              <a:t>-Weinberg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7" name="Picture 2" descr="Three Types of Natural Selection - YouTube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686FD2-EBEA-4D1C-892F-1F3BD1F43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24585" r="12089" b="21286"/>
          <a:stretch/>
        </p:blipFill>
        <p:spPr bwMode="auto">
          <a:xfrm>
            <a:off x="107504" y="2348880"/>
            <a:ext cx="900752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23DD72-BD90-4AC1-8C59-57D1EEB899BC}"/>
              </a:ext>
            </a:extLst>
          </p:cNvPr>
          <p:cNvSpPr txBox="1"/>
          <p:nvPr/>
        </p:nvSpPr>
        <p:spPr>
          <a:xfrm>
            <a:off x="553200" y="1706569"/>
            <a:ext cx="23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Direcional</a:t>
            </a:r>
          </a:p>
        </p:txBody>
      </p:sp>
      <p:sp>
        <p:nvSpPr>
          <p:cNvPr id="10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C4CAD27-2474-408D-8FDB-C73A8F884A80}"/>
              </a:ext>
            </a:extLst>
          </p:cNvPr>
          <p:cNvSpPr txBox="1"/>
          <p:nvPr/>
        </p:nvSpPr>
        <p:spPr>
          <a:xfrm>
            <a:off x="6318460" y="1763524"/>
            <a:ext cx="23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err="1"/>
              <a:t>Disrruptiva</a:t>
            </a:r>
            <a:endParaRPr lang="pt-BR" b="1" dirty="0"/>
          </a:p>
        </p:txBody>
      </p:sp>
      <p:sp>
        <p:nvSpPr>
          <p:cNvPr id="11" name="CaixaDeText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872818-007B-4A4F-8BA8-E3A9B6E7A5AB}"/>
              </a:ext>
            </a:extLst>
          </p:cNvPr>
          <p:cNvSpPr txBox="1"/>
          <p:nvPr/>
        </p:nvSpPr>
        <p:spPr>
          <a:xfrm>
            <a:off x="3547512" y="1696479"/>
            <a:ext cx="23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Normalizadora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AF3EDA-8238-4EBD-AEE5-D1D356FD716A}"/>
              </a:ext>
            </a:extLst>
          </p:cNvPr>
          <p:cNvSpPr txBox="1"/>
          <p:nvPr/>
        </p:nvSpPr>
        <p:spPr>
          <a:xfrm>
            <a:off x="2784143" y="764704"/>
            <a:ext cx="35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cs typeface="Times New Roman" panose="02020603050405020304" pitchFamily="18" charset="0"/>
              </a:rPr>
              <a:t>Tipos de seleção natural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6318460" y="5877272"/>
            <a:ext cx="25740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10123" y="5877272"/>
            <a:ext cx="25740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AF3EDA-8238-4EBD-AEE5-D1D356FD716A}"/>
              </a:ext>
            </a:extLst>
          </p:cNvPr>
          <p:cNvSpPr txBox="1"/>
          <p:nvPr/>
        </p:nvSpPr>
        <p:spPr>
          <a:xfrm>
            <a:off x="2784143" y="764704"/>
            <a:ext cx="35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cs typeface="Times New Roman" panose="02020603050405020304" pitchFamily="18" charset="0"/>
              </a:rPr>
              <a:t>Tipos de seleção natural</a:t>
            </a:r>
          </a:p>
        </p:txBody>
      </p:sp>
      <p:sp>
        <p:nvSpPr>
          <p:cNvPr id="13" name="Retângulo 3"/>
          <p:cNvSpPr>
            <a:spLocks noChangeArrowheads="1"/>
          </p:cNvSpPr>
          <p:nvPr/>
        </p:nvSpPr>
        <p:spPr bwMode="auto">
          <a:xfrm>
            <a:off x="755576" y="1358900"/>
            <a:ext cx="77768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+mn-lt"/>
              </a:rPr>
              <a:t>Seleção 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Sexual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 Preferência por gêneros (macho ou fêmea) de algumas espécies na escolha do parceiro ou parceira com melhores características reprodutivas e pós-reprodutivas.</a:t>
            </a:r>
          </a:p>
          <a:p>
            <a:pPr lvl="1" algn="just">
              <a:spcBef>
                <a:spcPct val="0"/>
              </a:spcBef>
              <a:buFont typeface="Calibri" pitchFamily="34" charset="0"/>
              <a:buAutoNum type="arabicPeriod" startAt="3"/>
            </a:pPr>
            <a:endParaRPr lang="pt-BR" altLang="pt-BR" sz="2400" dirty="0">
              <a:solidFill>
                <a:srgbClr val="000000"/>
              </a:solidFill>
              <a:latin typeface="+mn-lt"/>
            </a:endParaRPr>
          </a:p>
          <a:p>
            <a:pPr lvl="1" algn="just">
              <a:spcBef>
                <a:spcPct val="0"/>
              </a:spcBef>
              <a:buFont typeface="Calibri" pitchFamily="34" charset="0"/>
              <a:buAutoNum type="arabicPeriod" startAt="3"/>
            </a:pPr>
            <a:endParaRPr lang="pt-BR" altLang="pt-BR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Picture 5" descr="http://www.cienciahoje.org.br/assets/easyimage/3/3ea2384ba8909798365ccd1b61e396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2708920"/>
            <a:ext cx="7619199" cy="38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AF3EDA-8238-4EBD-AEE5-D1D356FD716A}"/>
              </a:ext>
            </a:extLst>
          </p:cNvPr>
          <p:cNvSpPr txBox="1"/>
          <p:nvPr/>
        </p:nvSpPr>
        <p:spPr>
          <a:xfrm>
            <a:off x="2784143" y="764704"/>
            <a:ext cx="35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cs typeface="Times New Roman" panose="02020603050405020304" pitchFamily="18" charset="0"/>
              </a:rPr>
              <a:t>Adaptação</a:t>
            </a:r>
            <a:endParaRPr lang="pt-BR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7" y="1262024"/>
            <a:ext cx="784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dirty="0" smtClean="0">
                <a:solidFill>
                  <a:srgbClr val="000000"/>
                </a:solidFill>
                <a:sym typeface="Wingdings" pitchFamily="2" charset="2"/>
              </a:rPr>
              <a:t>Processo pelo qual uma população </a:t>
            </a:r>
            <a:r>
              <a:rPr lang="pt-BR" altLang="pt-BR" sz="2400" dirty="0" smtClean="0">
                <a:solidFill>
                  <a:srgbClr val="000000"/>
                </a:solidFill>
              </a:rPr>
              <a:t>se ajusta </a:t>
            </a:r>
            <a:r>
              <a:rPr lang="pt-BR" altLang="pt-BR" sz="2400" dirty="0">
                <a:solidFill>
                  <a:srgbClr val="000000"/>
                </a:solidFill>
              </a:rPr>
              <a:t>ao </a:t>
            </a:r>
            <a:r>
              <a:rPr lang="pt-BR" altLang="pt-BR" sz="2400" dirty="0" smtClean="0">
                <a:solidFill>
                  <a:srgbClr val="000000"/>
                </a:solidFill>
              </a:rPr>
              <a:t>ambiente em constante mudança, </a:t>
            </a:r>
            <a:r>
              <a:rPr lang="pt-BR" altLang="pt-BR" sz="2400" dirty="0">
                <a:solidFill>
                  <a:srgbClr val="000000"/>
                </a:solidFill>
              </a:rPr>
              <a:t>aumentando as chances de sobrevivência e reprodução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91072" y="2564904"/>
            <a:ext cx="7309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</a:rPr>
              <a:t>Valor adaptativo </a:t>
            </a:r>
            <a:r>
              <a:rPr lang="pt-BR" altLang="pt-BR" sz="24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pt-BR" altLang="pt-BR" sz="24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pt-BR" altLang="pt-BR" sz="2400" dirty="0">
                <a:solidFill>
                  <a:srgbClr val="000000"/>
                </a:solidFill>
              </a:rPr>
              <a:t>elativo a </a:t>
            </a:r>
            <a:r>
              <a:rPr lang="pt-BR" altLang="pt-BR" sz="2400" dirty="0" smtClean="0">
                <a:solidFill>
                  <a:srgbClr val="000000"/>
                </a:solidFill>
              </a:rPr>
              <a:t>um caractere que aumenta/reduz a chance de sobrevivência e reprodução</a:t>
            </a:r>
            <a:endParaRPr lang="pt-BR" altLang="pt-BR" sz="2400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7" name="AutoShape 2" descr="Urso preto ameri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Picture 2" descr="Animals in Ice Deserts and Cold Desert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417" y1="23333" x2="48333" y2="22292"/>
                        <a14:backgroundMark x1="13472" y1="67292" x2="86944" y2="65417"/>
                        <a14:backgroundMark x1="36111" y1="52500" x2="37917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6" y="2647492"/>
            <a:ext cx="7470177" cy="49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29" l="3392" r="94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9" y="4292721"/>
            <a:ext cx="2985485" cy="23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24" b="69143" l="31250" r="6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4698"/>
            <a:ext cx="9153128" cy="57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55776" y="582003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F0"/>
                </a:solidFill>
              </a:rPr>
              <a:t>Seleção Natural </a:t>
            </a:r>
            <a:r>
              <a:rPr lang="pt-BR" sz="2400" b="1" dirty="0" smtClean="0"/>
              <a:t>age aumentando a adaptação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3284984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Mutações</a:t>
            </a:r>
          </a:p>
          <a:p>
            <a:pPr algn="ctr"/>
            <a:r>
              <a:rPr lang="pt-BR" sz="2000" b="1" dirty="0" smtClean="0"/>
              <a:t>Recombinação</a:t>
            </a:r>
          </a:p>
          <a:p>
            <a:pPr algn="ctr"/>
            <a:r>
              <a:rPr lang="pt-BR" sz="2000" b="1" dirty="0" smtClean="0"/>
              <a:t>Fluxo gênico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Reduzem adaptação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AF3EDA-8238-4EBD-AEE5-D1D356FD716A}"/>
              </a:ext>
            </a:extLst>
          </p:cNvPr>
          <p:cNvSpPr txBox="1"/>
          <p:nvPr/>
        </p:nvSpPr>
        <p:spPr>
          <a:xfrm>
            <a:off x="2868495" y="764704"/>
            <a:ext cx="35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cs typeface="Times New Roman" panose="02020603050405020304" pitchFamily="18" charset="0"/>
              </a:rPr>
              <a:t>Seleção artificial</a:t>
            </a:r>
            <a:endParaRPr lang="pt-BR" sz="2400" b="1" dirty="0">
              <a:cs typeface="Times New Roman" panose="02020603050405020304" pitchFamily="18" charset="0"/>
            </a:endParaRPr>
          </a:p>
        </p:txBody>
      </p:sp>
      <p:pic>
        <p:nvPicPr>
          <p:cNvPr id="19458" name="Picture 2" descr="Seleção Artificial | didática Biologia e geolo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27656"/>
            <a:ext cx="7438671" cy="55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AF3EDA-8238-4EBD-AEE5-D1D356FD716A}"/>
              </a:ext>
            </a:extLst>
          </p:cNvPr>
          <p:cNvSpPr txBox="1"/>
          <p:nvPr/>
        </p:nvSpPr>
        <p:spPr>
          <a:xfrm>
            <a:off x="2699792" y="620688"/>
            <a:ext cx="35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cs typeface="Times New Roman" panose="02020603050405020304" pitchFamily="18" charset="0"/>
              </a:rPr>
              <a:t>Seleção artificial</a:t>
            </a:r>
            <a:endParaRPr lang="pt-BR" sz="2400" b="1" dirty="0">
              <a:cs typeface="Times New Roman" panose="02020603050405020304" pitchFamily="18" charset="0"/>
            </a:endParaRPr>
          </a:p>
        </p:txBody>
      </p:sp>
      <p:pic>
        <p:nvPicPr>
          <p:cNvPr id="20482" name="Picture 2" descr="Prof. Gui Goulart - Biologia on X: &quot;Sabia dessa? 🥦  https://t.co/6TjscEDUyp&quot; / 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20149" r="7318"/>
          <a:stretch/>
        </p:blipFill>
        <p:spPr bwMode="auto">
          <a:xfrm>
            <a:off x="1475656" y="1124744"/>
            <a:ext cx="6210944" cy="55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14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740E8C3-E989-4579-9BEE-A7C1EBFEFBB1}"/>
              </a:ext>
            </a:extLst>
          </p:cNvPr>
          <p:cNvSpPr txBox="1"/>
          <p:nvPr/>
        </p:nvSpPr>
        <p:spPr>
          <a:xfrm>
            <a:off x="1278731" y="1124154"/>
            <a:ext cx="658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 smtClean="0"/>
              <a:t>Especiação</a:t>
            </a:r>
            <a:endParaRPr lang="pt-BR" sz="4000" b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t="26714" b="25656"/>
          <a:stretch>
            <a:fillRect/>
          </a:stretch>
        </p:blipFill>
        <p:spPr bwMode="auto">
          <a:xfrm>
            <a:off x="1165305" y="1916832"/>
            <a:ext cx="669996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740E8C3-E989-4579-9BEE-A7C1EBFEFBB1}"/>
              </a:ext>
            </a:extLst>
          </p:cNvPr>
          <p:cNvSpPr txBox="1"/>
          <p:nvPr/>
        </p:nvSpPr>
        <p:spPr>
          <a:xfrm>
            <a:off x="1044587" y="1124154"/>
            <a:ext cx="658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/>
              <a:t>Como novas espécies surgem?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455A9B-C9D0-4917-A2F7-5DCECA285EF5}"/>
              </a:ext>
            </a:extLst>
          </p:cNvPr>
          <p:cNvSpPr txBox="1"/>
          <p:nvPr/>
        </p:nvSpPr>
        <p:spPr>
          <a:xfrm>
            <a:off x="507207" y="3498627"/>
            <a:ext cx="23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</a:rPr>
              <a:t>Competição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146F43-6B3E-412C-94D7-0AD9FF14C87A}"/>
              </a:ext>
            </a:extLst>
          </p:cNvPr>
          <p:cNvSpPr txBox="1"/>
          <p:nvPr/>
        </p:nvSpPr>
        <p:spPr>
          <a:xfrm>
            <a:off x="6193631" y="3512915"/>
            <a:ext cx="2328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1"/>
                </a:solidFill>
              </a:rPr>
              <a:t>Isolamento</a:t>
            </a:r>
            <a:r>
              <a:rPr lang="pt-BR" sz="2800" b="1" dirty="0"/>
              <a:t> </a:t>
            </a:r>
            <a:r>
              <a:rPr lang="pt-BR" sz="2800" b="1" dirty="0">
                <a:solidFill>
                  <a:schemeClr val="accent1"/>
                </a:solidFill>
              </a:rPr>
              <a:t>reprodutivo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4D6378-B337-445C-A251-D1D5ACF494C7}"/>
              </a:ext>
            </a:extLst>
          </p:cNvPr>
          <p:cNvSpPr txBox="1"/>
          <p:nvPr/>
        </p:nvSpPr>
        <p:spPr>
          <a:xfrm>
            <a:off x="348444" y="5195392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00B050"/>
                </a:solidFill>
              </a:rPr>
              <a:t>Seleção</a:t>
            </a:r>
            <a:r>
              <a:rPr lang="pt-BR" sz="2800" b="1" dirty="0"/>
              <a:t> </a:t>
            </a:r>
            <a:r>
              <a:rPr lang="pt-BR" sz="2800" b="1" dirty="0">
                <a:solidFill>
                  <a:srgbClr val="00B050"/>
                </a:solidFill>
              </a:rPr>
              <a:t>natural</a:t>
            </a:r>
          </a:p>
        </p:txBody>
      </p:sp>
      <p:sp>
        <p:nvSpPr>
          <p:cNvPr id="12" name="CaixaDeTexto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F97C9B-29C0-4491-A2AB-22376EDC85CD}"/>
              </a:ext>
            </a:extLst>
          </p:cNvPr>
          <p:cNvSpPr txBox="1"/>
          <p:nvPr/>
        </p:nvSpPr>
        <p:spPr>
          <a:xfrm>
            <a:off x="6466694" y="5210627"/>
            <a:ext cx="23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C000"/>
                </a:solidFill>
              </a:rPr>
              <a:t>Adaptação</a:t>
            </a:r>
          </a:p>
        </p:txBody>
      </p:sp>
      <p:sp>
        <p:nvSpPr>
          <p:cNvPr id="13" name="CaixaDeTexto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114B05-D499-4DF9-A2E4-9D5E82A4FB3B}"/>
              </a:ext>
            </a:extLst>
          </p:cNvPr>
          <p:cNvSpPr txBox="1"/>
          <p:nvPr/>
        </p:nvSpPr>
        <p:spPr>
          <a:xfrm>
            <a:off x="3418161" y="248421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Extinção</a:t>
            </a:r>
          </a:p>
        </p:txBody>
      </p:sp>
      <p:pic>
        <p:nvPicPr>
          <p:cNvPr id="16386" name="Picture 2" descr="duvi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71" y="2723097"/>
            <a:ext cx="3312368" cy="41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83768" y="1832040"/>
            <a:ext cx="3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 “economia </a:t>
            </a:r>
            <a:r>
              <a:rPr lang="pt-BR" sz="2400" i="1" dirty="0" smtClean="0"/>
              <a:t>da natureza”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C706A3-880D-4756-9269-DE140895690E}"/>
              </a:ext>
            </a:extLst>
          </p:cNvPr>
          <p:cNvSpPr/>
          <p:nvPr/>
        </p:nvSpPr>
        <p:spPr>
          <a:xfrm>
            <a:off x="1838859" y="1739288"/>
            <a:ext cx="543770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  <a:ea typeface="Calibri" panose="020F0502020204030204" pitchFamily="34" charset="0"/>
              </a:rPr>
              <a:t>“descendência com modificações”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C2D713-A585-457C-8011-93CA9DA9BB5E}"/>
              </a:ext>
            </a:extLst>
          </p:cNvPr>
          <p:cNvSpPr txBox="1"/>
          <p:nvPr/>
        </p:nvSpPr>
        <p:spPr>
          <a:xfrm>
            <a:off x="2061629" y="746787"/>
            <a:ext cx="524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/>
              <a:t>O que é evolução?</a:t>
            </a:r>
          </a:p>
        </p:txBody>
      </p:sp>
      <p:pic>
        <p:nvPicPr>
          <p:cNvPr id="13" name="Picture 2" descr="Evolução: um fato e uma teoria! - Mistérios do Univer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8" y="1739288"/>
            <a:ext cx="8929655" cy="502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inal de Multiplicação 1"/>
          <p:cNvSpPr/>
          <p:nvPr/>
        </p:nvSpPr>
        <p:spPr>
          <a:xfrm>
            <a:off x="1144656" y="1739289"/>
            <a:ext cx="6590593" cy="5395254"/>
          </a:xfrm>
          <a:prstGeom prst="mathMultiply">
            <a:avLst>
              <a:gd name="adj1" fmla="val 7756"/>
            </a:avLst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57C7957-CA56-4DC0-935C-5F451FC10AC6}"/>
              </a:ext>
            </a:extLst>
          </p:cNvPr>
          <p:cNvSpPr/>
          <p:nvPr/>
        </p:nvSpPr>
        <p:spPr>
          <a:xfrm>
            <a:off x="428629" y="1019184"/>
            <a:ext cx="7829550" cy="12584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competição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geralmente é mais severa entre formas semelhantes, consequentemente as formas intermediárias tendem a ser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extintas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D2D13E-238C-453C-9041-79C5E27DBCE5}"/>
              </a:ext>
            </a:extLst>
          </p:cNvPr>
          <p:cNvSpPr/>
          <p:nvPr/>
        </p:nvSpPr>
        <p:spPr>
          <a:xfrm>
            <a:off x="404220" y="5377151"/>
            <a:ext cx="79472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extinção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separa os grupos taxonômicos reconhecíveis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E8CA50E-A136-49DB-BA8B-296061FB46E4}"/>
              </a:ext>
            </a:extLst>
          </p:cNvPr>
          <p:cNvSpPr txBox="1"/>
          <p:nvPr/>
        </p:nvSpPr>
        <p:spPr>
          <a:xfrm>
            <a:off x="404220" y="4111914"/>
            <a:ext cx="782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Para que uma nova espécie se estabeleça e se expanda uma pode/deve ser extinta.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4B0BD1-1D3A-4AEB-864D-06C10A587521}"/>
              </a:ext>
            </a:extLst>
          </p:cNvPr>
          <p:cNvSpPr/>
          <p:nvPr/>
        </p:nvSpPr>
        <p:spPr>
          <a:xfrm>
            <a:off x="357187" y="2594595"/>
            <a:ext cx="84296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extinção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resultado da </a:t>
            </a:r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natural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uma vez que as formas antigas acabam sempre sendo suplantadas pelas mais novas e aperfeiçoadas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80D9B94-17B0-428D-81E5-CB5DC69385C2}"/>
              </a:ext>
            </a:extLst>
          </p:cNvPr>
          <p:cNvSpPr/>
          <p:nvPr/>
        </p:nvSpPr>
        <p:spPr>
          <a:xfrm>
            <a:off x="685800" y="121195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Isolamento geográfico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pt-BR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Isolamento reprodutivo</a:t>
            </a:r>
            <a:endParaRPr lang="pt-BR" sz="2800" dirty="0"/>
          </a:p>
        </p:txBody>
      </p:sp>
      <p:sp>
        <p:nvSpPr>
          <p:cNvPr id="9" name="Retângul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9CB598-4AC6-4FAB-906D-CB05BF1A109E}"/>
              </a:ext>
            </a:extLst>
          </p:cNvPr>
          <p:cNvSpPr/>
          <p:nvPr/>
        </p:nvSpPr>
        <p:spPr>
          <a:xfrm>
            <a:off x="685800" y="2968392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IG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impede a diluição dos genes mutantes que surgem no grupo isolado</a:t>
            </a:r>
          </a:p>
          <a:p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IG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expõe o grupo isolado a novas condições ambientais onde novas variações podem ser favorecidas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551088-2914-467D-BD67-1981C920C354}"/>
              </a:ext>
            </a:extLst>
          </p:cNvPr>
          <p:cNvSpPr/>
          <p:nvPr/>
        </p:nvSpPr>
        <p:spPr>
          <a:xfrm>
            <a:off x="263653" y="594540"/>
            <a:ext cx="8616694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BR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pt-BR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IR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reduz ou impere o fluxo gênico (troca de alelos) 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A48874-A8A3-4489-9947-53AE761A21AA}"/>
              </a:ext>
            </a:extLst>
          </p:cNvPr>
          <p:cNvSpPr/>
          <p:nvPr/>
        </p:nvSpPr>
        <p:spPr>
          <a:xfrm>
            <a:off x="645687" y="3133373"/>
            <a:ext cx="7663869" cy="31300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de </a:t>
            </a:r>
            <a:r>
              <a:rPr lang="pt-BR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podem ocorrer sem separação física de dos grupos: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variação sazonal (procriar em diferentes épocas do ano)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complexidades comportamentais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fatores mecânicos (os órgãos reprodutores)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preferências ecológicas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incompatibilidades genético/fisiológicas (a progênie fraca, embrião inviável, ou estéreis).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80D9B94-17B0-428D-81E5-CB5DC69385C2}"/>
              </a:ext>
            </a:extLst>
          </p:cNvPr>
          <p:cNvSpPr/>
          <p:nvPr/>
        </p:nvSpPr>
        <p:spPr>
          <a:xfrm>
            <a:off x="756620" y="699891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Isolamento geográfico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pt-BR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Isolamento reprodutivo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E75EC2-0749-4890-AAD2-9AA194297966}"/>
              </a:ext>
            </a:extLst>
          </p:cNvPr>
          <p:cNvSpPr/>
          <p:nvPr/>
        </p:nvSpPr>
        <p:spPr>
          <a:xfrm>
            <a:off x="-385550" y="769419"/>
            <a:ext cx="9915099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Os mecanismos de </a:t>
            </a:r>
            <a:r>
              <a:rPr lang="pt-BR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Isolamento reprodutivo</a:t>
            </a:r>
          </a:p>
          <a:p>
            <a:pPr algn="ctr"/>
            <a:endParaRPr lang="pt-BR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pt-BR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pré-zigóticos</a:t>
            </a: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pt-B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pré-cópulatórios</a:t>
            </a: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                   pós-</a:t>
            </a:r>
            <a:r>
              <a:rPr lang="pt-B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zigóticos</a:t>
            </a: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(pós-</a:t>
            </a:r>
            <a:r>
              <a:rPr lang="pt-B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copulatórios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pt-BR" dirty="0"/>
          </a:p>
        </p:txBody>
      </p:sp>
      <p:pic>
        <p:nvPicPr>
          <p:cNvPr id="9" name="Picture 2" descr="Isolamento reprodutivo - Manual do Enem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FB78D3-5A8D-4C13-B66B-2FB4C5F9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5" y="3316051"/>
            <a:ext cx="8514410" cy="32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CDAADB-A982-4544-BA1A-2F21D5ABC649}"/>
              </a:ext>
            </a:extLst>
          </p:cNvPr>
          <p:cNvSpPr txBox="1"/>
          <p:nvPr/>
        </p:nvSpPr>
        <p:spPr>
          <a:xfrm>
            <a:off x="539552" y="2427826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dirty="0"/>
              <a:t>Incompatibilidade pólen/estigma</a:t>
            </a:r>
          </a:p>
          <a:p>
            <a:pPr marL="285750" indent="-285750">
              <a:buFontTx/>
              <a:buChar char="-"/>
            </a:pPr>
            <a:r>
              <a:rPr lang="pt-BR" dirty="0"/>
              <a:t>Impedimento do tubo polínico</a:t>
            </a:r>
          </a:p>
          <a:p>
            <a:pPr marL="285750" indent="-285750">
              <a:buFontTx/>
              <a:buChar char="-"/>
            </a:pPr>
            <a:r>
              <a:rPr lang="pt-BR" dirty="0"/>
              <a:t>Incompatibilidade cromossômica </a:t>
            </a:r>
          </a:p>
        </p:txBody>
      </p:sp>
      <p:sp>
        <p:nvSpPr>
          <p:cNvPr id="11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481E74-DB72-4961-9C4B-666B68B7A1C2}"/>
              </a:ext>
            </a:extLst>
          </p:cNvPr>
          <p:cNvSpPr txBox="1"/>
          <p:nvPr/>
        </p:nvSpPr>
        <p:spPr>
          <a:xfrm>
            <a:off x="5131558" y="2364788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dirty="0"/>
              <a:t>Sementes inviáveis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Progênie fraca, não se desenvolve 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Progênie saudável porém estéril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7" name="Picture 2" descr="Especiação alopátrica – Wikipédia, a enciclopédia livre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342014-2DE0-4FC5-8D88-D5670421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27" y="742025"/>
            <a:ext cx="6641946" cy="60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908474-1852-4A5E-B326-DB88C6CE354D}"/>
              </a:ext>
            </a:extLst>
          </p:cNvPr>
          <p:cNvSpPr txBox="1"/>
          <p:nvPr/>
        </p:nvSpPr>
        <p:spPr>
          <a:xfrm>
            <a:off x="3009764" y="626318"/>
            <a:ext cx="329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Especiação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58964" r="38532" b="3903"/>
          <a:stretch/>
        </p:blipFill>
        <p:spPr bwMode="auto">
          <a:xfrm>
            <a:off x="4843760" y="2462079"/>
            <a:ext cx="4300240" cy="439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1831" r="39440" b="41036"/>
          <a:stretch/>
        </p:blipFill>
        <p:spPr bwMode="auto">
          <a:xfrm>
            <a:off x="-1" y="620690"/>
            <a:ext cx="4860759" cy="46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7" name="Picture 2" descr="Especiação alopátrica – Wikipédia, a enciclopédia livre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342014-2DE0-4FC5-8D88-D5670421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27" y="742025"/>
            <a:ext cx="6641946" cy="60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908474-1852-4A5E-B326-DB88C6CE354D}"/>
              </a:ext>
            </a:extLst>
          </p:cNvPr>
          <p:cNvSpPr txBox="1"/>
          <p:nvPr/>
        </p:nvSpPr>
        <p:spPr>
          <a:xfrm>
            <a:off x="3009764" y="626318"/>
            <a:ext cx="329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Especiação</a:t>
            </a:r>
          </a:p>
        </p:txBody>
      </p:sp>
    </p:spTree>
    <p:extLst>
      <p:ext uri="{BB962C8B-B14F-4D97-AF65-F5344CB8AC3E}">
        <p14:creationId xmlns:p14="http://schemas.microsoft.com/office/powerpoint/2010/main" val="8357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18434" name="Picture 2" descr="Untitled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9" y="642738"/>
            <a:ext cx="7947588" cy="62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D761D8-8F75-41A6-9C40-C566EFC20C2F}"/>
              </a:ext>
            </a:extLst>
          </p:cNvPr>
          <p:cNvSpPr/>
          <p:nvPr/>
        </p:nvSpPr>
        <p:spPr>
          <a:xfrm>
            <a:off x="307076" y="1346489"/>
            <a:ext cx="8625385" cy="3077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Seleção natural</a:t>
            </a:r>
          </a:p>
          <a:p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</a:p>
          <a:p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Qualquer população está adaptada ao ambiente específico em que vive. </a:t>
            </a:r>
          </a:p>
          <a:p>
            <a:endParaRPr lang="pt-BR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Seleção natural </a:t>
            </a: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deveria favorecer indivíduos com o genótipo ideal até que toda a população se tornasse geneticamente uniforme. 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F743E9-0D0D-439A-9BB9-50AC4DF9384F}"/>
              </a:ext>
            </a:extLst>
          </p:cNvPr>
          <p:cNvSpPr txBox="1"/>
          <p:nvPr/>
        </p:nvSpPr>
        <p:spPr>
          <a:xfrm>
            <a:off x="1856098" y="567850"/>
            <a:ext cx="552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FILOSOFIA GERAL DA EVOLUÇÃO</a:t>
            </a:r>
          </a:p>
        </p:txBody>
      </p:sp>
      <p:sp>
        <p:nvSpPr>
          <p:cNvPr id="10" name="Seta: Curva para a Esquerda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B11191-C4F7-47AE-8690-78C269130745}"/>
              </a:ext>
            </a:extLst>
          </p:cNvPr>
          <p:cNvSpPr/>
          <p:nvPr/>
        </p:nvSpPr>
        <p:spPr>
          <a:xfrm rot="18664263">
            <a:off x="2348822" y="1361374"/>
            <a:ext cx="328350" cy="634894"/>
          </a:xfrm>
          <a:prstGeom prst="curvedLeftArrow">
            <a:avLst>
              <a:gd name="adj1" fmla="val 25000"/>
              <a:gd name="adj2" fmla="val 36739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: Curva para a Direita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9C7F59-A136-4EC6-A912-FB8A3F713985}"/>
              </a:ext>
            </a:extLst>
          </p:cNvPr>
          <p:cNvSpPr/>
          <p:nvPr/>
        </p:nvSpPr>
        <p:spPr>
          <a:xfrm>
            <a:off x="648272" y="2164638"/>
            <a:ext cx="313898" cy="8188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ímbolo de &quot;Não Permitido&quot;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6248DB-E465-4C2B-AA9C-9BEFE2A0F020}"/>
              </a:ext>
            </a:extLst>
          </p:cNvPr>
          <p:cNvSpPr/>
          <p:nvPr/>
        </p:nvSpPr>
        <p:spPr>
          <a:xfrm>
            <a:off x="3340758" y="2452275"/>
            <a:ext cx="1824924" cy="158789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8457CF9-098F-4CEE-808E-23710CA4E6D2}"/>
              </a:ext>
            </a:extLst>
          </p:cNvPr>
          <p:cNvSpPr/>
          <p:nvPr/>
        </p:nvSpPr>
        <p:spPr>
          <a:xfrm>
            <a:off x="211541" y="4615494"/>
            <a:ext cx="862538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Quanto maior a variação genética em uma população, tanto mais a sua probabilidade de incluir genótipos capazes de suportar mudanças ambientais</a:t>
            </a:r>
            <a:endParaRPr lang="pt-BR" sz="2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F2D07A-512D-4839-8E6E-2058AA2E9279}"/>
              </a:ext>
            </a:extLst>
          </p:cNvPr>
          <p:cNvSpPr/>
          <p:nvPr/>
        </p:nvSpPr>
        <p:spPr>
          <a:xfrm>
            <a:off x="211540" y="5582264"/>
            <a:ext cx="862538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Quanto menor a variação genética em uma população, tanto mais adaptada estará as condições ambientais atuais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7" name="Picture 2" descr="How to Fight With Your Partner In a Healthy Way | TIME">
            <a:extLst>
              <a:ext uri="{FF2B5EF4-FFF2-40B4-BE49-F238E27FC236}">
                <a16:creationId xmlns:lc="http://schemas.openxmlformats.org/drawingml/2006/lockedCanvas" xmlns:a16="http://schemas.microsoft.com/office/drawing/2014/main" xmlns="" id="{8A7AFD97-74ED-4E9F-8033-E2831BC8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3" y="836712"/>
            <a:ext cx="9167286" cy="57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540C52-F03D-4B51-8A74-F08042C47E06}"/>
              </a:ext>
            </a:extLst>
          </p:cNvPr>
          <p:cNvSpPr txBox="1"/>
          <p:nvPr/>
        </p:nvSpPr>
        <p:spPr>
          <a:xfrm rot="20280390">
            <a:off x="6859007" y="3757337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Seleção Natural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AEBCD8-FCA9-423F-8FAC-635A3F13EA43}"/>
              </a:ext>
            </a:extLst>
          </p:cNvPr>
          <p:cNvSpPr txBox="1"/>
          <p:nvPr/>
        </p:nvSpPr>
        <p:spPr>
          <a:xfrm rot="518404">
            <a:off x="266177" y="4357191"/>
            <a:ext cx="17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Mutações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239A7F-C1E2-4D3D-9300-12BC4D3C0510}"/>
              </a:ext>
            </a:extLst>
          </p:cNvPr>
          <p:cNvSpPr txBox="1"/>
          <p:nvPr/>
        </p:nvSpPr>
        <p:spPr>
          <a:xfrm rot="1291412">
            <a:off x="399834" y="4005789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Fluxo gênico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CF583E-56CC-453E-AF11-CEDF0BAECE43}"/>
              </a:ext>
            </a:extLst>
          </p:cNvPr>
          <p:cNvSpPr txBox="1"/>
          <p:nvPr/>
        </p:nvSpPr>
        <p:spPr>
          <a:xfrm>
            <a:off x="7733074" y="4350892"/>
            <a:ext cx="130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Deriva genética</a:t>
            </a:r>
          </a:p>
        </p:txBody>
      </p:sp>
      <p:cxnSp>
        <p:nvCxnSpPr>
          <p:cNvPr id="13" name="Conector de Seta Reta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98DD656-BEE6-4875-9815-15F4AC966438}"/>
              </a:ext>
            </a:extLst>
          </p:cNvPr>
          <p:cNvCxnSpPr/>
          <p:nvPr/>
        </p:nvCxnSpPr>
        <p:spPr>
          <a:xfrm>
            <a:off x="3255999" y="1915728"/>
            <a:ext cx="0" cy="11054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E462DD4-65C5-4D43-8BDC-B0C172430D6D}"/>
              </a:ext>
            </a:extLst>
          </p:cNvPr>
          <p:cNvCxnSpPr>
            <a:cxnSpLocks/>
          </p:cNvCxnSpPr>
          <p:nvPr/>
        </p:nvCxnSpPr>
        <p:spPr>
          <a:xfrm flipV="1">
            <a:off x="1935487" y="1899024"/>
            <a:ext cx="0" cy="105530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14304B-94F5-453B-A066-0BAAEB923AA6}"/>
              </a:ext>
            </a:extLst>
          </p:cNvPr>
          <p:cNvSpPr txBox="1"/>
          <p:nvPr/>
        </p:nvSpPr>
        <p:spPr>
          <a:xfrm>
            <a:off x="1468138" y="1546396"/>
            <a:ext cx="1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Variação</a:t>
            </a:r>
          </a:p>
        </p:txBody>
      </p:sp>
      <p:sp>
        <p:nvSpPr>
          <p:cNvPr id="16" name="CaixaDeTexto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3C6D68-8A99-40B1-BB3D-B0831F9F8A3D}"/>
              </a:ext>
            </a:extLst>
          </p:cNvPr>
          <p:cNvSpPr txBox="1"/>
          <p:nvPr/>
        </p:nvSpPr>
        <p:spPr>
          <a:xfrm>
            <a:off x="6620613" y="1458315"/>
            <a:ext cx="1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Variação</a:t>
            </a:r>
          </a:p>
        </p:txBody>
      </p:sp>
      <p:cxnSp>
        <p:nvCxnSpPr>
          <p:cNvPr id="17" name="Conector de Seta Reta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CC5E41-BFF1-402E-A9E4-4E5F66882C07}"/>
              </a:ext>
            </a:extLst>
          </p:cNvPr>
          <p:cNvCxnSpPr/>
          <p:nvPr/>
        </p:nvCxnSpPr>
        <p:spPr>
          <a:xfrm>
            <a:off x="7216122" y="1915728"/>
            <a:ext cx="0" cy="11054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867CBF25-B06F-4EBF-9C5D-2EA10E65DCD3}"/>
              </a:ext>
            </a:extLst>
          </p:cNvPr>
          <p:cNvCxnSpPr>
            <a:cxnSpLocks/>
          </p:cNvCxnSpPr>
          <p:nvPr/>
        </p:nvCxnSpPr>
        <p:spPr>
          <a:xfrm flipV="1">
            <a:off x="6113975" y="1915728"/>
            <a:ext cx="0" cy="105530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ECFC699-4F1A-4397-B471-CA45192CAA26}"/>
              </a:ext>
            </a:extLst>
          </p:cNvPr>
          <p:cNvSpPr txBox="1"/>
          <p:nvPr/>
        </p:nvSpPr>
        <p:spPr>
          <a:xfrm>
            <a:off x="2682786" y="1546396"/>
            <a:ext cx="203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Adaptação</a:t>
            </a:r>
          </a:p>
        </p:txBody>
      </p:sp>
      <p:sp>
        <p:nvSpPr>
          <p:cNvPr id="20" name="CaixaDeTexto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0B99D4-6CE3-48CA-B6F9-2A417E198ABE}"/>
              </a:ext>
            </a:extLst>
          </p:cNvPr>
          <p:cNvSpPr txBox="1"/>
          <p:nvPr/>
        </p:nvSpPr>
        <p:spPr>
          <a:xfrm>
            <a:off x="5451461" y="1454099"/>
            <a:ext cx="203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Adaptação</a:t>
            </a:r>
          </a:p>
        </p:txBody>
      </p:sp>
      <p:sp>
        <p:nvSpPr>
          <p:cNvPr id="21" name="CaixaDeTexto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BBB4CFB-3AD4-4D29-8E8F-B4CDB30CCBD4}"/>
              </a:ext>
            </a:extLst>
          </p:cNvPr>
          <p:cNvSpPr txBox="1"/>
          <p:nvPr/>
        </p:nvSpPr>
        <p:spPr>
          <a:xfrm>
            <a:off x="3497407" y="3336690"/>
            <a:ext cx="193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TEMPO</a:t>
            </a:r>
          </a:p>
        </p:txBody>
      </p:sp>
      <p:sp>
        <p:nvSpPr>
          <p:cNvPr id="22" name="Seta: da Esquerda para a Direita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6DFA5A1-F444-4110-B5FD-81B8B2F01956}"/>
              </a:ext>
            </a:extLst>
          </p:cNvPr>
          <p:cNvSpPr/>
          <p:nvPr/>
        </p:nvSpPr>
        <p:spPr>
          <a:xfrm>
            <a:off x="3448285" y="3720781"/>
            <a:ext cx="2033504" cy="3693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47664" y="76470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depende de variação genética</a:t>
            </a:r>
            <a:endParaRPr lang="pt-BR" sz="2400" b="1" dirty="0"/>
          </a:p>
        </p:txBody>
      </p:sp>
      <p:sp>
        <p:nvSpPr>
          <p:cNvPr id="69" name="Elips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01C3FB-EAC0-4BC1-BEE0-5A8E67098736}"/>
              </a:ext>
            </a:extLst>
          </p:cNvPr>
          <p:cNvSpPr/>
          <p:nvPr/>
        </p:nvSpPr>
        <p:spPr>
          <a:xfrm>
            <a:off x="1093651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69A92A-1B47-431B-A0A4-BC4B6FED179F}"/>
              </a:ext>
            </a:extLst>
          </p:cNvPr>
          <p:cNvSpPr/>
          <p:nvPr/>
        </p:nvSpPr>
        <p:spPr>
          <a:xfrm>
            <a:off x="2109453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810D7B-BE18-4102-A2FF-3BDF17CD3C84}"/>
              </a:ext>
            </a:extLst>
          </p:cNvPr>
          <p:cNvSpPr/>
          <p:nvPr/>
        </p:nvSpPr>
        <p:spPr>
          <a:xfrm>
            <a:off x="480440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BF4C80-BDF0-4C4D-BAE6-086C539F8D61}"/>
              </a:ext>
            </a:extLst>
          </p:cNvPr>
          <p:cNvSpPr/>
          <p:nvPr/>
        </p:nvSpPr>
        <p:spPr>
          <a:xfrm>
            <a:off x="1439081" y="331308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4E175D-8DE0-441D-8614-B92F56181335}"/>
              </a:ext>
            </a:extLst>
          </p:cNvPr>
          <p:cNvSpPr/>
          <p:nvPr/>
        </p:nvSpPr>
        <p:spPr>
          <a:xfrm>
            <a:off x="519075" y="4016499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8E4E14-C8E8-4AF8-9196-9424B50496BF}"/>
              </a:ext>
            </a:extLst>
          </p:cNvPr>
          <p:cNvSpPr/>
          <p:nvPr/>
        </p:nvSpPr>
        <p:spPr>
          <a:xfrm>
            <a:off x="2412864" y="343278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5" name="Elipse 7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4981CB-9392-4133-9240-A5424ADA2665}"/>
              </a:ext>
            </a:extLst>
          </p:cNvPr>
          <p:cNvSpPr/>
          <p:nvPr/>
        </p:nvSpPr>
        <p:spPr>
          <a:xfrm>
            <a:off x="1511932" y="419795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84210C4-BAB7-404C-8BDF-8CF125B3498D}"/>
              </a:ext>
            </a:extLst>
          </p:cNvPr>
          <p:cNvSpPr/>
          <p:nvPr/>
        </p:nvSpPr>
        <p:spPr>
          <a:xfrm>
            <a:off x="2159906" y="458910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77C144-9D45-49AF-99E5-AD0E96869F76}"/>
              </a:ext>
            </a:extLst>
          </p:cNvPr>
          <p:cNvSpPr/>
          <p:nvPr/>
        </p:nvSpPr>
        <p:spPr>
          <a:xfrm>
            <a:off x="1519199" y="17468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90B78C8-BD3E-4A29-AB1B-8CC7DA9E9899}"/>
              </a:ext>
            </a:extLst>
          </p:cNvPr>
          <p:cNvSpPr/>
          <p:nvPr/>
        </p:nvSpPr>
        <p:spPr>
          <a:xfrm>
            <a:off x="503397" y="190859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67D46E-500A-434C-B879-DCA72B5674F6}"/>
              </a:ext>
            </a:extLst>
          </p:cNvPr>
          <p:cNvSpPr/>
          <p:nvPr/>
        </p:nvSpPr>
        <p:spPr>
          <a:xfrm>
            <a:off x="4019491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0" name="Elipse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92D69C-6464-428D-A5C8-1AD9FB987B4F}"/>
              </a:ext>
            </a:extLst>
          </p:cNvPr>
          <p:cNvSpPr/>
          <p:nvPr/>
        </p:nvSpPr>
        <p:spPr>
          <a:xfrm>
            <a:off x="5035293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A360C23-6440-40DB-A075-9ACF40EA3C4F}"/>
              </a:ext>
            </a:extLst>
          </p:cNvPr>
          <p:cNvSpPr/>
          <p:nvPr/>
        </p:nvSpPr>
        <p:spPr>
          <a:xfrm>
            <a:off x="3405723" y="3357139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Elipse 8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ABC85E-3E39-47FD-A901-64FD8845C37E}"/>
              </a:ext>
            </a:extLst>
          </p:cNvPr>
          <p:cNvSpPr/>
          <p:nvPr/>
        </p:nvSpPr>
        <p:spPr>
          <a:xfrm>
            <a:off x="4364921" y="331308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C12C613-1A24-4F8F-97D5-BEB65DA0D791}"/>
              </a:ext>
            </a:extLst>
          </p:cNvPr>
          <p:cNvSpPr/>
          <p:nvPr/>
        </p:nvSpPr>
        <p:spPr>
          <a:xfrm>
            <a:off x="3765688" y="411355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946CC6-EF7A-46AE-809D-25A7E2D5EA5C}"/>
              </a:ext>
            </a:extLst>
          </p:cNvPr>
          <p:cNvSpPr/>
          <p:nvPr/>
        </p:nvSpPr>
        <p:spPr>
          <a:xfrm>
            <a:off x="5338704" y="343278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5" name="Elipse 8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A671E4-A2BB-4D5B-81E9-E49076716167}"/>
              </a:ext>
            </a:extLst>
          </p:cNvPr>
          <p:cNvSpPr/>
          <p:nvPr/>
        </p:nvSpPr>
        <p:spPr>
          <a:xfrm>
            <a:off x="4979238" y="1965420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6" name="Elipse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824CFE-3FD3-4A94-883F-B847C4763A46}"/>
              </a:ext>
            </a:extLst>
          </p:cNvPr>
          <p:cNvSpPr/>
          <p:nvPr/>
        </p:nvSpPr>
        <p:spPr>
          <a:xfrm>
            <a:off x="5085746" y="458910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AD975F-F2AA-4D16-B6FE-C0D74BE4BEF4}"/>
              </a:ext>
            </a:extLst>
          </p:cNvPr>
          <p:cNvSpPr/>
          <p:nvPr/>
        </p:nvSpPr>
        <p:spPr>
          <a:xfrm>
            <a:off x="4445039" y="17468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67D6612-1613-4966-9F54-E2DFCC0FF908}"/>
              </a:ext>
            </a:extLst>
          </p:cNvPr>
          <p:cNvSpPr/>
          <p:nvPr/>
        </p:nvSpPr>
        <p:spPr>
          <a:xfrm>
            <a:off x="3429237" y="190859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6BA8231-29B7-4449-A82C-2B1B4F7814F5}"/>
              </a:ext>
            </a:extLst>
          </p:cNvPr>
          <p:cNvSpPr/>
          <p:nvPr/>
        </p:nvSpPr>
        <p:spPr>
          <a:xfrm>
            <a:off x="6881506" y="251283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33EDEE-7C5E-4C0A-84E8-2620DCC72DD1}"/>
              </a:ext>
            </a:extLst>
          </p:cNvPr>
          <p:cNvSpPr/>
          <p:nvPr/>
        </p:nvSpPr>
        <p:spPr>
          <a:xfrm>
            <a:off x="7897308" y="251283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5A4A23-67CC-4ADB-9CA9-43BD66DC6D22}"/>
              </a:ext>
            </a:extLst>
          </p:cNvPr>
          <p:cNvSpPr/>
          <p:nvPr/>
        </p:nvSpPr>
        <p:spPr>
          <a:xfrm>
            <a:off x="6253153" y="3313310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3ACDBA-F3FD-4BD6-9B8C-04C5C9F525B3}"/>
              </a:ext>
            </a:extLst>
          </p:cNvPr>
          <p:cNvSpPr/>
          <p:nvPr/>
        </p:nvSpPr>
        <p:spPr>
          <a:xfrm>
            <a:off x="7226936" y="32692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01EA61A-35A2-4204-B2FF-165ADA0ED026}"/>
              </a:ext>
            </a:extLst>
          </p:cNvPr>
          <p:cNvSpPr/>
          <p:nvPr/>
        </p:nvSpPr>
        <p:spPr>
          <a:xfrm>
            <a:off x="6627703" y="406972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43BE44-DAF6-4F11-9C50-0B0109C8D058}"/>
              </a:ext>
            </a:extLst>
          </p:cNvPr>
          <p:cNvSpPr/>
          <p:nvPr/>
        </p:nvSpPr>
        <p:spPr>
          <a:xfrm>
            <a:off x="8200719" y="338895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AA784B-5154-4427-813C-7CCC447515C5}"/>
              </a:ext>
            </a:extLst>
          </p:cNvPr>
          <p:cNvSpPr/>
          <p:nvPr/>
        </p:nvSpPr>
        <p:spPr>
          <a:xfrm>
            <a:off x="7184347" y="41487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1B5928-DC0C-49B5-A03B-8329EA34601D}"/>
              </a:ext>
            </a:extLst>
          </p:cNvPr>
          <p:cNvSpPr/>
          <p:nvPr/>
        </p:nvSpPr>
        <p:spPr>
          <a:xfrm>
            <a:off x="7947761" y="4545273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75B7D1-0221-4FB2-ACE8-3E2B82ADBC90}"/>
              </a:ext>
            </a:extLst>
          </p:cNvPr>
          <p:cNvSpPr/>
          <p:nvPr/>
        </p:nvSpPr>
        <p:spPr>
          <a:xfrm>
            <a:off x="7307054" y="170302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571D4B-E81E-4C02-ABF9-4B0F25574731}"/>
              </a:ext>
            </a:extLst>
          </p:cNvPr>
          <p:cNvSpPr/>
          <p:nvPr/>
        </p:nvSpPr>
        <p:spPr>
          <a:xfrm>
            <a:off x="6291252" y="186476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99" name="Conector de Seta Reta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D92CDD-DFDA-43BD-9CE3-0AAEB5FD9058}"/>
              </a:ext>
            </a:extLst>
          </p:cNvPr>
          <p:cNvCxnSpPr/>
          <p:nvPr/>
        </p:nvCxnSpPr>
        <p:spPr>
          <a:xfrm>
            <a:off x="291843" y="1484138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ector de Seta Reta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0240AC-3308-478C-AC55-9E28D904DD45}"/>
              </a:ext>
            </a:extLst>
          </p:cNvPr>
          <p:cNvCxnSpPr/>
          <p:nvPr/>
        </p:nvCxnSpPr>
        <p:spPr>
          <a:xfrm>
            <a:off x="8831006" y="1484138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CaixaDeTexto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4CF7E8-2B22-4BD6-9287-59FC487743DD}"/>
              </a:ext>
            </a:extLst>
          </p:cNvPr>
          <p:cNvSpPr txBox="1"/>
          <p:nvPr/>
        </p:nvSpPr>
        <p:spPr>
          <a:xfrm rot="16200000">
            <a:off x="-1233170" y="4088188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BC8BC4-535B-42F4-A984-F4C3FEF79DF2}"/>
              </a:ext>
            </a:extLst>
          </p:cNvPr>
          <p:cNvSpPr/>
          <p:nvPr/>
        </p:nvSpPr>
        <p:spPr>
          <a:xfrm>
            <a:off x="1575235" y="281567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3" name="Elipse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F201397-2DE5-410E-8A49-AE00CD6B6FDA}"/>
              </a:ext>
            </a:extLst>
          </p:cNvPr>
          <p:cNvSpPr/>
          <p:nvPr/>
        </p:nvSpPr>
        <p:spPr>
          <a:xfrm>
            <a:off x="2147821" y="1713094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" name="Elipse 10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95F62A-9F95-4728-BD0B-E1D5A567A272}"/>
              </a:ext>
            </a:extLst>
          </p:cNvPr>
          <p:cNvSpPr/>
          <p:nvPr/>
        </p:nvSpPr>
        <p:spPr>
          <a:xfrm>
            <a:off x="876418" y="1509967"/>
            <a:ext cx="368421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" name="Elipse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2234516-21EA-4D22-8C9B-2236978F01AC}"/>
              </a:ext>
            </a:extLst>
          </p:cNvPr>
          <p:cNvSpPr/>
          <p:nvPr/>
        </p:nvSpPr>
        <p:spPr>
          <a:xfrm>
            <a:off x="3358794" y="2562050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6" name="Elipse 10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FDDF32F-62E1-4F7D-A9A6-07E9AEEBB29B}"/>
              </a:ext>
            </a:extLst>
          </p:cNvPr>
          <p:cNvSpPr/>
          <p:nvPr/>
        </p:nvSpPr>
        <p:spPr>
          <a:xfrm>
            <a:off x="4739471" y="3763392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89B8DE-8154-430D-9872-7B9D446576C4}"/>
              </a:ext>
            </a:extLst>
          </p:cNvPr>
          <p:cNvSpPr/>
          <p:nvPr/>
        </p:nvSpPr>
        <p:spPr>
          <a:xfrm>
            <a:off x="4164920" y="473366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D8AB7E-EA6D-45DB-A703-260F9C3F7DF0}"/>
              </a:ext>
            </a:extLst>
          </p:cNvPr>
          <p:cNvSpPr/>
          <p:nvPr/>
        </p:nvSpPr>
        <p:spPr>
          <a:xfrm>
            <a:off x="4954330" y="5527317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AD04D5-AD5C-4021-9FC2-44FE97B81302}"/>
              </a:ext>
            </a:extLst>
          </p:cNvPr>
          <p:cNvSpPr/>
          <p:nvPr/>
        </p:nvSpPr>
        <p:spPr>
          <a:xfrm>
            <a:off x="7380426" y="4995799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96B3A4-9A08-487B-AAC1-76110C2607CF}"/>
              </a:ext>
            </a:extLst>
          </p:cNvPr>
          <p:cNvSpPr/>
          <p:nvPr/>
        </p:nvSpPr>
        <p:spPr>
          <a:xfrm>
            <a:off x="7729354" y="3945630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1" name="Elipse 1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9B8AAC9-DCE0-4C2C-994F-73133402118D}"/>
              </a:ext>
            </a:extLst>
          </p:cNvPr>
          <p:cNvSpPr/>
          <p:nvPr/>
        </p:nvSpPr>
        <p:spPr>
          <a:xfrm>
            <a:off x="6499961" y="4909813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2" name="Elipse 1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2EA20A-00BB-4346-8E99-C68483C5E165}"/>
              </a:ext>
            </a:extLst>
          </p:cNvPr>
          <p:cNvSpPr/>
          <p:nvPr/>
        </p:nvSpPr>
        <p:spPr>
          <a:xfrm>
            <a:off x="7762569" y="579249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3" name="Elipse 1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5793B-274D-4BD0-A057-5C222B30F694}"/>
              </a:ext>
            </a:extLst>
          </p:cNvPr>
          <p:cNvSpPr/>
          <p:nvPr/>
        </p:nvSpPr>
        <p:spPr>
          <a:xfrm>
            <a:off x="7759788" y="303308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4" name="Elipse 1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FF3F57-38B5-4391-95C1-359F292FC48E}"/>
              </a:ext>
            </a:extLst>
          </p:cNvPr>
          <p:cNvSpPr/>
          <p:nvPr/>
        </p:nvSpPr>
        <p:spPr>
          <a:xfrm>
            <a:off x="6324492" y="273188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5" name="Elipse 1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9E920-32C3-4DAC-B07D-DD2C4A81CD77}"/>
              </a:ext>
            </a:extLst>
          </p:cNvPr>
          <p:cNvSpPr/>
          <p:nvPr/>
        </p:nvSpPr>
        <p:spPr>
          <a:xfrm>
            <a:off x="6751726" y="3074093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6" name="Elipse 1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C7605B-4096-4223-A2FD-340A29B3C5A0}"/>
              </a:ext>
            </a:extLst>
          </p:cNvPr>
          <p:cNvSpPr/>
          <p:nvPr/>
        </p:nvSpPr>
        <p:spPr>
          <a:xfrm>
            <a:off x="7889618" y="1803418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7" name="Elipse 1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0AE076-39BC-4DDC-A13B-6A465B97AA1E}"/>
              </a:ext>
            </a:extLst>
          </p:cNvPr>
          <p:cNvSpPr/>
          <p:nvPr/>
        </p:nvSpPr>
        <p:spPr>
          <a:xfrm>
            <a:off x="7389407" y="253789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8" name="Elipse 1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FC9B51-EA31-4733-A5C7-36BC4FCF0C09}"/>
              </a:ext>
            </a:extLst>
          </p:cNvPr>
          <p:cNvSpPr/>
          <p:nvPr/>
        </p:nvSpPr>
        <p:spPr>
          <a:xfrm>
            <a:off x="6132680" y="4422752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9" name="Elipse 1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CB8AADF-3BAD-4A47-A611-5225C1495889}"/>
              </a:ext>
            </a:extLst>
          </p:cNvPr>
          <p:cNvSpPr/>
          <p:nvPr/>
        </p:nvSpPr>
        <p:spPr>
          <a:xfrm>
            <a:off x="6904126" y="455500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0" name="Elipse 1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12DAD4-92B3-49B5-9CAF-6596874044F8}"/>
              </a:ext>
            </a:extLst>
          </p:cNvPr>
          <p:cNvSpPr/>
          <p:nvPr/>
        </p:nvSpPr>
        <p:spPr>
          <a:xfrm>
            <a:off x="8061105" y="5218260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1" name="Elipse 1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1A6CF-12FD-44EE-BBF0-2605C3C66BA4}"/>
              </a:ext>
            </a:extLst>
          </p:cNvPr>
          <p:cNvSpPr/>
          <p:nvPr/>
        </p:nvSpPr>
        <p:spPr>
          <a:xfrm>
            <a:off x="6189553" y="5421386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2" name="Elipse 1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276049-B3CA-46D3-A8D2-DF651467412E}"/>
              </a:ext>
            </a:extLst>
          </p:cNvPr>
          <p:cNvSpPr/>
          <p:nvPr/>
        </p:nvSpPr>
        <p:spPr>
          <a:xfrm>
            <a:off x="6992668" y="5469046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3" name="Elipse 1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F4A8E5-E9FB-44DE-BCCF-2C6CA507498E}"/>
              </a:ext>
            </a:extLst>
          </p:cNvPr>
          <p:cNvSpPr/>
          <p:nvPr/>
        </p:nvSpPr>
        <p:spPr>
          <a:xfrm>
            <a:off x="6347089" y="616941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4" name="Elipse 1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462D8F5-425C-439D-A8E4-3449E08BD11F}"/>
              </a:ext>
            </a:extLst>
          </p:cNvPr>
          <p:cNvSpPr/>
          <p:nvPr/>
        </p:nvSpPr>
        <p:spPr>
          <a:xfrm>
            <a:off x="7249855" y="628118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5" name="Elipse 1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D5F636-BF39-4723-BF76-51A133CBE92B}"/>
              </a:ext>
            </a:extLst>
          </p:cNvPr>
          <p:cNvSpPr/>
          <p:nvPr/>
        </p:nvSpPr>
        <p:spPr>
          <a:xfrm>
            <a:off x="8144931" y="626235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6" name="CaixaDeTexto 6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BF3632-27D4-43E5-99FD-D68FF445F58E}"/>
              </a:ext>
            </a:extLst>
          </p:cNvPr>
          <p:cNvSpPr txBox="1"/>
          <p:nvPr/>
        </p:nvSpPr>
        <p:spPr>
          <a:xfrm rot="5400000">
            <a:off x="7619688" y="3941420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127" name="CaixaDeTexto 67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871E66-5FBA-40ED-8672-C9315C2DF0A9}"/>
              </a:ext>
            </a:extLst>
          </p:cNvPr>
          <p:cNvSpPr txBox="1"/>
          <p:nvPr/>
        </p:nvSpPr>
        <p:spPr>
          <a:xfrm>
            <a:off x="3126432" y="1340318"/>
            <a:ext cx="279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</a:rPr>
              <a:t>Mutações e recombinações</a:t>
            </a:r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2560068" y="1026151"/>
            <a:ext cx="360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Aula </a:t>
            </a:r>
            <a:r>
              <a:rPr lang="pt-BR" dirty="0" smtClean="0"/>
              <a:t>3. Evolução (</a:t>
            </a:r>
            <a:r>
              <a:rPr lang="pt-BR" dirty="0" err="1" smtClean="0"/>
              <a:t>Cáp</a:t>
            </a:r>
            <a:r>
              <a:rPr lang="pt-BR" dirty="0" smtClean="0"/>
              <a:t>. 7  </a:t>
            </a:r>
            <a:r>
              <a:rPr lang="pt-BR" dirty="0"/>
              <a:t>do </a:t>
            </a:r>
            <a:r>
              <a:rPr lang="pt-BR" dirty="0" err="1"/>
              <a:t>Ricklefs</a:t>
            </a:r>
            <a:r>
              <a:rPr lang="pt-BR" dirty="0"/>
              <a:t>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1026" name="Picture 2" descr="A Economia Da Nature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68" y="1531173"/>
            <a:ext cx="3781501" cy="53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2050" name="Picture 2" descr="DNA: resumo, função, estrutura, composição, DNA x 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688"/>
            <a:ext cx="8785481" cy="62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pic>
        <p:nvPicPr>
          <p:cNvPr id="3074" name="Picture 2" descr="Genes e cromossomos: qual a diferença? - Mundo Educ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1" y="620689"/>
            <a:ext cx="574117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ele Definition and Examp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31501" r="14541" b="18983"/>
          <a:stretch/>
        </p:blipFill>
        <p:spPr bwMode="auto">
          <a:xfrm>
            <a:off x="4211960" y="1196752"/>
            <a:ext cx="4608512" cy="20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89B8DE-8154-430D-9872-7B9D446576C4}"/>
              </a:ext>
            </a:extLst>
          </p:cNvPr>
          <p:cNvSpPr/>
          <p:nvPr/>
        </p:nvSpPr>
        <p:spPr>
          <a:xfrm>
            <a:off x="1043608" y="4832897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9E920-32C3-4DAC-B07D-DD2C4A81CD77}"/>
              </a:ext>
            </a:extLst>
          </p:cNvPr>
          <p:cNvSpPr/>
          <p:nvPr/>
        </p:nvSpPr>
        <p:spPr>
          <a:xfrm>
            <a:off x="1043608" y="544522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824CFE-3FD3-4A94-883F-B847C4763A46}"/>
              </a:ext>
            </a:extLst>
          </p:cNvPr>
          <p:cNvSpPr/>
          <p:nvPr/>
        </p:nvSpPr>
        <p:spPr>
          <a:xfrm>
            <a:off x="1043608" y="609329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835696" y="4869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AATTCGCGCGTT – Asas curtas e finas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99692" y="548360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AATTCGCGCGGG – Asas curtas e largas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35696" y="60932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AATTGGGGCGTT – Asas longas e finas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9124" y="36450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Dominantes </a:t>
            </a:r>
          </a:p>
          <a:p>
            <a:pPr algn="ctr"/>
            <a:r>
              <a:rPr lang="pt-BR" sz="2400" b="1" dirty="0" smtClean="0"/>
              <a:t>Recessivos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47664" y="6926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depende de variação genética</a:t>
            </a:r>
            <a:endParaRPr lang="pt-BR" sz="2400" b="1" dirty="0"/>
          </a:p>
        </p:txBody>
      </p:sp>
      <p:sp>
        <p:nvSpPr>
          <p:cNvPr id="69" name="Elips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01C3FB-EAC0-4BC1-BEE0-5A8E67098736}"/>
              </a:ext>
            </a:extLst>
          </p:cNvPr>
          <p:cNvSpPr/>
          <p:nvPr/>
        </p:nvSpPr>
        <p:spPr>
          <a:xfrm>
            <a:off x="1093651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69A92A-1B47-431B-A0A4-BC4B6FED179F}"/>
              </a:ext>
            </a:extLst>
          </p:cNvPr>
          <p:cNvSpPr/>
          <p:nvPr/>
        </p:nvSpPr>
        <p:spPr>
          <a:xfrm>
            <a:off x="2109453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810D7B-BE18-4102-A2FF-3BDF17CD3C84}"/>
              </a:ext>
            </a:extLst>
          </p:cNvPr>
          <p:cNvSpPr/>
          <p:nvPr/>
        </p:nvSpPr>
        <p:spPr>
          <a:xfrm>
            <a:off x="480440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BF4C80-BDF0-4C4D-BAE6-086C539F8D61}"/>
              </a:ext>
            </a:extLst>
          </p:cNvPr>
          <p:cNvSpPr/>
          <p:nvPr/>
        </p:nvSpPr>
        <p:spPr>
          <a:xfrm>
            <a:off x="1439081" y="331308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4E175D-8DE0-441D-8614-B92F56181335}"/>
              </a:ext>
            </a:extLst>
          </p:cNvPr>
          <p:cNvSpPr/>
          <p:nvPr/>
        </p:nvSpPr>
        <p:spPr>
          <a:xfrm>
            <a:off x="519075" y="4016499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8E4E14-C8E8-4AF8-9196-9424B50496BF}"/>
              </a:ext>
            </a:extLst>
          </p:cNvPr>
          <p:cNvSpPr/>
          <p:nvPr/>
        </p:nvSpPr>
        <p:spPr>
          <a:xfrm>
            <a:off x="2412864" y="343278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5" name="Elipse 7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4981CB-9392-4133-9240-A5424ADA2665}"/>
              </a:ext>
            </a:extLst>
          </p:cNvPr>
          <p:cNvSpPr/>
          <p:nvPr/>
        </p:nvSpPr>
        <p:spPr>
          <a:xfrm>
            <a:off x="1511932" y="419795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84210C4-BAB7-404C-8BDF-8CF125B3498D}"/>
              </a:ext>
            </a:extLst>
          </p:cNvPr>
          <p:cNvSpPr/>
          <p:nvPr/>
        </p:nvSpPr>
        <p:spPr>
          <a:xfrm>
            <a:off x="2159906" y="458910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77C144-9D45-49AF-99E5-AD0E96869F76}"/>
              </a:ext>
            </a:extLst>
          </p:cNvPr>
          <p:cNvSpPr/>
          <p:nvPr/>
        </p:nvSpPr>
        <p:spPr>
          <a:xfrm>
            <a:off x="1519199" y="17468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90B78C8-BD3E-4A29-AB1B-8CC7DA9E9899}"/>
              </a:ext>
            </a:extLst>
          </p:cNvPr>
          <p:cNvSpPr/>
          <p:nvPr/>
        </p:nvSpPr>
        <p:spPr>
          <a:xfrm>
            <a:off x="503397" y="190859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67D46E-500A-434C-B879-DCA72B5674F6}"/>
              </a:ext>
            </a:extLst>
          </p:cNvPr>
          <p:cNvSpPr/>
          <p:nvPr/>
        </p:nvSpPr>
        <p:spPr>
          <a:xfrm>
            <a:off x="4019491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0" name="Elipse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92D69C-6464-428D-A5C8-1AD9FB987B4F}"/>
              </a:ext>
            </a:extLst>
          </p:cNvPr>
          <p:cNvSpPr/>
          <p:nvPr/>
        </p:nvSpPr>
        <p:spPr>
          <a:xfrm>
            <a:off x="5035293" y="255666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A360C23-6440-40DB-A075-9ACF40EA3C4F}"/>
              </a:ext>
            </a:extLst>
          </p:cNvPr>
          <p:cNvSpPr/>
          <p:nvPr/>
        </p:nvSpPr>
        <p:spPr>
          <a:xfrm>
            <a:off x="3405723" y="3357139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Elipse 8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ABC85E-3E39-47FD-A901-64FD8845C37E}"/>
              </a:ext>
            </a:extLst>
          </p:cNvPr>
          <p:cNvSpPr/>
          <p:nvPr/>
        </p:nvSpPr>
        <p:spPr>
          <a:xfrm>
            <a:off x="4364921" y="331308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C12C613-1A24-4F8F-97D5-BEB65DA0D791}"/>
              </a:ext>
            </a:extLst>
          </p:cNvPr>
          <p:cNvSpPr/>
          <p:nvPr/>
        </p:nvSpPr>
        <p:spPr>
          <a:xfrm>
            <a:off x="3765688" y="411355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946CC6-EF7A-46AE-809D-25A7E2D5EA5C}"/>
              </a:ext>
            </a:extLst>
          </p:cNvPr>
          <p:cNvSpPr/>
          <p:nvPr/>
        </p:nvSpPr>
        <p:spPr>
          <a:xfrm>
            <a:off x="5338704" y="343278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5" name="Elipse 8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A671E4-A2BB-4D5B-81E9-E49076716167}"/>
              </a:ext>
            </a:extLst>
          </p:cNvPr>
          <p:cNvSpPr/>
          <p:nvPr/>
        </p:nvSpPr>
        <p:spPr>
          <a:xfrm>
            <a:off x="4979238" y="1965420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6" name="Elipse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824CFE-3FD3-4A94-883F-B847C4763A46}"/>
              </a:ext>
            </a:extLst>
          </p:cNvPr>
          <p:cNvSpPr/>
          <p:nvPr/>
        </p:nvSpPr>
        <p:spPr>
          <a:xfrm>
            <a:off x="5085746" y="458910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AD975F-F2AA-4D16-B6FE-C0D74BE4BEF4}"/>
              </a:ext>
            </a:extLst>
          </p:cNvPr>
          <p:cNvSpPr/>
          <p:nvPr/>
        </p:nvSpPr>
        <p:spPr>
          <a:xfrm>
            <a:off x="4445039" y="17468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67D6612-1613-4966-9F54-E2DFCC0FF908}"/>
              </a:ext>
            </a:extLst>
          </p:cNvPr>
          <p:cNvSpPr/>
          <p:nvPr/>
        </p:nvSpPr>
        <p:spPr>
          <a:xfrm>
            <a:off x="3429237" y="1908595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6BA8231-29B7-4449-A82C-2B1B4F7814F5}"/>
              </a:ext>
            </a:extLst>
          </p:cNvPr>
          <p:cNvSpPr/>
          <p:nvPr/>
        </p:nvSpPr>
        <p:spPr>
          <a:xfrm>
            <a:off x="6881506" y="251283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33EDEE-7C5E-4C0A-84E8-2620DCC72DD1}"/>
              </a:ext>
            </a:extLst>
          </p:cNvPr>
          <p:cNvSpPr/>
          <p:nvPr/>
        </p:nvSpPr>
        <p:spPr>
          <a:xfrm>
            <a:off x="7897308" y="251283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5A4A23-67CC-4ADB-9CA9-43BD66DC6D22}"/>
              </a:ext>
            </a:extLst>
          </p:cNvPr>
          <p:cNvSpPr/>
          <p:nvPr/>
        </p:nvSpPr>
        <p:spPr>
          <a:xfrm>
            <a:off x="6253153" y="3313310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3ACDBA-F3FD-4BD6-9B8C-04C5C9F525B3}"/>
              </a:ext>
            </a:extLst>
          </p:cNvPr>
          <p:cNvSpPr/>
          <p:nvPr/>
        </p:nvSpPr>
        <p:spPr>
          <a:xfrm>
            <a:off x="7226936" y="32692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01EA61A-35A2-4204-B2FF-165ADA0ED026}"/>
              </a:ext>
            </a:extLst>
          </p:cNvPr>
          <p:cNvSpPr/>
          <p:nvPr/>
        </p:nvSpPr>
        <p:spPr>
          <a:xfrm>
            <a:off x="6627703" y="4069728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43BE44-DAF6-4F11-9C50-0B0109C8D058}"/>
              </a:ext>
            </a:extLst>
          </p:cNvPr>
          <p:cNvSpPr/>
          <p:nvPr/>
        </p:nvSpPr>
        <p:spPr>
          <a:xfrm>
            <a:off x="8200719" y="3388952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AA784B-5154-4427-813C-7CCC447515C5}"/>
              </a:ext>
            </a:extLst>
          </p:cNvPr>
          <p:cNvSpPr/>
          <p:nvPr/>
        </p:nvSpPr>
        <p:spPr>
          <a:xfrm>
            <a:off x="7184347" y="414875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1B5928-DC0C-49B5-A03B-8329EA34601D}"/>
              </a:ext>
            </a:extLst>
          </p:cNvPr>
          <p:cNvSpPr/>
          <p:nvPr/>
        </p:nvSpPr>
        <p:spPr>
          <a:xfrm>
            <a:off x="7947761" y="4545273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75B7D1-0221-4FB2-ACE8-3E2B82ADBC90}"/>
              </a:ext>
            </a:extLst>
          </p:cNvPr>
          <p:cNvSpPr/>
          <p:nvPr/>
        </p:nvSpPr>
        <p:spPr>
          <a:xfrm>
            <a:off x="7307054" y="1703027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571D4B-E81E-4C02-ABF9-4B0F25574731}"/>
              </a:ext>
            </a:extLst>
          </p:cNvPr>
          <p:cNvSpPr/>
          <p:nvPr/>
        </p:nvSpPr>
        <p:spPr>
          <a:xfrm>
            <a:off x="6291252" y="1864766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99" name="Conector de Seta Reta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D92CDD-DFDA-43BD-9CE3-0AAEB5FD9058}"/>
              </a:ext>
            </a:extLst>
          </p:cNvPr>
          <p:cNvCxnSpPr/>
          <p:nvPr/>
        </p:nvCxnSpPr>
        <p:spPr>
          <a:xfrm>
            <a:off x="291843" y="1484138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ector de Seta Reta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0240AC-3308-478C-AC55-9E28D904DD45}"/>
              </a:ext>
            </a:extLst>
          </p:cNvPr>
          <p:cNvCxnSpPr/>
          <p:nvPr/>
        </p:nvCxnSpPr>
        <p:spPr>
          <a:xfrm>
            <a:off x="8831006" y="1484138"/>
            <a:ext cx="0" cy="5329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CaixaDeTexto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4CF7E8-2B22-4BD6-9287-59FC487743DD}"/>
              </a:ext>
            </a:extLst>
          </p:cNvPr>
          <p:cNvSpPr txBox="1"/>
          <p:nvPr/>
        </p:nvSpPr>
        <p:spPr>
          <a:xfrm rot="16200000">
            <a:off x="-1233170" y="4088188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BC8BC4-535B-42F4-A984-F4C3FEF79DF2}"/>
              </a:ext>
            </a:extLst>
          </p:cNvPr>
          <p:cNvSpPr/>
          <p:nvPr/>
        </p:nvSpPr>
        <p:spPr>
          <a:xfrm>
            <a:off x="1575235" y="2815671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3" name="Elipse 10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F201397-2DE5-410E-8A49-AE00CD6B6FDA}"/>
              </a:ext>
            </a:extLst>
          </p:cNvPr>
          <p:cNvSpPr/>
          <p:nvPr/>
        </p:nvSpPr>
        <p:spPr>
          <a:xfrm>
            <a:off x="2147821" y="1713094"/>
            <a:ext cx="438150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" name="Elipse 10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95F62A-9F95-4728-BD0B-E1D5A567A272}"/>
              </a:ext>
            </a:extLst>
          </p:cNvPr>
          <p:cNvSpPr/>
          <p:nvPr/>
        </p:nvSpPr>
        <p:spPr>
          <a:xfrm>
            <a:off x="876418" y="1509967"/>
            <a:ext cx="368421" cy="406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" name="Elipse 10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2234516-21EA-4D22-8C9B-2236978F01AC}"/>
              </a:ext>
            </a:extLst>
          </p:cNvPr>
          <p:cNvSpPr/>
          <p:nvPr/>
        </p:nvSpPr>
        <p:spPr>
          <a:xfrm>
            <a:off x="3358794" y="2562050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6" name="Elipse 10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FDDF32F-62E1-4F7D-A9A6-07E9AEEBB29B}"/>
              </a:ext>
            </a:extLst>
          </p:cNvPr>
          <p:cNvSpPr/>
          <p:nvPr/>
        </p:nvSpPr>
        <p:spPr>
          <a:xfrm>
            <a:off x="4739471" y="3763392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89B8DE-8154-430D-9872-7B9D446576C4}"/>
              </a:ext>
            </a:extLst>
          </p:cNvPr>
          <p:cNvSpPr/>
          <p:nvPr/>
        </p:nvSpPr>
        <p:spPr>
          <a:xfrm>
            <a:off x="4164920" y="473366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D8AB7E-EA6D-45DB-A703-260F9C3F7DF0}"/>
              </a:ext>
            </a:extLst>
          </p:cNvPr>
          <p:cNvSpPr/>
          <p:nvPr/>
        </p:nvSpPr>
        <p:spPr>
          <a:xfrm>
            <a:off x="4954330" y="5527317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AD04D5-AD5C-4021-9FC2-44FE97B81302}"/>
              </a:ext>
            </a:extLst>
          </p:cNvPr>
          <p:cNvSpPr/>
          <p:nvPr/>
        </p:nvSpPr>
        <p:spPr>
          <a:xfrm>
            <a:off x="7380426" y="4995799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96B3A4-9A08-487B-AAC1-76110C2607CF}"/>
              </a:ext>
            </a:extLst>
          </p:cNvPr>
          <p:cNvSpPr/>
          <p:nvPr/>
        </p:nvSpPr>
        <p:spPr>
          <a:xfrm>
            <a:off x="7729354" y="3945630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1" name="Elipse 1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9B8AAC9-DCE0-4C2C-994F-73133402118D}"/>
              </a:ext>
            </a:extLst>
          </p:cNvPr>
          <p:cNvSpPr/>
          <p:nvPr/>
        </p:nvSpPr>
        <p:spPr>
          <a:xfrm>
            <a:off x="6499961" y="4909813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2" name="Elipse 1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2EA20A-00BB-4346-8E99-C68483C5E165}"/>
              </a:ext>
            </a:extLst>
          </p:cNvPr>
          <p:cNvSpPr/>
          <p:nvPr/>
        </p:nvSpPr>
        <p:spPr>
          <a:xfrm>
            <a:off x="7762569" y="579249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3" name="Elipse 1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5793B-274D-4BD0-A057-5C222B30F694}"/>
              </a:ext>
            </a:extLst>
          </p:cNvPr>
          <p:cNvSpPr/>
          <p:nvPr/>
        </p:nvSpPr>
        <p:spPr>
          <a:xfrm>
            <a:off x="7759788" y="303308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4" name="Elipse 1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FF3F57-38B5-4391-95C1-359F292FC48E}"/>
              </a:ext>
            </a:extLst>
          </p:cNvPr>
          <p:cNvSpPr/>
          <p:nvPr/>
        </p:nvSpPr>
        <p:spPr>
          <a:xfrm>
            <a:off x="6324492" y="2731884"/>
            <a:ext cx="438150" cy="406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5" name="Elipse 1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9E920-32C3-4DAC-B07D-DD2C4A81CD77}"/>
              </a:ext>
            </a:extLst>
          </p:cNvPr>
          <p:cNvSpPr/>
          <p:nvPr/>
        </p:nvSpPr>
        <p:spPr>
          <a:xfrm>
            <a:off x="6751726" y="3074093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6" name="Elipse 1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C7605B-4096-4223-A2FD-340A29B3C5A0}"/>
              </a:ext>
            </a:extLst>
          </p:cNvPr>
          <p:cNvSpPr/>
          <p:nvPr/>
        </p:nvSpPr>
        <p:spPr>
          <a:xfrm>
            <a:off x="7889618" y="1803418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7" name="Elipse 1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0AE076-39BC-4DDC-A13B-6A465B97AA1E}"/>
              </a:ext>
            </a:extLst>
          </p:cNvPr>
          <p:cNvSpPr/>
          <p:nvPr/>
        </p:nvSpPr>
        <p:spPr>
          <a:xfrm>
            <a:off x="7389407" y="253789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8" name="Elipse 1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FC9B51-EA31-4733-A5C7-36BC4FCF0C09}"/>
              </a:ext>
            </a:extLst>
          </p:cNvPr>
          <p:cNvSpPr/>
          <p:nvPr/>
        </p:nvSpPr>
        <p:spPr>
          <a:xfrm>
            <a:off x="6132680" y="4422752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9" name="Elipse 1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CB8AADF-3BAD-4A47-A611-5225C1495889}"/>
              </a:ext>
            </a:extLst>
          </p:cNvPr>
          <p:cNvSpPr/>
          <p:nvPr/>
        </p:nvSpPr>
        <p:spPr>
          <a:xfrm>
            <a:off x="6904126" y="455500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0" name="Elipse 1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12DAD4-92B3-49B5-9CAF-6596874044F8}"/>
              </a:ext>
            </a:extLst>
          </p:cNvPr>
          <p:cNvSpPr/>
          <p:nvPr/>
        </p:nvSpPr>
        <p:spPr>
          <a:xfrm>
            <a:off x="8061105" y="5218260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1" name="Elipse 1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1A6CF-12FD-44EE-BBF0-2605C3C66BA4}"/>
              </a:ext>
            </a:extLst>
          </p:cNvPr>
          <p:cNvSpPr/>
          <p:nvPr/>
        </p:nvSpPr>
        <p:spPr>
          <a:xfrm>
            <a:off x="6189553" y="5421386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2" name="Elipse 1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276049-B3CA-46D3-A8D2-DF651467412E}"/>
              </a:ext>
            </a:extLst>
          </p:cNvPr>
          <p:cNvSpPr/>
          <p:nvPr/>
        </p:nvSpPr>
        <p:spPr>
          <a:xfrm>
            <a:off x="6992668" y="5469046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3" name="Elipse 1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F4A8E5-E9FB-44DE-BCCF-2C6CA507498E}"/>
              </a:ext>
            </a:extLst>
          </p:cNvPr>
          <p:cNvSpPr/>
          <p:nvPr/>
        </p:nvSpPr>
        <p:spPr>
          <a:xfrm>
            <a:off x="6347089" y="616941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4" name="Elipse 1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462D8F5-425C-439D-A8E4-3449E08BD11F}"/>
              </a:ext>
            </a:extLst>
          </p:cNvPr>
          <p:cNvSpPr/>
          <p:nvPr/>
        </p:nvSpPr>
        <p:spPr>
          <a:xfrm>
            <a:off x="7249855" y="6281189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5" name="Elipse 1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D5F636-BF39-4723-BF76-51A133CBE92B}"/>
              </a:ext>
            </a:extLst>
          </p:cNvPr>
          <p:cNvSpPr/>
          <p:nvPr/>
        </p:nvSpPr>
        <p:spPr>
          <a:xfrm>
            <a:off x="8144931" y="6262354"/>
            <a:ext cx="438150" cy="40625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6" name="CaixaDeTexto 6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BF3632-27D4-43E5-99FD-D68FF445F58E}"/>
              </a:ext>
            </a:extLst>
          </p:cNvPr>
          <p:cNvSpPr txBox="1"/>
          <p:nvPr/>
        </p:nvSpPr>
        <p:spPr>
          <a:xfrm rot="5400000">
            <a:off x="7619688" y="3941420"/>
            <a:ext cx="27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Tempo em milhões de anos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96944" y="1226369"/>
            <a:ext cx="176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Pool gênico 2</a:t>
            </a:r>
            <a:endParaRPr lang="pt-BR" sz="2000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803614" y="1193433"/>
            <a:ext cx="176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Pool gênico 3</a:t>
            </a:r>
            <a:endParaRPr lang="pt-BR" sz="2000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850589" y="1109857"/>
            <a:ext cx="176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Pool gênico 1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485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niversidade Federal do ABC – Wikipédia, a enciclopédia liv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2"/>
            <a:ext cx="683568" cy="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306" r="100000">
                        <a14:foregroundMark x1="46177" y1="67532" x2="87768" y2="66234"/>
                        <a14:foregroundMark x1="47401" y1="40260" x2="47401" y2="40260"/>
                        <a14:foregroundMark x1="60245" y1="37662" x2="60245" y2="37662"/>
                        <a14:foregroundMark x1="70948" y1="31818" x2="70948" y2="31818"/>
                        <a14:foregroundMark x1="85933" y1="26623" x2="85933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0" y="20367"/>
            <a:ext cx="1280203" cy="6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697305" y="95635"/>
            <a:ext cx="174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Aula </a:t>
            </a:r>
            <a:r>
              <a:rPr lang="pt-BR" b="1" dirty="0" smtClean="0"/>
              <a:t>4. Evolução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5BD5B6-4713-42F4-8432-44EDC18EC245}"/>
              </a:ext>
            </a:extLst>
          </p:cNvPr>
          <p:cNvSpPr/>
          <p:nvPr/>
        </p:nvSpPr>
        <p:spPr>
          <a:xfrm>
            <a:off x="191418" y="1068911"/>
            <a:ext cx="5097438" cy="4947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(A) Fontes de variação genética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Mutação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Recombinação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- Fluxo gênico entre populações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(B) Fatores que eliminam variação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Seleção natural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Deriva genética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(C) Proteção da variação genética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Fatores </a:t>
            </a:r>
            <a:r>
              <a:rPr lang="pt-B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citofisiológicos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- Fatores ecológicos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enetic Variation Contributes to Individual Differences in Pleasure –  Association for Psychological Science – APS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1725DD-526F-4BB5-A908-CC0CFD4FE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r="38518"/>
          <a:stretch/>
        </p:blipFill>
        <p:spPr bwMode="auto">
          <a:xfrm>
            <a:off x="5036605" y="743524"/>
            <a:ext cx="3855875" cy="60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1139</Words>
  <Application>Microsoft Office PowerPoint</Application>
  <PresentationFormat>Apresentação na tela (4:3)</PresentationFormat>
  <Paragraphs>267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edlley.pessoa</dc:creator>
  <cp:lastModifiedBy>edlley.pessoa</cp:lastModifiedBy>
  <cp:revision>93</cp:revision>
  <dcterms:created xsi:type="dcterms:W3CDTF">2025-01-22T13:59:49Z</dcterms:created>
  <dcterms:modified xsi:type="dcterms:W3CDTF">2025-03-07T14:19:04Z</dcterms:modified>
</cp:coreProperties>
</file>