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99" r:id="rId2"/>
    <p:sldId id="588" r:id="rId3"/>
    <p:sldId id="596" r:id="rId4"/>
    <p:sldId id="612" r:id="rId5"/>
    <p:sldId id="609" r:id="rId6"/>
    <p:sldId id="614" r:id="rId7"/>
    <p:sldId id="611" r:id="rId8"/>
    <p:sldId id="613" r:id="rId9"/>
    <p:sldId id="608" r:id="rId10"/>
    <p:sldId id="615" r:id="rId11"/>
    <p:sldId id="616" r:id="rId12"/>
    <p:sldId id="618" r:id="rId13"/>
    <p:sldId id="619" r:id="rId14"/>
    <p:sldId id="620" r:id="rId15"/>
    <p:sldId id="621" r:id="rId16"/>
    <p:sldId id="622" r:id="rId17"/>
    <p:sldId id="623" r:id="rId18"/>
    <p:sldId id="624" r:id="rId19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lberto Azevedo" initials="AA" lastIdx="1" clrIdx="0">
    <p:extLst>
      <p:ext uri="{19B8F6BF-5375-455C-9EA6-DF929625EA0E}">
        <p15:presenceInfo xmlns:p15="http://schemas.microsoft.com/office/powerpoint/2012/main" userId="d19dad2931473b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2" autoAdjust="0"/>
    <p:restoredTop sz="99009" autoAdjust="0"/>
  </p:normalViewPr>
  <p:slideViewPr>
    <p:cSldViewPr>
      <p:cViewPr varScale="1">
        <p:scale>
          <a:sx n="72" d="100"/>
          <a:sy n="72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14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22"/>
    </p:cViewPr>
  </p:sorterViewPr>
  <p:notesViewPr>
    <p:cSldViewPr>
      <p:cViewPr varScale="1">
        <p:scale>
          <a:sx n="45" d="100"/>
          <a:sy n="45" d="100"/>
        </p:scale>
        <p:origin x="-2964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8T07:48:54.048" idx="1">
    <p:pos x="2696" y="1853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F8D2C0F-9EDC-4EF8-A678-B881B1280080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7A0CF7F-DD0F-43F4-A5FB-9A2774D95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66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B55DC13-4BC0-4399-8C06-1F0789EDBC0F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7C632D7-7DBE-4FE9-85C8-7CC6ECE74F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15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32D7-7DBE-4FE9-85C8-7CC6ECE74F7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643998" cy="19288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7215238" cy="132875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42844" y="6597352"/>
            <a:ext cx="6228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Prof. Marcos Vinicius Pó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1428728" y="5357826"/>
            <a:ext cx="64008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08992" y="6597352"/>
            <a:ext cx="2590800" cy="19613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Marcos Vinicius Pó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28600" y="1905000"/>
            <a:ext cx="8686800" cy="47244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000108"/>
            <a:ext cx="9015476" cy="5474818"/>
          </a:xfrm>
        </p:spPr>
        <p:txBody>
          <a:bodyPr/>
          <a:lstStyle>
            <a:lvl1pPr marL="273050" indent="-273050"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1406" y="6597352"/>
            <a:ext cx="6228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 dirty="0"/>
              <a:t>Prof. Marcos Vinicius Pó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876256" y="6597352"/>
            <a:ext cx="216024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071546"/>
            <a:ext cx="9015476" cy="5453798"/>
          </a:xfrm>
        </p:spPr>
        <p:txBody>
          <a:bodyPr/>
          <a:lstStyle>
            <a:lvl1pPr marL="273050" indent="-27305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357298"/>
            <a:ext cx="9015476" cy="5168046"/>
          </a:xfrm>
        </p:spPr>
        <p:txBody>
          <a:bodyPr/>
          <a:lstStyle>
            <a:lvl1pPr marL="273050" indent="-273050"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3357562"/>
            <a:ext cx="7572428" cy="1362075"/>
          </a:xfrm>
        </p:spPr>
        <p:txBody>
          <a:bodyPr anchor="ctr">
            <a:normAutofit/>
          </a:bodyPr>
          <a:lstStyle>
            <a:lvl1pPr algn="ctr">
              <a:defRPr sz="3600" b="0" i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1357298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>
                <a:latin typeface="Rockwell" pitchFamily="18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504" y="1071546"/>
            <a:ext cx="4388296" cy="542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388296" cy="542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42844" y="6597352"/>
            <a:ext cx="6228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 dirty="0"/>
              <a:t>Prof. Marcos Vinicius Pó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876256" y="6597352"/>
            <a:ext cx="216024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72000" tIns="36000" rIns="72000" bIns="36000">
            <a:normAutofit/>
          </a:bodyPr>
          <a:lstStyle>
            <a:lvl1pPr>
              <a:defRPr sz="3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844" y="1010618"/>
            <a:ext cx="4357718" cy="64294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2844" y="1714488"/>
            <a:ext cx="4354544" cy="4786346"/>
          </a:xfrm>
        </p:spPr>
        <p:txBody>
          <a:bodyPr>
            <a:normAutofit/>
          </a:bodyPr>
          <a:lstStyle>
            <a:lvl1pPr marL="179388" indent="-179388">
              <a:defRPr sz="2600"/>
            </a:lvl1pPr>
            <a:lvl2pPr marL="533400" indent="-285750">
              <a:defRPr sz="2400"/>
            </a:lvl2pPr>
            <a:lvl3pPr marL="890588" indent="-228600">
              <a:defRPr sz="2000"/>
            </a:lvl3pPr>
            <a:lvl4pPr marL="1347788" indent="-228600">
              <a:defRPr sz="1800"/>
            </a:lvl4pPr>
            <a:lvl5pPr marL="1793875" indent="-228600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3439" y="1010618"/>
            <a:ext cx="4357718" cy="64294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356131" cy="4786346"/>
          </a:xfrm>
        </p:spPr>
        <p:txBody>
          <a:bodyPr>
            <a:normAutofit/>
          </a:bodyPr>
          <a:lstStyle>
            <a:lvl1pPr marL="179388" indent="-179388">
              <a:defRPr sz="2600"/>
            </a:lvl1pPr>
            <a:lvl2pPr marL="533400" indent="-285750">
              <a:defRPr sz="2400"/>
            </a:lvl2pPr>
            <a:lvl3pPr marL="890588" indent="-228600">
              <a:defRPr sz="2000"/>
            </a:lvl3pPr>
            <a:lvl4pPr marL="1347788" indent="-228600">
              <a:defRPr sz="1800"/>
            </a:lvl4pPr>
            <a:lvl5pPr marL="1793875" indent="-228600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142844" y="6597352"/>
            <a:ext cx="6228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 dirty="0"/>
              <a:t>Prof. Marcos Vinicius Pó</a:t>
            </a: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6876256" y="6597352"/>
            <a:ext cx="216024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3" name="Conector reto 12"/>
          <p:cNvCxnSpPr/>
          <p:nvPr userDrawn="1"/>
        </p:nvCxnSpPr>
        <p:spPr>
          <a:xfrm rot="5400000">
            <a:off x="1928794" y="3929066"/>
            <a:ext cx="5286412" cy="1588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Marcos Vinicius Pó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21824" y="214290"/>
            <a:ext cx="8893652" cy="6311054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18" y="1071546"/>
            <a:ext cx="9015476" cy="540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2192" y="6597352"/>
            <a:ext cx="6228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/>
              <a:t>Prof. Marcos Vinicius Pó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876256" y="6597352"/>
            <a:ext cx="216024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92" y="20996"/>
            <a:ext cx="9062084" cy="928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41275">
            <a:noFill/>
          </a:ln>
          <a:effectLst>
            <a:outerShdw blurRad="2667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2748" y="81924"/>
            <a:ext cx="8910674" cy="796328"/>
          </a:xfrm>
          <a:prstGeom prst="rect">
            <a:avLst/>
          </a:prstGeom>
          <a:noFill/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500" b="1" i="0" kern="1200">
          <a:solidFill>
            <a:schemeClr val="bg1"/>
          </a:solidFill>
          <a:latin typeface="Rockwell" pitchFamily="18" charset="0"/>
          <a:ea typeface="+mj-ea"/>
          <a:cs typeface="Arial" pitchFamily="34" charset="0"/>
        </a:defRPr>
      </a:lvl1pPr>
    </p:titleStyle>
    <p:bodyStyle>
      <a:lvl1pPr marL="273050" indent="-2730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05000"/>
        <a:buFont typeface="Arial" pitchFamily="34" charset="0"/>
        <a:buChar char="•"/>
        <a:defRPr sz="30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533400" indent="-285750" algn="l" defTabSz="914400" rtl="0" eaLnBrk="1" latinLnBrk="0" hangingPunct="1">
        <a:spcBef>
          <a:spcPct val="20000"/>
        </a:spcBef>
        <a:buClrTx/>
        <a:buSzPct val="60000"/>
        <a:buFont typeface="Arial" pitchFamily="34" charset="0"/>
        <a:buChar char="►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890588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Courier New" pitchFamily="49" charset="0"/>
        <a:buChar char="o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47788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793875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836712"/>
            <a:ext cx="8643998" cy="1928825"/>
          </a:xfrm>
        </p:spPr>
        <p:txBody>
          <a:bodyPr/>
          <a:lstStyle/>
          <a:p>
            <a:r>
              <a:rPr lang="pt-BR" dirty="0">
                <a:latin typeface="Arial" pitchFamily="34" charset="0"/>
              </a:rPr>
              <a:t>Aula 2:</a:t>
            </a:r>
            <a:br>
              <a:rPr lang="pt-BR" dirty="0">
                <a:latin typeface="Arial" pitchFamily="34" charset="0"/>
              </a:rPr>
            </a:br>
            <a:r>
              <a:rPr lang="pt-BR" dirty="0">
                <a:latin typeface="Arial" pitchFamily="34" charset="0"/>
              </a:rPr>
              <a:t>As "lógicas" das políticas de C,T&amp;I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315458"/>
            <a:ext cx="8640960" cy="993862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Professor  Adalberto Azevedo</a:t>
            </a:r>
          </a:p>
        </p:txBody>
      </p:sp>
      <p:pic>
        <p:nvPicPr>
          <p:cNvPr id="5" name="Picture 4" descr="Creative Commons Lice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498" y="6551598"/>
            <a:ext cx="838200" cy="295275"/>
          </a:xfrm>
          <a:prstGeom prst="rect">
            <a:avLst/>
          </a:prstGeom>
          <a:noFill/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39552" y="6035538"/>
            <a:ext cx="8352928" cy="7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</a:rPr>
              <a:t>Texto de leitura essencial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000108"/>
            <a:ext cx="9015476" cy="581326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7118" y="908720"/>
            <a:ext cx="9015476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 uma visão de ciência histórica e socialmente neutra a uma concepção de ciência socialmente localizada e modelada pelas condições contextuais.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esafios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: 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compreensão dos processos de geração e utilização de conhecimento científico.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I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nforma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políticas diferenciadas de CTI e procedimentos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diferenciados de avaliação dos resultados e impactos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T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emas e questões para aumentar a compreensão sobre os processos de descoberta e de inovação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S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ubsidiar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políticas baseadas em evidências</a:t>
            </a:r>
          </a:p>
        </p:txBody>
      </p:sp>
    </p:spTree>
    <p:extLst>
      <p:ext uri="{BB962C8B-B14F-4D97-AF65-F5344CB8AC3E}">
        <p14:creationId xmlns:p14="http://schemas.microsoft.com/office/powerpoint/2010/main" val="373132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</a:rPr>
              <a:t>Texto essencial: 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000108"/>
            <a:ext cx="9015476" cy="581326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955484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B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ases conceituais, estrutura organizacional, instrumentos de financiamento e formas de avaliação da PPCTI: comuns entre diversos países, a partir dos países centrais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Influência de organizações internacionais, organismos multilaterais, lideranças científicas nacionais (que passam pelo exterior)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Explicação alternativa: trajetória do conceito dominante de ciência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Passagem “ [...] </a:t>
            </a:r>
            <a:r>
              <a:rPr lang="pt-BR" sz="3000" i="1" dirty="0">
                <a:latin typeface="Arial" pitchFamily="34" charset="0"/>
                <a:cs typeface="Arial" pitchFamily="34" charset="0"/>
              </a:rPr>
              <a:t>de uma visão de ciência universal, histórica e socialmente neutra a uma concepção de ciência socialmente localizada e modelada pelas condições contextuais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.”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Objetivo: argumentar que isso gera novas situações, e novas PPCTI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3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Lacunas de conhecimento sobre CTI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000108"/>
            <a:ext cx="9015476" cy="689338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955484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Concepções sobre ciência: períodos históricos específicos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Dessa concepções derivam: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Wingdings" panose="05000000000000000000" pitchFamily="2" charset="2"/>
              <a:buChar char="ü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quem produz conhecimento científico;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Wingdings" panose="05000000000000000000" pitchFamily="2" charset="2"/>
              <a:buChar char="ü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qual a relação entre ciência, tecnologia e sociedade;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Wingdings" panose="05000000000000000000" pitchFamily="2" charset="2"/>
              <a:buChar char="ü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qual a racionalidade (lógica) e o foco da PPCTI;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Wingdings" panose="05000000000000000000" pitchFamily="2" charset="2"/>
              <a:buChar char="ü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instrumentos de análise de políticas e de avaliação. A linha geral de argumentação.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Ciência neutra e universal: desenho, implementação e avaliação de PPCTI com menores limitações conceituais,  transferíveis entre países, já conhecidas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Ciência socialmente contextualizada: sistemas pouco conhecidos, especialmente nos países em desenvolvimento (produção, utilização e impactos do conhecimento gerado nos sistemas de CTI).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Importante concepção para informar os processos políticos (ciência socialmente construída: necessidades/preferências nacionais, participação de múltiplos atores)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0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Ciência universal e socialmente neutra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000108"/>
            <a:ext cx="9015476" cy="689338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955484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Pós II Guerra Mundial até o final dos anos 1980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Concepção ainda muito presente entre instituições e atores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Autonomia da ciência: traumas com os usos militares e políticos do conhecimento na II Guerra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Ciência básica, formulações de filósofos e sociólogos sobre o que é a ciência (Popper, Merton)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Merton: as normas (funcionais) da ciência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Sequência: “</a:t>
            </a:r>
            <a:r>
              <a:rPr lang="pt-BR" sz="3000" i="1" dirty="0">
                <a:latin typeface="Arial" pitchFamily="34" charset="0"/>
                <a:cs typeface="Arial" pitchFamily="34" charset="0"/>
              </a:rPr>
              <a:t>ciência básica, ciência aplicada, desenvolvimento tecnológico, inovação, difusão da inovação, crescimento econômico e benefício social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Modelo linear, “ciência como motor do progresso”, delegação cega de recursos (Estado-agências-cientistas)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2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Ciência universal e socialmente neutra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000108"/>
            <a:ext cx="9015476" cy="689338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955484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PCTI: fortalecimento de pesquisa e formação de RH: Política Científica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Ofertista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Ausência de controle social: financiamento de </a:t>
            </a:r>
            <a:r>
              <a:rPr lang="pt-BR" sz="3000" b="1" dirty="0">
                <a:latin typeface="Arial" pitchFamily="34" charset="0"/>
                <a:cs typeface="Arial" pitchFamily="34" charset="0"/>
              </a:rPr>
              <a:t>projetos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por Conselhos de Pesquisa a partir da revisão pelos pares científicos, avaliação idem (</a:t>
            </a:r>
            <a:r>
              <a:rPr lang="pt-BR" sz="3000" b="1" dirty="0">
                <a:latin typeface="Arial" pitchFamily="34" charset="0"/>
                <a:cs typeface="Arial" pitchFamily="34" charset="0"/>
              </a:rPr>
              <a:t>artigos,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teses, relatórios,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) 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1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Ciência universal e socialmente neutra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000108"/>
            <a:ext cx="9015476" cy="689338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955484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Anos 60/70: crítica de movimentos contraculturais (impactos ambientais, guerras,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desemprego,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Estudos sociais da C&amp;T, mídia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e cultura popular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Demanda social como direcionadora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dos investimentos: missões nacionais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e demandas empresariais, indução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para certas áreas de pesquisa prioritárias)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Avaliação por políticos e servidores públicos: desenvolvimento de indicadores agregados de produção de C,T&amp;I e agências de avaliação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5EACD3B-C8B4-64AB-5E40-183D88BF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54" y="1484784"/>
            <a:ext cx="23812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Ciência socialmente contextualizada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1009574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Anos 90: globalização, liberalismo político, privatismo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Produção de conhecimento: organizações diversas (“comunidades 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transepistêmicas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Concepção interativa da inovação (não mais linear): interação entre as “etapas”, pesquisa e desenvolvimento voltadas a problemas da inovação, não para iniciá-la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Teorias: modos e regimes de produção de conhecimento, sistemas de inovação, hélices triplas, construção social da tecnologia, teoria do ator-rede, 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etc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PPCTI: apoio a projetos interdisciplinares/interinstitucionais, colaboração público-privada (inclusive só P&amp;D privada), avaliação da PCTI por diversos atores sociais (impactos socioeconômicos)</a:t>
            </a:r>
          </a:p>
        </p:txBody>
      </p:sp>
    </p:spTree>
    <p:extLst>
      <p:ext uri="{BB962C8B-B14F-4D97-AF65-F5344CB8AC3E}">
        <p14:creationId xmlns:p14="http://schemas.microsoft.com/office/powerpoint/2010/main" val="223160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Algumas questões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37566"/>
            <a:ext cx="9072594" cy="6523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Agenda de pesquisa deve considerar o contexto? Como considerar ambientes naturais e sociais diversos? (Brasil)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F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ormação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pesquisadores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: preparação 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para carreiras não acadêmicas? Habilidades como trabalho em equipe; gestão financeira, comunicação, interação com atores diversos, liderança e resolução de conflitos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,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propriedade intelectual, negociação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I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novação: como acontece na prática? Qual o papel do conhecimento científico, do conhecimento tácito, design e outras formas de conhecimento? Qual o papel do mercado? Como a inovação difere entre tecnologias, indústrias, setores, regiões, países?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Que estatísticas e indicadores permitem visualizar a ciência socialmente contextualizada, e os processos de inovação tecnológica?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Como discutir a visão da Ciência como universal e socialmente neutra, predominante entre cientistas, servidores públicos da área de C&amp;T, e mesmo da sociedade como um todo, sem cair no relativismo narrativo e no discurso 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anti-ciência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03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Atividade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36098" y="1052736"/>
            <a:ext cx="9072594" cy="652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A partir dos elementos apresentados pela autora Léa Velho (2010) no quadro e a notícia disponível no link: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A proposta da FAPESP e da Elsevier para avaliar o impacto social do conhecimento científico que é produzido, tem mais aderência com qual das concepções sobre ciência apresentadas no Quadro 1? Justifique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07A5968-B488-26C6-4A08-17298DE7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22678"/>
            <a:ext cx="8064896" cy="359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</a:rPr>
              <a:t>Plano de aula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25821" y="955484"/>
            <a:ext cx="9015476" cy="585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fontAlgn="base"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Reflexão sobre a disciplina: Por que TPPCTI?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Leitura do professor e debate: textos essenciais e complementares (diálogo entre os textos)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</a:rPr>
              <a:t>Por que TPPCTI?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1C7554-30C9-8246-1143-8E56E563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966787"/>
            <a:ext cx="5517139" cy="58092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</a:rPr>
              <a:t>Por que TPPCTI?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7118" y="1000108"/>
            <a:ext cx="9015476" cy="5857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Ementa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presença do Estado na criação e manutenção das instituições de ensino e pesquisa. A criação das Universidades. O período do Pós-Guerra: agências de fomento, o investimento na pós-graduação, os planos nacionais de ciência e tecnologia, a demanda e implantação de órgãos ministeriais. A ação da comunidade científica no período autoritário. Os principais atores que compõem o sistema brasileiro de CTI. A agenda e os desafios do Brasil em política industrial e tecnológica. Novos mecanismos das instituições de fomento e de financiamento para desenvolvimento tecnológico e inovativo brasileiro.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8910674" cy="558144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itchFamily="34" charset="0"/>
              </a:rPr>
              <a:t>Por que TPPCTI?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36512" y="980728"/>
            <a:ext cx="9015476" cy="6264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Ubiquidade nas sociedades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modernas (“moderno” como conceito, não um adjetivo/juízo de valor)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Método de pensamento (definição de fenômenos) e de tomada de decisão (ação sobre os fenômenos), incluindo as políticas públicas- exceções são consideradas anomalias (ideia de laicidade)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Formato das instituições políticas: racionalidade instrumental, de(em)bate com as racionalidades estéticas e morais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 fontAlgn="base"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Importância sobre o desenvolvimento das bases materiais e simbólicas da sociedade (produtos/serviços, formação, conhecimento)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Dispositivo de poder em diversas situações: transversal em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PPs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(incluindo a concepção de Estado burocrático moderna, e as relações internacionais)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 fontAlgn="base"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Como é definido, se constitui e se transforma como um subsistema de Políticas Públicas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Brasil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?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(estudo sobre essas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PPs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e as próprias políticas, são muito baseados em teorias desenvolvidas nos países centrais) </a:t>
            </a:r>
          </a:p>
          <a:p>
            <a:pPr algn="just" fontAlgn="base"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Quais as contradições da PPCTI brasileira? O que mudar?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3FA06B-2A81-4BA0-CEE5-1B42C721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317" y="-21163"/>
            <a:ext cx="3146174" cy="15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3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8910674" cy="558144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itchFamily="34" charset="0"/>
              </a:rPr>
              <a:t>Por que TPPCTI?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36512" y="908720"/>
            <a:ext cx="9015476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Formação de Recursos Humanos para atuar em PPCTI nesse subsistema de política: melhoria de políticas públicas (formulação, implementação, avaliação)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Instituições federais, estaduais e municipais, setor privado, pesquisa acadêmica (programas de pós graduação)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“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Essa falta de conhecimento para informar a tomada de decisão em PCTI é sentida de maneira geral em todos os países que investem seriamente em tais atividades–a base científica do nosso conhecimento sobre os fatores subjacentes à inovação e às descobertas científicas precisa ser fortalecida. Sem uma compreensão dos mecanismos da descoberta  e da inovação, tentativas de mudar o ambiente que dá suporte a esses desenvolvimentos - por exemplo, criação de novas ferramentas e modificações em programas de treinamento de capital humano - são arriscadas e provavelmente serão pouco eficientes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.” (Introdução, livro da leitura essencial de hoje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000" i="1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Área de Políticas Públicas: “Virada Argumentativa”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3FA06B-2A81-4BA0-CEE5-1B42C721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050" y="38119"/>
            <a:ext cx="3146174" cy="15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</a:rPr>
              <a:t>E o que fundamenta as </a:t>
            </a:r>
            <a:r>
              <a:rPr lang="pt-BR" dirty="0" err="1">
                <a:latin typeface="Arial" pitchFamily="34" charset="0"/>
              </a:rPr>
              <a:t>PPs</a:t>
            </a:r>
            <a:r>
              <a:rPr lang="pt-BR" dirty="0">
                <a:latin typeface="Arial" pitchFamily="34" charset="0"/>
              </a:rPr>
              <a:t> de CTI?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980728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AutoNum type="arabicPeriod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 produção de conhecimento (pelo conhecimento- o ser humano busca explicações sobre fenômenos, e isso exige uma fundamentação- e na modernidade não é a religião)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AutoNum type="arabicPeriod"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AutoNum type="arabicPeriod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 aplicação do conhecimento- conhecimento e domínio sobre a natureza e sobre a sociedade (competitividade, políticas públicas, direitos humanos, política tecnocrática)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AutoNum type="arabicPeriod"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AutoNum type="arabicPeriod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“Modos” ou “regimes” de produção de conhecimento: orientam os atores nas políticas de CTI (agenda, formulação, implementação- o COMO)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A0B9EB3-3714-B618-7B46-858E9147DF2B}"/>
              </a:ext>
            </a:extLst>
          </p:cNvPr>
          <p:cNvSpPr/>
          <p:nvPr/>
        </p:nvSpPr>
        <p:spPr>
          <a:xfrm>
            <a:off x="3580656" y="4869160"/>
            <a:ext cx="172819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  <a:p>
            <a:pPr algn="ctr"/>
            <a:r>
              <a:rPr lang="pt-BR" dirty="0">
                <a:solidFill>
                  <a:srgbClr val="FF0000"/>
                </a:solidFill>
              </a:rPr>
              <a:t>COMO?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88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</a:rPr>
              <a:t>E o que fundamenta as </a:t>
            </a:r>
            <a:r>
              <a:rPr lang="pt-BR" dirty="0" err="1">
                <a:latin typeface="Arial" pitchFamily="34" charset="0"/>
              </a:rPr>
              <a:t>PPs</a:t>
            </a:r>
            <a:r>
              <a:rPr lang="pt-BR" dirty="0">
                <a:latin typeface="Arial" pitchFamily="34" charset="0"/>
              </a:rPr>
              <a:t> de CTI?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26" name="Picture 2" descr="Science of Science and Innovation Policy: Principal Investigators'  Conference Summary |The National Academies Press">
            <a:extLst>
              <a:ext uri="{FF2B5EF4-FFF2-40B4-BE49-F238E27FC236}">
                <a16:creationId xmlns:a16="http://schemas.microsoft.com/office/drawing/2014/main" id="{519D5729-7EE7-8F1A-6435-39EA0FF4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59" y="894757"/>
            <a:ext cx="4610755" cy="596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3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</a:rPr>
              <a:t>Texto de leitura essencial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000108"/>
            <a:ext cx="9015476" cy="581326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7118" y="908720"/>
            <a:ext cx="9015476" cy="5857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Modos de produção de conhecimento e inovação. Estado da arte e implicações para a política científica, tecnológica e de inovação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.”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Coletânea publicada pelo Centro de Gestão e Estudos Estratégicos (CGEE), Organização Social supervisionada pelo MCTI (Nova Geração de Políticas de Ciência, Tecnologia e de Inovação)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Política baseada em evidências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Texto da Professora Léa Velho, socióloga da C,T&amp;I (Unicamp)</a:t>
            </a:r>
          </a:p>
        </p:txBody>
      </p:sp>
    </p:spTree>
    <p:extLst>
      <p:ext uri="{BB962C8B-B14F-4D97-AF65-F5344CB8AC3E}">
        <p14:creationId xmlns:p14="http://schemas.microsoft.com/office/powerpoint/2010/main" val="124813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54106</TotalTime>
  <Words>1540</Words>
  <Application>Microsoft Office PowerPoint</Application>
  <PresentationFormat>Apresentação na tela (4:3)</PresentationFormat>
  <Paragraphs>164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Garamond</vt:lpstr>
      <vt:lpstr>Rockwell</vt:lpstr>
      <vt:lpstr>Wingdings</vt:lpstr>
      <vt:lpstr>Tema do Office</vt:lpstr>
      <vt:lpstr>Aula 2: As "lógicas" das políticas de C,T&amp;I</vt:lpstr>
      <vt:lpstr>Plano de aula</vt:lpstr>
      <vt:lpstr>Por que TPPCTI?</vt:lpstr>
      <vt:lpstr>Por que TPPCTI?</vt:lpstr>
      <vt:lpstr>Por que TPPCTI?</vt:lpstr>
      <vt:lpstr>Por que TPPCTI?</vt:lpstr>
      <vt:lpstr>E o que fundamenta as PPs de CTI?</vt:lpstr>
      <vt:lpstr>E o que fundamenta as PPs de CTI?</vt:lpstr>
      <vt:lpstr>Texto de leitura essencial</vt:lpstr>
      <vt:lpstr>Texto de leitura essencial</vt:lpstr>
      <vt:lpstr>Texto essencial: Introdução</vt:lpstr>
      <vt:lpstr>Lacunas de conhecimento sobre CTI</vt:lpstr>
      <vt:lpstr>Ciência universal e socialmente neutra</vt:lpstr>
      <vt:lpstr>Ciência universal e socialmente neutra</vt:lpstr>
      <vt:lpstr>Ciência universal e socialmente neutra</vt:lpstr>
      <vt:lpstr>Ciência socialmente contextualizada</vt:lpstr>
      <vt:lpstr>Algumas questões</vt:lpstr>
      <vt:lpstr>Atividade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MarcosPó</dc:creator>
  <cp:lastModifiedBy>Adalberto Azevedo</cp:lastModifiedBy>
  <cp:revision>1464</cp:revision>
  <cp:lastPrinted>2013-05-03T20:49:25Z</cp:lastPrinted>
  <dcterms:created xsi:type="dcterms:W3CDTF">2010-09-21T19:53:50Z</dcterms:created>
  <dcterms:modified xsi:type="dcterms:W3CDTF">2023-06-06T12:31:51Z</dcterms:modified>
</cp:coreProperties>
</file>