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332" r:id="rId4"/>
    <p:sldId id="333" r:id="rId5"/>
    <p:sldId id="369" r:id="rId6"/>
    <p:sldId id="370" r:id="rId7"/>
    <p:sldId id="335" r:id="rId8"/>
    <p:sldId id="336" r:id="rId9"/>
    <p:sldId id="377" r:id="rId10"/>
    <p:sldId id="351" r:id="rId11"/>
    <p:sldId id="353" r:id="rId12"/>
    <p:sldId id="373" r:id="rId13"/>
    <p:sldId id="371" r:id="rId14"/>
    <p:sldId id="372" r:id="rId15"/>
    <p:sldId id="380" r:id="rId16"/>
    <p:sldId id="374" r:id="rId17"/>
    <p:sldId id="341" r:id="rId18"/>
    <p:sldId id="378" r:id="rId19"/>
    <p:sldId id="337" r:id="rId20"/>
    <p:sldId id="338" r:id="rId21"/>
    <p:sldId id="375" r:id="rId22"/>
    <p:sldId id="379" r:id="rId23"/>
    <p:sldId id="354" r:id="rId24"/>
    <p:sldId id="381" r:id="rId25"/>
    <p:sldId id="359" r:id="rId26"/>
    <p:sldId id="358" r:id="rId27"/>
    <p:sldId id="382" r:id="rId28"/>
    <p:sldId id="383" r:id="rId29"/>
    <p:sldId id="339" r:id="rId30"/>
    <p:sldId id="376" r:id="rId31"/>
    <p:sldId id="362" r:id="rId32"/>
    <p:sldId id="296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578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chemeClr val="bg1"/>
                </a:solidFill>
              </a:rPr>
              <a:t>Edlley</a:t>
            </a:r>
            <a:r>
              <a:rPr lang="pt-BR" sz="2400" b="1" dirty="0" smtClean="0">
                <a:solidFill>
                  <a:schemeClr val="bg1"/>
                </a:solidFill>
              </a:rPr>
              <a:t> Pessoa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99554" y="1844824"/>
            <a:ext cx="4576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</a:t>
            </a:r>
            <a:r>
              <a:rPr lang="pt-BR" sz="2000" dirty="0" smtClean="0"/>
              <a:t>2 </a:t>
            </a:r>
            <a:r>
              <a:rPr lang="pt-BR" sz="2000" dirty="0"/>
              <a:t>– Populações e suas interações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65466" y="2406598"/>
            <a:ext cx="7044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Aula 6. </a:t>
            </a:r>
            <a:r>
              <a:rPr lang="pt-BR" sz="3200" b="1" dirty="0"/>
              <a:t>Habitat, distribuição e dispersão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28630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entre Organismo Ambiente</a:t>
            </a:r>
            <a:endParaRPr lang="pt-BR" dirty="0"/>
          </a:p>
        </p:txBody>
      </p:sp>
      <p:pic>
        <p:nvPicPr>
          <p:cNvPr id="1026" name="Picture 2" descr="Estudo mostra que afloramentos rochosos da Mata Atlântica Capixaba servem  de refúgio para orquídeas e bromélias - Agência BOR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4484"/>
          <a:stretch/>
        </p:blipFill>
        <p:spPr bwMode="auto">
          <a:xfrm>
            <a:off x="0" y="2406598"/>
            <a:ext cx="9144000" cy="39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482211" y="805494"/>
            <a:ext cx="4179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Cosmopolitas </a:t>
            </a:r>
            <a:r>
              <a:rPr lang="pt-BR" sz="2400" b="1" i="1" dirty="0" smtClean="0"/>
              <a:t>vs</a:t>
            </a:r>
            <a:r>
              <a:rPr lang="pt-BR" sz="2400" b="1" dirty="0" smtClean="0"/>
              <a:t>. Endêmicas</a:t>
            </a:r>
            <a:endParaRPr lang="pt-BR" sz="2400" b="1" dirty="0"/>
          </a:p>
        </p:txBody>
      </p:sp>
      <p:sp>
        <p:nvSpPr>
          <p:cNvPr id="9" name="AutoShape 2" descr="A Global Model of Predicted Peregrine Falcon (Falco peregrinus)  Distribution with Open Source GIS Code and 100 Open Access Layers for use  by the global publi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4558" r="38122" b="39970"/>
          <a:stretch/>
        </p:blipFill>
        <p:spPr bwMode="auto">
          <a:xfrm>
            <a:off x="2887708" y="4221088"/>
            <a:ext cx="610546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Falcão-peregrino – Wikipédia, a enciclopédia liv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3" b="100000" l="9945" r="89994">
                        <a14:foregroundMark x1="63038" y1="22043" x2="62672" y2="36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3740075"/>
            <a:ext cx="4539500" cy="309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Saíra-pintor (Tangara fastuosa) - Portal de Zoolog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5" b="97117" l="9946" r="94414">
                        <a14:foregroundMark x1="15668" y1="54366" x2="32289" y2="54036"/>
                        <a14:foregroundMark x1="15531" y1="55684" x2="20913" y2="55025"/>
                        <a14:foregroundMark x1="87330" y1="22405" x2="91553" y2="24629"/>
                        <a14:foregroundMark x1="89714" y1="25618" x2="91281" y2="24794"/>
                        <a14:foregroundMark x1="17643" y1="54201" x2="37125" y2="53130"/>
                        <a14:foregroundMark x1="38147" y1="52471" x2="45777" y2="46623"/>
                        <a14:foregroundMark x1="58038" y1="78748" x2="62875" y2="86820"/>
                        <a14:foregroundMark x1="55041" y1="84102" x2="58992" y2="86491"/>
                        <a14:foregroundMark x1="53474" y1="85091" x2="55586" y2="83773"/>
                        <a14:foregroundMark x1="60417" y1="71365" x2="68995" y2="84866"/>
                        <a14:foregroundMark x1="59069" y1="87092" x2="68260" y2="89169"/>
                        <a14:foregroundMark x1="68260" y1="84421" x2="75123" y2="86499"/>
                        <a14:foregroundMark x1="62500" y1="84421" x2="69975" y2="83976"/>
                        <a14:foregroundMark x1="68382" y1="90356" x2="74755" y2="87389"/>
                        <a14:foregroundMark x1="55270" y1="85757" x2="62132" y2="90653"/>
                        <a14:foregroundMark x1="62745" y1="90653" x2="71691" y2="91246"/>
                        <a14:foregroundMark x1="70956" y1="91691" x2="75858" y2="87389"/>
                        <a14:foregroundMark x1="67647" y1="81602" x2="74877" y2="84125"/>
                        <a14:foregroundMark x1="75123" y1="85312" x2="75490" y2="88131"/>
                        <a14:backgroundMark x1="33583" y1="46952" x2="66281" y2="19275"/>
                        <a14:backgroundMark x1="67439" y1="69110" x2="91553" y2="97117"/>
                        <a14:backgroundMark x1="49319" y1="71334" x2="54496" y2="99918"/>
                        <a14:backgroundMark x1="54019" y1="69275" x2="51771" y2="69440"/>
                        <a14:backgroundMark x1="58992" y1="74629" x2="62738" y2="79242"/>
                        <a14:backgroundMark x1="64169" y1="80643" x2="62262" y2="78913"/>
                        <a14:backgroundMark x1="54768" y1="93740" x2="89578" y2="93163"/>
                        <a14:backgroundMark x1="76838" y1="63205" x2="72672" y2="66914"/>
                        <a14:backgroundMark x1="65441" y1="68546" x2="76593" y2="65579"/>
                        <a14:backgroundMark x1="62500" y1="68101" x2="66299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227277"/>
            <a:ext cx="3389630" cy="28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1" descr="Saíra-pintor - Fatos, dieta, habitat e fotos em Animalia.bi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3" t="40550" r="38234" b="46880"/>
          <a:stretch/>
        </p:blipFill>
        <p:spPr bwMode="auto">
          <a:xfrm>
            <a:off x="2949553" y="2007134"/>
            <a:ext cx="6043620" cy="200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57400"/>
            <a:ext cx="845605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43608" y="80549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Espécies endêmicas têm maior risco de extinção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16285" r="18137" b="53982"/>
          <a:stretch/>
        </p:blipFill>
        <p:spPr bwMode="auto">
          <a:xfrm>
            <a:off x="8722" y="4487136"/>
            <a:ext cx="3103996" cy="232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8782" y="1628800"/>
            <a:ext cx="297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2. PADRÕES DE DISTRIBUIÇÃO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8" t="47724" r="18137" b="24249"/>
          <a:stretch/>
        </p:blipFill>
        <p:spPr bwMode="auto">
          <a:xfrm>
            <a:off x="3059832" y="4656665"/>
            <a:ext cx="2975250" cy="220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5" t="39154" r="18944" b="33403"/>
          <a:stretch/>
        </p:blipFill>
        <p:spPr bwMode="auto">
          <a:xfrm>
            <a:off x="5972399" y="4653136"/>
            <a:ext cx="2966205" cy="22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2" t="16608" r="42036" b="62624"/>
          <a:stretch/>
        </p:blipFill>
        <p:spPr bwMode="auto">
          <a:xfrm>
            <a:off x="217390" y="2217744"/>
            <a:ext cx="2571089" cy="222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5" t="46018" r="42044" b="32348"/>
          <a:stretch/>
        </p:blipFill>
        <p:spPr bwMode="auto">
          <a:xfrm>
            <a:off x="3145046" y="2303792"/>
            <a:ext cx="2314355" cy="22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1" t="37578" r="42400" b="42801"/>
          <a:stretch/>
        </p:blipFill>
        <p:spPr bwMode="auto">
          <a:xfrm>
            <a:off x="6475792" y="2348880"/>
            <a:ext cx="2128655" cy="215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4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8782" y="1628800"/>
            <a:ext cx="1702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3. ABUNDÂNCIA</a:t>
            </a:r>
            <a:endParaRPr lang="pt-BR" dirty="0"/>
          </a:p>
        </p:txBody>
      </p:sp>
      <p:pic>
        <p:nvPicPr>
          <p:cNvPr id="3074" name="Picture 2" descr="Biodiversidade em Foco on X: &quot;Mas as comunidades podem ter padrões  diferentes. Nessa figura, as duas comunidades possuem a mesma riqueza: 4  espécies. Mas na comunidade 2, podemos ver uma maior abundânc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285750" y="3212976"/>
            <a:ext cx="8572500" cy="22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843808" y="59492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Diversidade </a:t>
            </a:r>
            <a:r>
              <a:rPr lang="el-GR" dirty="0" smtClean="0"/>
              <a:t>α</a:t>
            </a:r>
            <a:r>
              <a:rPr lang="pt-BR" dirty="0" smtClean="0"/>
              <a:t>   e   Diversidade </a:t>
            </a:r>
            <a:r>
              <a:rPr lang="el-GR" dirty="0" smtClean="0"/>
              <a:t>β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64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8782" y="1628800"/>
            <a:ext cx="150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4. </a:t>
            </a:r>
            <a:r>
              <a:rPr lang="pt-BR" dirty="0"/>
              <a:t>DENSIDADE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9" t="31557" r="22182" b="20473"/>
          <a:stretch/>
        </p:blipFill>
        <p:spPr bwMode="auto">
          <a:xfrm>
            <a:off x="2327328" y="1581323"/>
            <a:ext cx="4764952" cy="52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4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8782" y="1628800"/>
            <a:ext cx="150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4. </a:t>
            </a:r>
            <a:r>
              <a:rPr lang="pt-BR" dirty="0"/>
              <a:t>DENSIDADE</a:t>
            </a:r>
          </a:p>
        </p:txBody>
      </p:sp>
      <p:pic>
        <p:nvPicPr>
          <p:cNvPr id="19458" name="Picture 2" descr="Programa de Pesquisa e Monitoramento do PARNA Viruá |  ppbio.inpa.gov.br/ini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48880"/>
            <a:ext cx="47625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7" t="53068" r="47442" b="15130"/>
          <a:stretch/>
        </p:blipFill>
        <p:spPr bwMode="auto">
          <a:xfrm>
            <a:off x="5292080" y="2149085"/>
            <a:ext cx="3339797" cy="31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375314" y="536788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Parcelas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5701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8782" y="1628800"/>
            <a:ext cx="145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5</a:t>
            </a:r>
            <a:r>
              <a:rPr lang="pt-BR" dirty="0"/>
              <a:t>. DISPERSÃO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7" t="33899" r="9714" b="41204"/>
          <a:stretch/>
        </p:blipFill>
        <p:spPr bwMode="auto">
          <a:xfrm>
            <a:off x="323557" y="2780928"/>
            <a:ext cx="8496886" cy="248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4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0" t="34306" r="9840" b="29404"/>
          <a:stretch/>
        </p:blipFill>
        <p:spPr bwMode="auto">
          <a:xfrm>
            <a:off x="73818" y="1916832"/>
            <a:ext cx="910315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88782" y="1628800"/>
            <a:ext cx="145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5</a:t>
            </a:r>
            <a:r>
              <a:rPr lang="pt-BR" dirty="0"/>
              <a:t>. DISPERSÃO</a:t>
            </a:r>
          </a:p>
        </p:txBody>
      </p:sp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782432" y="1202797"/>
            <a:ext cx="2924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Dispersão ≠ Migração</a:t>
            </a:r>
            <a:endParaRPr lang="pt-BR" sz="2400" b="1" dirty="0"/>
          </a:p>
        </p:txBody>
      </p:sp>
      <p:sp>
        <p:nvSpPr>
          <p:cNvPr id="10" name="AutoShape 2" descr="Aves escolhem rotas a partir de vento e correntes térmicas para migrar -  Planet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16560" r="3490" b="17155"/>
          <a:stretch/>
        </p:blipFill>
        <p:spPr bwMode="auto">
          <a:xfrm>
            <a:off x="78023" y="1772816"/>
            <a:ext cx="8825682" cy="389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3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043608" y="836712"/>
            <a:ext cx="6726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Abundância </a:t>
            </a:r>
            <a:r>
              <a:rPr lang="pt-BR" sz="2400" b="1" dirty="0"/>
              <a:t>e a densidade </a:t>
            </a:r>
            <a:r>
              <a:rPr lang="pt-BR" sz="2400" b="1" dirty="0" smtClean="0"/>
              <a:t>estão </a:t>
            </a:r>
            <a:r>
              <a:rPr lang="pt-BR" sz="2400" b="1" dirty="0"/>
              <a:t>relacionadas </a:t>
            </a:r>
            <a:r>
              <a:rPr lang="pt-BR" sz="2400" b="1" dirty="0" smtClean="0"/>
              <a:t>o </a:t>
            </a:r>
            <a:r>
              <a:rPr lang="pt-BR" sz="2400" b="1" dirty="0"/>
              <a:t>tamanho corporal </a:t>
            </a:r>
            <a:r>
              <a:rPr lang="pt-BR" sz="2400" b="1" dirty="0" smtClean="0"/>
              <a:t>adulto</a:t>
            </a:r>
            <a:endParaRPr lang="pt-BR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1" t="36848" r="22014" b="27706"/>
          <a:stretch/>
        </p:blipFill>
        <p:spPr bwMode="auto">
          <a:xfrm>
            <a:off x="1376563" y="2037041"/>
            <a:ext cx="6318151" cy="477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868144" y="2037041"/>
            <a:ext cx="1656184" cy="124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195736" y="836712"/>
            <a:ext cx="4342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DETERMINAÇÃO DE HÁBITATS ADEQUADOS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51724" y="3761950"/>
            <a:ext cx="4105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</a:rPr>
              <a:t>Nicho fundamental </a:t>
            </a:r>
            <a:r>
              <a:rPr lang="pt-BR" sz="2000" dirty="0"/>
              <a:t>Intervalo de condições abióticas sob as quais as espécies podem persistir.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11560" y="5308032"/>
            <a:ext cx="3785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B050"/>
                </a:solidFill>
              </a:rPr>
              <a:t>Nicho </a:t>
            </a:r>
            <a:r>
              <a:rPr lang="pt-BR" sz="2000" b="1" dirty="0" smtClean="0">
                <a:solidFill>
                  <a:srgbClr val="00B050"/>
                </a:solidFill>
              </a:rPr>
              <a:t>realizado (efetivo) </a:t>
            </a:r>
            <a:r>
              <a:rPr lang="pt-BR" sz="2000" dirty="0"/>
              <a:t>Intervalo de condições abióticas e bióticas sob as quais uma espécie persiste.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12775" y="1422023"/>
            <a:ext cx="41440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altLang="pt-BR" b="1" dirty="0">
                <a:sym typeface="Wingdings" pitchFamily="2" charset="2"/>
              </a:rPr>
              <a:t>Habitat </a:t>
            </a:r>
            <a:r>
              <a:rPr lang="pt-BR" altLang="pt-BR" dirty="0" smtClean="0">
                <a:sym typeface="Wingdings" pitchFamily="2" charset="2"/>
              </a:rPr>
              <a:t>- </a:t>
            </a:r>
            <a:r>
              <a:rPr lang="pt-BR" altLang="pt-BR" dirty="0"/>
              <a:t>Onde um organismo </a:t>
            </a:r>
            <a:r>
              <a:rPr lang="pt-BR" altLang="pt-BR" dirty="0" smtClean="0"/>
              <a:t>vive</a:t>
            </a:r>
          </a:p>
          <a:p>
            <a:pPr algn="just">
              <a:spcBef>
                <a:spcPct val="0"/>
              </a:spcBef>
            </a:pPr>
            <a:endParaRPr lang="pt-BR" altLang="pt-BR" dirty="0"/>
          </a:p>
          <a:p>
            <a:pPr algn="just">
              <a:spcBef>
                <a:spcPct val="0"/>
              </a:spcBef>
            </a:pPr>
            <a:r>
              <a:rPr lang="pt-BR" altLang="pt-BR" sz="2000" b="1" dirty="0">
                <a:solidFill>
                  <a:srgbClr val="00B0F0"/>
                </a:solidFill>
                <a:sym typeface="Wingdings" pitchFamily="2" charset="2"/>
              </a:rPr>
              <a:t>Nicho</a:t>
            </a:r>
            <a:r>
              <a:rPr lang="pt-BR" altLang="pt-BR" sz="2000" dirty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pt-BR" altLang="pt-BR" sz="2000" dirty="0" smtClean="0">
                <a:solidFill>
                  <a:srgbClr val="00B0F0"/>
                </a:solidFill>
                <a:sym typeface="Wingdings" pitchFamily="2" charset="2"/>
              </a:rPr>
              <a:t>-</a:t>
            </a:r>
            <a:r>
              <a:rPr lang="pt-BR" altLang="pt-BR" dirty="0" smtClean="0">
                <a:sym typeface="Wingdings" pitchFamily="2" charset="2"/>
              </a:rPr>
              <a:t> </a:t>
            </a:r>
            <a:r>
              <a:rPr lang="pt-BR" altLang="pt-BR" dirty="0"/>
              <a:t>Como um organismo </a:t>
            </a:r>
            <a:r>
              <a:rPr lang="pt-BR" altLang="pt-BR" dirty="0" smtClean="0"/>
              <a:t>vive / </a:t>
            </a:r>
            <a:r>
              <a:rPr lang="pt-BR" altLang="pt-BR" dirty="0" smtClean="0">
                <a:sym typeface="Wingdings" pitchFamily="2" charset="2"/>
              </a:rPr>
              <a:t>C</a:t>
            </a:r>
            <a:r>
              <a:rPr lang="pt-BR" altLang="pt-BR" dirty="0" smtClean="0"/>
              <a:t>ondições </a:t>
            </a:r>
            <a:r>
              <a:rPr lang="pt-BR" altLang="pt-BR" dirty="0"/>
              <a:t>e recursos necessários para que um indivíduo cumpra seu </a:t>
            </a:r>
            <a:r>
              <a:rPr lang="pt-BR" altLang="pt-BR" dirty="0" smtClean="0"/>
              <a:t>ciclo </a:t>
            </a:r>
            <a:r>
              <a:rPr lang="pt-BR" altLang="pt-BR" dirty="0"/>
              <a:t>de </a:t>
            </a:r>
            <a:r>
              <a:rPr lang="pt-BR" altLang="pt-BR" dirty="0" smtClean="0"/>
              <a:t>vida</a:t>
            </a:r>
            <a:endParaRPr lang="pt-BR" alt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039808" y="1422023"/>
            <a:ext cx="3924437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Espacialmente o nicho representa uma região geográfica onde o número de nascimentos é igual ou superior o número de mortes</a:t>
            </a:r>
            <a:endParaRPr lang="pt-BR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7" t="14578" r="13599" b="38310"/>
          <a:stretch>
            <a:fillRect/>
          </a:stretch>
        </p:blipFill>
        <p:spPr bwMode="auto">
          <a:xfrm>
            <a:off x="5691928" y="3468612"/>
            <a:ext cx="2723370" cy="32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125639" y="788088"/>
            <a:ext cx="446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/>
              <a:t>Metapopulação</a:t>
            </a:r>
            <a:r>
              <a:rPr lang="pt-BR" sz="2400" b="1" dirty="0" smtClean="0"/>
              <a:t> e subpopulações</a:t>
            </a:r>
            <a:endParaRPr lang="pt-BR" sz="2400" b="1" dirty="0"/>
          </a:p>
        </p:txBody>
      </p:sp>
      <p:sp>
        <p:nvSpPr>
          <p:cNvPr id="10" name="Retângulo 9"/>
          <p:cNvSpPr/>
          <p:nvPr/>
        </p:nvSpPr>
        <p:spPr>
          <a:xfrm>
            <a:off x="784884" y="1412776"/>
            <a:ext cx="7819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Subpopulação</a:t>
            </a:r>
            <a:r>
              <a:rPr lang="pt-BR" sz="2000" dirty="0" smtClean="0"/>
              <a:t> - </a:t>
            </a:r>
            <a:r>
              <a:rPr lang="pt-BR" sz="2000" dirty="0"/>
              <a:t>são </a:t>
            </a:r>
            <a:r>
              <a:rPr lang="pt-BR" sz="2000" dirty="0" smtClean="0"/>
              <a:t>conjuntos de indivíduos </a:t>
            </a:r>
            <a:r>
              <a:rPr lang="pt-BR" sz="2000" dirty="0"/>
              <a:t>vivendo em </a:t>
            </a:r>
            <a:r>
              <a:rPr lang="pt-BR" sz="2000" dirty="0" smtClean="0"/>
              <a:t>uma </a:t>
            </a:r>
            <a:r>
              <a:rPr lang="pt-BR" sz="2000" dirty="0"/>
              <a:t>manchas de </a:t>
            </a:r>
            <a:r>
              <a:rPr lang="pt-BR" sz="2000" dirty="0" smtClean="0"/>
              <a:t>hábitat</a:t>
            </a:r>
          </a:p>
          <a:p>
            <a:endParaRPr lang="pt-BR" sz="2000" dirty="0"/>
          </a:p>
          <a:p>
            <a:r>
              <a:rPr lang="pt-BR" sz="2000" b="1" dirty="0" err="1" smtClean="0">
                <a:solidFill>
                  <a:srgbClr val="00B0F0"/>
                </a:solidFill>
              </a:rPr>
              <a:t>Metapopulação</a:t>
            </a:r>
            <a:r>
              <a:rPr lang="pt-BR" sz="2000" dirty="0" smtClean="0"/>
              <a:t> - </a:t>
            </a:r>
            <a:r>
              <a:rPr lang="pt-BR" sz="2000" dirty="0"/>
              <a:t>é um conjunto de subpopulações interconectadas por movimento ocasional </a:t>
            </a:r>
            <a:r>
              <a:rPr lang="pt-BR" sz="2000" dirty="0" smtClean="0"/>
              <a:t>de indivíduos ou genes entre </a:t>
            </a:r>
            <a:r>
              <a:rPr lang="pt-BR" sz="2000" dirty="0"/>
              <a:t>essas subpopulações</a:t>
            </a:r>
            <a:br>
              <a:rPr lang="pt-BR" sz="2000" dirty="0"/>
            </a:br>
            <a:endParaRPr lang="pt-BR" sz="2000" dirty="0"/>
          </a:p>
        </p:txBody>
      </p:sp>
      <p:pic>
        <p:nvPicPr>
          <p:cNvPr id="7170" name="Picture 2" descr="O que são metapopulações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72" y="3059012"/>
            <a:ext cx="7137856" cy="35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125639" y="788088"/>
            <a:ext cx="446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/>
              <a:t>Metapopulação</a:t>
            </a:r>
            <a:r>
              <a:rPr lang="pt-BR" sz="2400" b="1" dirty="0" smtClean="0"/>
              <a:t> e subpopulações</a:t>
            </a:r>
            <a:endParaRPr lang="pt-BR" sz="2400" b="1" dirty="0"/>
          </a:p>
        </p:txBody>
      </p:sp>
      <p:sp>
        <p:nvSpPr>
          <p:cNvPr id="9" name="AutoShape 2" descr="Conjunto de inselbergs em Quixadá, Ceará | Download Scientific Diagr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26587" r="24759" b="21791"/>
          <a:stretch/>
        </p:blipFill>
        <p:spPr bwMode="auto">
          <a:xfrm>
            <a:off x="1614530" y="2936259"/>
            <a:ext cx="5914939" cy="380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784884" y="1268760"/>
            <a:ext cx="7819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Subpopulação</a:t>
            </a:r>
            <a:r>
              <a:rPr lang="pt-BR" sz="2000" dirty="0" smtClean="0"/>
              <a:t> - </a:t>
            </a:r>
            <a:r>
              <a:rPr lang="pt-BR" sz="2000" dirty="0"/>
              <a:t>são </a:t>
            </a:r>
            <a:r>
              <a:rPr lang="pt-BR" sz="2000" dirty="0" smtClean="0"/>
              <a:t>conjuntos de indivíduos </a:t>
            </a:r>
            <a:r>
              <a:rPr lang="pt-BR" sz="2000" dirty="0"/>
              <a:t>vivendo em </a:t>
            </a:r>
            <a:r>
              <a:rPr lang="pt-BR" sz="2000" dirty="0" smtClean="0"/>
              <a:t>uma </a:t>
            </a:r>
            <a:r>
              <a:rPr lang="pt-BR" sz="2000" dirty="0"/>
              <a:t>manchas de </a:t>
            </a:r>
            <a:r>
              <a:rPr lang="pt-BR" sz="2000" dirty="0" smtClean="0"/>
              <a:t>hábitat</a:t>
            </a:r>
          </a:p>
          <a:p>
            <a:endParaRPr lang="pt-BR" sz="2000" dirty="0"/>
          </a:p>
          <a:p>
            <a:r>
              <a:rPr lang="pt-BR" sz="2000" b="1" dirty="0" err="1" smtClean="0">
                <a:solidFill>
                  <a:srgbClr val="00B0F0"/>
                </a:solidFill>
              </a:rPr>
              <a:t>Metapopulação</a:t>
            </a:r>
            <a:r>
              <a:rPr lang="pt-BR" sz="2000" dirty="0" smtClean="0"/>
              <a:t> - </a:t>
            </a:r>
            <a:r>
              <a:rPr lang="pt-BR" sz="2000" dirty="0"/>
              <a:t>é um conjunto de subpopulações interconectadas por movimento ocasional </a:t>
            </a:r>
            <a:r>
              <a:rPr lang="pt-BR" sz="2000" dirty="0" smtClean="0"/>
              <a:t>de indivíduos ou genes entre </a:t>
            </a:r>
            <a:r>
              <a:rPr lang="pt-BR" sz="2000" dirty="0"/>
              <a:t>essas subpopulações</a:t>
            </a:r>
            <a:br>
              <a:rPr lang="pt-BR" sz="2000" dirty="0"/>
            </a:b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404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125639" y="788088"/>
            <a:ext cx="446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/>
              <a:t>Metapopulação</a:t>
            </a:r>
            <a:r>
              <a:rPr lang="pt-BR" sz="2400" b="1" dirty="0" smtClean="0"/>
              <a:t> e subpopulações</a:t>
            </a:r>
            <a:endParaRPr lang="pt-BR" sz="2400" b="1" dirty="0"/>
          </a:p>
        </p:txBody>
      </p:sp>
      <p:sp>
        <p:nvSpPr>
          <p:cNvPr id="9" name="AutoShape 2" descr="Conjunto de inselbergs em Quixadá, Ceará | Download Scientific Diagr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5" y="1556792"/>
            <a:ext cx="880643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1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7" t="52870" r="27081" b="11950"/>
          <a:stretch/>
        </p:blipFill>
        <p:spPr bwMode="auto">
          <a:xfrm>
            <a:off x="612775" y="1340768"/>
            <a:ext cx="7761526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877957" y="834298"/>
            <a:ext cx="3531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Estruturação Genética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877957" y="834298"/>
            <a:ext cx="3531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Estruturação Genética</a:t>
            </a:r>
            <a:endParaRPr lang="pt-BR" sz="2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9" t="28617" r="19252" b="19110"/>
          <a:stretch/>
        </p:blipFill>
        <p:spPr bwMode="auto">
          <a:xfrm>
            <a:off x="792839" y="1484784"/>
            <a:ext cx="6818245" cy="522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620027" y="821903"/>
            <a:ext cx="576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Fragmentação, estruturação, endogamia</a:t>
            </a:r>
            <a:endParaRPr lang="pt-BR" sz="24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4" t="38803" r="24764" b="26415"/>
          <a:stretch/>
        </p:blipFill>
        <p:spPr bwMode="auto">
          <a:xfrm>
            <a:off x="3635896" y="3406688"/>
            <a:ext cx="5492165" cy="34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932040" y="2224755"/>
            <a:ext cx="347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Cruzamentos </a:t>
            </a:r>
            <a:r>
              <a:rPr lang="pt-BR" b="1" dirty="0" err="1" smtClean="0"/>
              <a:t>inter-parentais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91072" y="5118652"/>
            <a:ext cx="248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Efeito fundador</a:t>
            </a:r>
            <a:endParaRPr lang="pt-BR" sz="2000" b="1" dirty="0"/>
          </a:p>
        </p:txBody>
      </p:sp>
      <p:pic>
        <p:nvPicPr>
          <p:cNvPr id="9" name="Picture 2" descr="O que são metapopulações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/>
          <a:stretch/>
        </p:blipFill>
        <p:spPr bwMode="auto">
          <a:xfrm>
            <a:off x="467544" y="1484784"/>
            <a:ext cx="3772248" cy="20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9" t="22460" r="15528" b="17515"/>
          <a:stretch/>
        </p:blipFill>
        <p:spPr bwMode="auto">
          <a:xfrm>
            <a:off x="2555776" y="854764"/>
            <a:ext cx="3260035" cy="60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156176" y="603088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Cicatriz genética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62578" y="3456272"/>
            <a:ext cx="248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Efeito fundador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Black-footed Ferret, Species - Revive &amp; Resto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/>
          <a:stretch/>
        </p:blipFill>
        <p:spPr bwMode="auto">
          <a:xfrm>
            <a:off x="176637" y="1700808"/>
            <a:ext cx="893070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45739" y="1582429"/>
            <a:ext cx="2178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População pequena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916218" y="1556792"/>
            <a:ext cx="3191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Baixa diversidade genética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198998" y="2492896"/>
            <a:ext cx="1373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Endogamia</a:t>
            </a:r>
            <a:endParaRPr lang="pt-BR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401274" y="3140968"/>
            <a:ext cx="2034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Deriva genética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28748" y="5229200"/>
            <a:ext cx="3191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Diminuição da população</a:t>
            </a:r>
            <a:endParaRPr lang="pt-BR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724128" y="5896184"/>
            <a:ext cx="3191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Diminuição da adaptabilidade</a:t>
            </a:r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630867" y="4020464"/>
            <a:ext cx="1877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Baixa fertilidade</a:t>
            </a:r>
            <a:endParaRPr lang="pt-BR" b="1" dirty="0"/>
          </a:p>
        </p:txBody>
      </p:sp>
      <p:sp>
        <p:nvSpPr>
          <p:cNvPr id="10" name="Elipse 9"/>
          <p:cNvSpPr/>
          <p:nvPr/>
        </p:nvSpPr>
        <p:spPr>
          <a:xfrm>
            <a:off x="3630867" y="4869160"/>
            <a:ext cx="2093261" cy="307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3976839" y="4849415"/>
            <a:ext cx="15312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Alta mortalidade</a:t>
            </a:r>
            <a:endParaRPr lang="pt-BR" sz="1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747866" y="98072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/>
              <a:t>Vórtex</a:t>
            </a:r>
            <a:r>
              <a:rPr lang="pt-BR" sz="2400" b="1" dirty="0" smtClean="0"/>
              <a:t> da Extinção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2157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149499" y="980727"/>
            <a:ext cx="441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/>
              <a:t>Vórtex</a:t>
            </a:r>
            <a:r>
              <a:rPr lang="pt-BR" sz="2400" b="1" dirty="0" smtClean="0"/>
              <a:t> do resgate genético</a:t>
            </a:r>
            <a:endParaRPr lang="pt-BR" sz="2400" b="1" dirty="0"/>
          </a:p>
        </p:txBody>
      </p:sp>
      <p:pic>
        <p:nvPicPr>
          <p:cNvPr id="2050" name="Picture 2" descr="Black-footed Ferret, Species - Revive &amp; Resto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6"/>
          <a:stretch/>
        </p:blipFill>
        <p:spPr bwMode="auto">
          <a:xfrm>
            <a:off x="35496" y="2028305"/>
            <a:ext cx="9050372" cy="46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153741" y="1763524"/>
            <a:ext cx="20419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População estável</a:t>
            </a:r>
            <a:endParaRPr lang="pt-BR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260159" y="6309320"/>
            <a:ext cx="34162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População pequena e instável</a:t>
            </a:r>
            <a:endParaRPr lang="pt-BR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7164288" y="4881277"/>
            <a:ext cx="1851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38382" y="5507940"/>
            <a:ext cx="22774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Maior diversidade</a:t>
            </a:r>
            <a:endParaRPr lang="pt-BR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399984" y="1988840"/>
            <a:ext cx="2744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Crescimento da População</a:t>
            </a:r>
            <a:endParaRPr lang="pt-BR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419872" y="2924944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Seleção Natural</a:t>
            </a:r>
            <a:endParaRPr lang="pt-BR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441790" y="3563724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Menor mortalidade</a:t>
            </a:r>
            <a:endParaRPr lang="pt-BR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3438494" y="4509120"/>
            <a:ext cx="22136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Aumento da fertilidade</a:t>
            </a:r>
            <a:endParaRPr lang="pt-BR" sz="16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851920" y="5301208"/>
            <a:ext cx="1584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E</a:t>
            </a:r>
            <a:r>
              <a:rPr lang="pt-BR" sz="1400" b="1" dirty="0" smtClean="0"/>
              <a:t>xogamia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0305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403648" y="836712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Sob condições ideais, as populações podem crescer rapidamente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6" t="42970" r="16748" b="24819"/>
          <a:stretch/>
        </p:blipFill>
        <p:spPr bwMode="auto">
          <a:xfrm>
            <a:off x="721980" y="2060848"/>
            <a:ext cx="815230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017450" y="6214501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População humana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123728" y="836712"/>
            <a:ext cx="4342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DETERMINAÇÃO DE HÁBITATS ADEQUADOS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4" t="9592" r="5760" b="6023"/>
          <a:stretch/>
        </p:blipFill>
        <p:spPr bwMode="auto">
          <a:xfrm>
            <a:off x="4587982" y="1772816"/>
            <a:ext cx="3975037" cy="40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Mapa climático do Brasil segundo a classificação climática de Köppen : r/ brasi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2" b="97176" l="4000" r="96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4" r="6519"/>
          <a:stretch/>
        </p:blipFill>
        <p:spPr bwMode="auto">
          <a:xfrm>
            <a:off x="323528" y="1916832"/>
            <a:ext cx="4176464" cy="40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779670" y="599957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Climas</a:t>
            </a:r>
            <a:endParaRPr lang="pt-BR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028142" y="603225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Solos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899592" y="716503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Fatores de controle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583668" y="133487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Predadores, competição, doenças, recursos limitados</a:t>
            </a:r>
            <a:endParaRPr lang="pt-BR" sz="2000" dirty="0"/>
          </a:p>
        </p:txBody>
      </p:sp>
      <p:pic>
        <p:nvPicPr>
          <p:cNvPr id="11" name="Imagem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>
            <a:off x="719406" y="1988840"/>
            <a:ext cx="7817377" cy="45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475656" y="83671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A terra não comporta crescimento indeterminado de todas as populações</a:t>
            </a:r>
            <a:endParaRPr lang="pt-BR" sz="2000" b="1" dirty="0"/>
          </a:p>
        </p:txBody>
      </p:sp>
      <p:sp>
        <p:nvSpPr>
          <p:cNvPr id="9" name="Retângulo 8"/>
          <p:cNvSpPr/>
          <p:nvPr/>
        </p:nvSpPr>
        <p:spPr>
          <a:xfrm>
            <a:off x="2056099" y="1676786"/>
            <a:ext cx="6764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Dinâmica populacional </a:t>
            </a:r>
            <a:r>
              <a:rPr lang="pt-BR" dirty="0" smtClean="0"/>
              <a:t> e as  </a:t>
            </a:r>
            <a:r>
              <a:rPr lang="pt-BR" dirty="0"/>
              <a:t>Relações ecológicas </a:t>
            </a:r>
          </a:p>
        </p:txBody>
      </p:sp>
      <p:pic>
        <p:nvPicPr>
          <p:cNvPr id="26626" name="Picture 2" descr="Papeis de parede 1366x768 Aves Sapos Garças Cabeça Caça Bico Animalia  baixar imagen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7" b="100000" l="0" r="89971">
                        <a14:backgroundMark x1="24890" y1="88411" x2="22914" y2="72917"/>
                        <a14:backgroundMark x1="59078" y1="38021" x2="57980" y2="99740"/>
                        <a14:backgroundMark x1="76208" y1="62630" x2="72035" y2="97526"/>
                        <a14:backgroundMark x1="76794" y1="42839" x2="76574" y2="44661"/>
                        <a14:backgroundMark x1="77306" y1="42578" x2="76208" y2="45182"/>
                        <a14:backgroundMark x1="75183" y1="47266" x2="75037" y2="48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77480"/>
            <a:ext cx="832498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1187624" y="102615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Aula 6</a:t>
            </a:r>
            <a:r>
              <a:rPr lang="pt-BR" dirty="0" smtClean="0"/>
              <a:t>. </a:t>
            </a:r>
            <a:r>
              <a:rPr lang="pt-BR" dirty="0"/>
              <a:t>Habitat, distribuição e dispersão</a:t>
            </a:r>
            <a:r>
              <a:rPr lang="pt-BR" dirty="0" smtClean="0"/>
              <a:t> (</a:t>
            </a:r>
            <a:r>
              <a:rPr lang="pt-BR" dirty="0" err="1" smtClean="0"/>
              <a:t>Cáps</a:t>
            </a:r>
            <a:r>
              <a:rPr lang="pt-BR" dirty="0" smtClean="0"/>
              <a:t>. 11 e 12  </a:t>
            </a:r>
            <a:r>
              <a:rPr lang="pt-BR" dirty="0"/>
              <a:t>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2050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4" y="1622327"/>
            <a:ext cx="3673388" cy="5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123728" y="836712"/>
            <a:ext cx="4342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DETERMINAÇÃO DE HÁBITATS ADEQUADOS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7" t="22059" r="16734" b="22068"/>
          <a:stretch/>
        </p:blipFill>
        <p:spPr bwMode="auto">
          <a:xfrm>
            <a:off x="1077481" y="1224750"/>
            <a:ext cx="6560458" cy="558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313761" y="836712"/>
            <a:ext cx="4123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Modelagem </a:t>
            </a:r>
            <a:r>
              <a:rPr lang="pt-BR" sz="2400" b="1" dirty="0"/>
              <a:t>de nicho ecológico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73875" y="1544898"/>
            <a:ext cx="7797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Envelope ecológico </a:t>
            </a:r>
            <a:r>
              <a:rPr lang="pt-BR" b="1" dirty="0" smtClean="0"/>
              <a:t>: </a:t>
            </a:r>
            <a:r>
              <a:rPr lang="pt-BR" dirty="0" smtClean="0"/>
              <a:t>Amplitude </a:t>
            </a:r>
            <a:r>
              <a:rPr lang="pt-BR" dirty="0"/>
              <a:t>de condições ecológicas previstas como adequadas para uma espécie.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91073" y="2870900"/>
            <a:ext cx="1359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3200" b="1" dirty="0" smtClean="0">
                <a:solidFill>
                  <a:srgbClr val="00B0F0"/>
                </a:solidFill>
                <a:sym typeface="Wingdings" pitchFamily="2" charset="2"/>
              </a:rPr>
              <a:t>Nicho?</a:t>
            </a:r>
            <a:endParaRPr lang="pt-BR" sz="3200" dirty="0"/>
          </a:p>
        </p:txBody>
      </p:sp>
      <p:sp>
        <p:nvSpPr>
          <p:cNvPr id="13" name="Seta em curva para a esquerda 12"/>
          <p:cNvSpPr/>
          <p:nvPr/>
        </p:nvSpPr>
        <p:spPr>
          <a:xfrm rot="11085193">
            <a:off x="217023" y="1719733"/>
            <a:ext cx="515911" cy="1424629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223" r="23621" b="35169"/>
          <a:stretch/>
        </p:blipFill>
        <p:spPr bwMode="auto">
          <a:xfrm>
            <a:off x="2453387" y="2191229"/>
            <a:ext cx="5948861" cy="431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313761" y="836712"/>
            <a:ext cx="4123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Modelagem </a:t>
            </a:r>
            <a:r>
              <a:rPr lang="pt-BR" sz="2400" b="1" dirty="0"/>
              <a:t>de nicho ecológico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131840" y="126876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Aquecimento global</a:t>
            </a:r>
            <a:endParaRPr lang="pt-BR" sz="2400" dirty="0"/>
          </a:p>
        </p:txBody>
      </p:sp>
      <p:pic>
        <p:nvPicPr>
          <p:cNvPr id="5122" name="Picture 2" descr="fig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7" y="1874441"/>
            <a:ext cx="85119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29779" y="5013176"/>
            <a:ext cx="3567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Commiphora</a:t>
            </a:r>
            <a:r>
              <a:rPr lang="pt-BR" i="1" dirty="0"/>
              <a:t> </a:t>
            </a:r>
            <a:r>
              <a:rPr lang="pt-BR" i="1" dirty="0" err="1"/>
              <a:t>wightii</a:t>
            </a:r>
            <a:r>
              <a:rPr lang="pt-BR" dirty="0"/>
              <a:t> (</a:t>
            </a:r>
            <a:r>
              <a:rPr lang="pt-BR" dirty="0" err="1"/>
              <a:t>Arn</a:t>
            </a:r>
            <a:r>
              <a:rPr lang="pt-BR" dirty="0"/>
              <a:t>.) </a:t>
            </a:r>
            <a:r>
              <a:rPr lang="pt-BR" dirty="0" err="1"/>
              <a:t>Bhandari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932040" y="62586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Guggul</a:t>
            </a:r>
            <a:endParaRPr lang="pt-BR" dirty="0"/>
          </a:p>
        </p:txBody>
      </p:sp>
      <p:pic>
        <p:nvPicPr>
          <p:cNvPr id="5124" name="Picture 4" descr="Commiphora Mukul Guggul Extract at ₹ 2250/kg in Mandsaur | ID: 2034807155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80" y="4234542"/>
            <a:ext cx="3305176" cy="33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7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313761" y="836712"/>
            <a:ext cx="4123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Modelagem </a:t>
            </a:r>
            <a:r>
              <a:rPr lang="pt-BR" sz="2400" b="1" dirty="0"/>
              <a:t>de nicho ecológico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131840" y="141277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Aquecimento global</a:t>
            </a:r>
            <a:endParaRPr lang="pt-BR" sz="2400" dirty="0"/>
          </a:p>
        </p:txBody>
      </p:sp>
      <p:pic>
        <p:nvPicPr>
          <p:cNvPr id="4098" name="Picture 2" descr="Impacto da mudança do clima no extrativismo do baru – uma análise sobre o  modelo do nicho climático da espécie – Futuro com flores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4897" r="39244" b="32506"/>
          <a:stretch/>
        </p:blipFill>
        <p:spPr bwMode="auto">
          <a:xfrm>
            <a:off x="1403648" y="1952398"/>
            <a:ext cx="6336704" cy="48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mente de castanha do Brasil Baru também conhecida como noz de baru ou  amêndoa de chiquitania é semente de Dipteryx alata Vogel | Foto Premiu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52936"/>
            <a:ext cx="4735149" cy="47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8782" y="1628800"/>
            <a:ext cx="308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1. ABRANGÊNCIA </a:t>
            </a:r>
            <a:r>
              <a:rPr lang="pt-BR" dirty="0"/>
              <a:t>GEOGRÁFICA</a:t>
            </a:r>
          </a:p>
        </p:txBody>
      </p:sp>
      <p:pic>
        <p:nvPicPr>
          <p:cNvPr id="2050" name="Picture 2" descr="Area of Occupancy and Extent of Occurrence – Atlas of Living Austral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5"/>
          <a:stretch/>
        </p:blipFill>
        <p:spPr bwMode="auto">
          <a:xfrm>
            <a:off x="2221264" y="2030992"/>
            <a:ext cx="5318349" cy="471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13916" r="15796" b="6873"/>
          <a:stretch/>
        </p:blipFill>
        <p:spPr bwMode="auto">
          <a:xfrm>
            <a:off x="1054489" y="1813466"/>
            <a:ext cx="6744645" cy="48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03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6. </a:t>
            </a:r>
            <a:r>
              <a:rPr lang="pt-BR" b="1" dirty="0"/>
              <a:t>Habitat, distribuição e dispersão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16224" y="7647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As distribuições populacionais têm cinco características importantes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88782" y="1628800"/>
            <a:ext cx="308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1. ABRANGÊNCIA </a:t>
            </a:r>
            <a:r>
              <a:rPr lang="pt-BR" dirty="0"/>
              <a:t>GEOGRÁFICA</a:t>
            </a:r>
          </a:p>
        </p:txBody>
      </p:sp>
    </p:spTree>
    <p:extLst>
      <p:ext uri="{BB962C8B-B14F-4D97-AF65-F5344CB8AC3E}">
        <p14:creationId xmlns:p14="http://schemas.microsoft.com/office/powerpoint/2010/main" val="19644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697</Words>
  <Application>Microsoft Office PowerPoint</Application>
  <PresentationFormat>Apresentação na tela (4:3)</PresentationFormat>
  <Paragraphs>118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edlley.pessoa</cp:lastModifiedBy>
  <cp:revision>172</cp:revision>
  <dcterms:created xsi:type="dcterms:W3CDTF">2025-01-22T13:59:49Z</dcterms:created>
  <dcterms:modified xsi:type="dcterms:W3CDTF">2025-03-21T15:02:54Z</dcterms:modified>
</cp:coreProperties>
</file>