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56" r:id="rId2"/>
    <p:sldId id="470" r:id="rId3"/>
    <p:sldId id="473" r:id="rId4"/>
    <p:sldId id="500" r:id="rId5"/>
    <p:sldId id="474" r:id="rId6"/>
    <p:sldId id="290" r:id="rId7"/>
    <p:sldId id="476" r:id="rId8"/>
    <p:sldId id="494" r:id="rId9"/>
    <p:sldId id="495" r:id="rId10"/>
    <p:sldId id="475" r:id="rId11"/>
    <p:sldId id="477" r:id="rId12"/>
    <p:sldId id="478" r:id="rId13"/>
    <p:sldId id="505" r:id="rId14"/>
    <p:sldId id="498" r:id="rId15"/>
    <p:sldId id="480" r:id="rId16"/>
    <p:sldId id="485" r:id="rId17"/>
    <p:sldId id="496" r:id="rId18"/>
    <p:sldId id="501" r:id="rId19"/>
    <p:sldId id="502" r:id="rId20"/>
    <p:sldId id="503" r:id="rId21"/>
    <p:sldId id="499" r:id="rId22"/>
    <p:sldId id="504" r:id="rId23"/>
    <p:sldId id="486" r:id="rId24"/>
    <p:sldId id="489" r:id="rId25"/>
    <p:sldId id="487" r:id="rId26"/>
    <p:sldId id="493" r:id="rId27"/>
    <p:sldId id="497" r:id="rId28"/>
    <p:sldId id="490" r:id="rId29"/>
    <p:sldId id="491" r:id="rId30"/>
    <p:sldId id="482" r:id="rId31"/>
    <p:sldId id="481" r:id="rId32"/>
    <p:sldId id="484" r:id="rId33"/>
    <p:sldId id="483" r:id="rId34"/>
    <p:sldId id="492"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91756" autoAdjust="0"/>
  </p:normalViewPr>
  <p:slideViewPr>
    <p:cSldViewPr>
      <p:cViewPr varScale="1">
        <p:scale>
          <a:sx n="66" d="100"/>
          <a:sy n="66" d="100"/>
        </p:scale>
        <p:origin x="1602" y="78"/>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6B410-8170-40B0-9A21-1FC570A8E351}" type="datetimeFigureOut">
              <a:rPr lang="pt-BR" smtClean="0"/>
              <a:t>02/07/2023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DA3E1-6995-42B9-879D-B38664B698A7}" type="slidenum">
              <a:rPr lang="pt-BR" smtClean="0"/>
              <a:t>‹nº›</a:t>
            </a:fld>
            <a:endParaRPr lang="pt-BR"/>
          </a:p>
        </p:txBody>
      </p:sp>
    </p:spTree>
    <p:extLst>
      <p:ext uri="{BB962C8B-B14F-4D97-AF65-F5344CB8AC3E}">
        <p14:creationId xmlns:p14="http://schemas.microsoft.com/office/powerpoint/2010/main" val="239600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DA3E1-6995-42B9-879D-B38664B698A7}" type="slidenum">
              <a:rPr lang="pt-BR" smtClean="0"/>
              <a:t>21</a:t>
            </a:fld>
            <a:endParaRPr lang="pt-BR"/>
          </a:p>
        </p:txBody>
      </p:sp>
    </p:spTree>
    <p:extLst>
      <p:ext uri="{BB962C8B-B14F-4D97-AF65-F5344CB8AC3E}">
        <p14:creationId xmlns:p14="http://schemas.microsoft.com/office/powerpoint/2010/main" val="14613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306708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392926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7521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96968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264997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157592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350692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410469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153596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322227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7CCE7E-9C1F-406F-89A9-08F7550509E3}" type="datetimeFigureOut">
              <a:rPr lang="pt-BR" smtClean="0"/>
              <a:pPr/>
              <a:t>30/06/2023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68B84-F263-4BAC-960F-E678843013FB}" type="slidenum">
              <a:rPr lang="pt-BR" smtClean="0"/>
              <a:pPr/>
              <a:t>‹nº›</a:t>
            </a:fld>
            <a:endParaRPr lang="pt-BR"/>
          </a:p>
        </p:txBody>
      </p:sp>
    </p:spTree>
    <p:extLst>
      <p:ext uri="{BB962C8B-B14F-4D97-AF65-F5344CB8AC3E}">
        <p14:creationId xmlns:p14="http://schemas.microsoft.com/office/powerpoint/2010/main" val="397157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CCE7E-9C1F-406F-89A9-08F7550509E3}" type="datetimeFigureOut">
              <a:rPr lang="pt-BR" smtClean="0"/>
              <a:pPr/>
              <a:t>30/06/2023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68B84-F263-4BAC-960F-E678843013FB}" type="slidenum">
              <a:rPr lang="pt-BR" smtClean="0"/>
              <a:pPr/>
              <a:t>‹nº›</a:t>
            </a:fld>
            <a:endParaRPr lang="pt-BR"/>
          </a:p>
        </p:txBody>
      </p:sp>
    </p:spTree>
    <p:extLst>
      <p:ext uri="{BB962C8B-B14F-4D97-AF65-F5344CB8AC3E}">
        <p14:creationId xmlns:p14="http://schemas.microsoft.com/office/powerpoint/2010/main" val="44367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116633"/>
            <a:ext cx="8712968" cy="6480720"/>
          </a:xfrm>
        </p:spPr>
        <p:txBody>
          <a:bodyPr anchor="t" anchorCtr="0">
            <a:normAutofit/>
          </a:bodyPr>
          <a:lstStyle/>
          <a:p>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br>
              <a:rPr lang="en-US" sz="2400" dirty="0">
                <a:latin typeface="Arial" pitchFamily="34" charset="0"/>
                <a:cs typeface="Arial" pitchFamily="34" charset="0"/>
              </a:rPr>
            </a:br>
            <a:endParaRPr lang="pt-BR" sz="2400" dirty="0">
              <a:latin typeface="Arial" pitchFamily="34" charset="0"/>
              <a:cs typeface="Arial" pitchFamily="34" charset="0"/>
            </a:endParaRPr>
          </a:p>
        </p:txBody>
      </p:sp>
      <p:sp>
        <p:nvSpPr>
          <p:cNvPr id="4" name="Rectangle 3"/>
          <p:cNvSpPr>
            <a:spLocks noChangeArrowheads="1"/>
          </p:cNvSpPr>
          <p:nvPr/>
        </p:nvSpPr>
        <p:spPr bwMode="auto">
          <a:xfrm>
            <a:off x="179512" y="260649"/>
            <a:ext cx="8784976" cy="1944216"/>
          </a:xfrm>
          <a:prstGeom prst="rect">
            <a:avLst/>
          </a:prstGeom>
          <a:solidFill>
            <a:srgbClr val="7A0000"/>
          </a:solidFill>
          <a:ln w="9525">
            <a:noFill/>
            <a:miter lim="800000"/>
            <a:headEnd/>
            <a:tailEnd/>
          </a:ln>
        </p:spPr>
        <p:txBody>
          <a:bodyPr/>
          <a:lstStyle/>
          <a:p>
            <a:pPr algn="ctr">
              <a:spcBef>
                <a:spcPct val="20000"/>
              </a:spcBef>
              <a:buFont typeface="Arial" charset="0"/>
              <a:buNone/>
            </a:pPr>
            <a:r>
              <a:rPr lang="pt-BR" sz="2800" b="1" dirty="0">
                <a:solidFill>
                  <a:schemeClr val="bg1"/>
                </a:solidFill>
              </a:rPr>
              <a:t>Aula 8/9: Trajetórias de Políticas Públicas de C,T&amp;I no Brasil </a:t>
            </a:r>
            <a:br>
              <a:rPr lang="pt-BR" sz="2800" b="1" dirty="0">
                <a:solidFill>
                  <a:schemeClr val="bg1"/>
                </a:solidFill>
              </a:rPr>
            </a:br>
            <a:br>
              <a:rPr lang="pt-BR" sz="2800" b="1" dirty="0">
                <a:solidFill>
                  <a:schemeClr val="bg1"/>
                </a:solidFill>
              </a:rPr>
            </a:br>
            <a:r>
              <a:rPr lang="pt-BR" sz="2800" b="1" dirty="0">
                <a:solidFill>
                  <a:schemeClr val="bg1"/>
                </a:solidFill>
              </a:rPr>
              <a:t>Políticas de C,T&amp;I no Brasil durante o Regime Militar</a:t>
            </a:r>
          </a:p>
        </p:txBody>
      </p:sp>
      <p:sp>
        <p:nvSpPr>
          <p:cNvPr id="6" name="Rectangle 3"/>
          <p:cNvSpPr>
            <a:spLocks noChangeArrowheads="1"/>
          </p:cNvSpPr>
          <p:nvPr/>
        </p:nvSpPr>
        <p:spPr bwMode="auto">
          <a:xfrm>
            <a:off x="251520" y="5517232"/>
            <a:ext cx="8712968" cy="1080120"/>
          </a:xfrm>
          <a:prstGeom prst="rect">
            <a:avLst/>
          </a:prstGeom>
          <a:solidFill>
            <a:srgbClr val="7A0000"/>
          </a:solidFill>
          <a:ln w="9525">
            <a:noFill/>
            <a:miter lim="800000"/>
            <a:headEnd/>
            <a:tailEnd/>
          </a:ln>
        </p:spPr>
        <p:txBody>
          <a:bodyPr/>
          <a:lstStyle/>
          <a:p>
            <a:pPr algn="ctr">
              <a:spcBef>
                <a:spcPct val="20000"/>
              </a:spcBef>
              <a:buFont typeface="Arial" charset="0"/>
              <a:buNone/>
            </a:pPr>
            <a:r>
              <a:rPr lang="pt-BR" sz="2800" b="1" dirty="0">
                <a:solidFill>
                  <a:schemeClr val="bg1"/>
                </a:solidFill>
              </a:rPr>
              <a:t>Professor Adalberto Azevedo</a:t>
            </a:r>
            <a:br>
              <a:rPr lang="pt-BR" sz="2800" b="1" dirty="0">
                <a:solidFill>
                  <a:schemeClr val="bg1"/>
                </a:solidFill>
              </a:rPr>
            </a:br>
            <a:r>
              <a:rPr lang="pt-BR" sz="2800" b="1" dirty="0">
                <a:solidFill>
                  <a:schemeClr val="bg1"/>
                </a:solidFill>
              </a:rPr>
              <a:t>São Bernardo do Campo</a:t>
            </a:r>
          </a:p>
        </p:txBody>
      </p:sp>
    </p:spTree>
    <p:extLst>
      <p:ext uri="{BB962C8B-B14F-4D97-AF65-F5344CB8AC3E}">
        <p14:creationId xmlns:p14="http://schemas.microsoft.com/office/powerpoint/2010/main" val="241829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nos Governos Militares</a:t>
            </a:r>
          </a:p>
        </p:txBody>
      </p:sp>
      <p:sp>
        <p:nvSpPr>
          <p:cNvPr id="4" name="Retângulo 3"/>
          <p:cNvSpPr/>
          <p:nvPr/>
        </p:nvSpPr>
        <p:spPr>
          <a:xfrm>
            <a:off x="-36512" y="412199"/>
            <a:ext cx="8964488" cy="5632311"/>
          </a:xfrm>
          <a:prstGeom prst="rect">
            <a:avLst/>
          </a:prstGeom>
        </p:spPr>
        <p:txBody>
          <a:bodyPr wrap="square">
            <a:spAutoFit/>
          </a:bodyPr>
          <a:lstStyle/>
          <a:p>
            <a:pPr algn="just"/>
            <a:r>
              <a:rPr lang="pt-BR" sz="2400" dirty="0">
                <a:latin typeface="Arial" pitchFamily="34" charset="0"/>
                <a:cs typeface="Arial" pitchFamily="34" charset="0"/>
              </a:rPr>
              <a:t>Tensões da política:  desenvolvimento da indústria nacional versus compromissos/expectativas com a indústria internacional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Sucesso relativo (projeto nacional)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Descontinuidade nos anos pós-ditadura: restrições orçamentárias, liberalização</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Crescimento de setores protegidos nos anos 70 (informática, automóveis): não resistiram às crises e ao neoliberalismo nos 80s e 90s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Investimento e crescimento da produção científica e tecnológica (mas não inovativa) seguiram crescendo: empoderamento da comunidade científica, estabilização relativa</a:t>
            </a:r>
          </a:p>
        </p:txBody>
      </p:sp>
    </p:spTree>
    <p:extLst>
      <p:ext uri="{BB962C8B-B14F-4D97-AF65-F5344CB8AC3E}">
        <p14:creationId xmlns:p14="http://schemas.microsoft.com/office/powerpoint/2010/main" val="324493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nos Governos Militares</a:t>
            </a:r>
          </a:p>
        </p:txBody>
      </p:sp>
      <p:pic>
        <p:nvPicPr>
          <p:cNvPr id="20482" name="Picture 2" descr="http://www.scielo.br/img/revistas/csc/v9n2/20384f1.gif"/>
          <p:cNvPicPr>
            <a:picLocks noChangeAspect="1" noChangeArrowheads="1"/>
          </p:cNvPicPr>
          <p:nvPr/>
        </p:nvPicPr>
        <p:blipFill>
          <a:blip r:embed="rId2" cstate="print"/>
          <a:srcRect/>
          <a:stretch>
            <a:fillRect/>
          </a:stretch>
        </p:blipFill>
        <p:spPr bwMode="auto">
          <a:xfrm>
            <a:off x="35496" y="707602"/>
            <a:ext cx="9100992" cy="4792913"/>
          </a:xfrm>
          <a:prstGeom prst="rect">
            <a:avLst/>
          </a:prstGeom>
          <a:noFill/>
        </p:spPr>
      </p:pic>
    </p:spTree>
    <p:extLst>
      <p:ext uri="{BB962C8B-B14F-4D97-AF65-F5344CB8AC3E}">
        <p14:creationId xmlns:p14="http://schemas.microsoft.com/office/powerpoint/2010/main" val="324493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Castello Branco (64-67)</a:t>
            </a:r>
          </a:p>
        </p:txBody>
      </p:sp>
      <p:sp>
        <p:nvSpPr>
          <p:cNvPr id="4" name="Retângulo 3"/>
          <p:cNvSpPr/>
          <p:nvPr/>
        </p:nvSpPr>
        <p:spPr>
          <a:xfrm>
            <a:off x="-36512" y="412199"/>
            <a:ext cx="8964488" cy="8438207"/>
          </a:xfrm>
          <a:prstGeom prst="rect">
            <a:avLst/>
          </a:prstGeom>
        </p:spPr>
        <p:txBody>
          <a:bodyPr wrap="square">
            <a:spAutoFit/>
          </a:bodyPr>
          <a:lstStyle/>
          <a:p>
            <a:pPr algn="just"/>
            <a:r>
              <a:rPr lang="pt-BR" sz="2400" dirty="0">
                <a:latin typeface="Arial" pitchFamily="34" charset="0"/>
                <a:cs typeface="Arial" pitchFamily="34" charset="0"/>
              </a:rPr>
              <a:t>Repressão política à comunidade científica X adesão ao projeto de desenvolvimento, certa autonomia no uso de recursos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Racionalização das instituições: ampliação do escopo de atuação do CNPq/CAPES, novos ministérios, BNDE, etc.</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1964: Fundo de Desenvolvimento Técnico-científico (</a:t>
            </a:r>
            <a:r>
              <a:rPr lang="pt-BR" sz="2400" dirty="0" err="1">
                <a:latin typeface="Arial" pitchFamily="34" charset="0"/>
                <a:cs typeface="Arial" pitchFamily="34" charset="0"/>
              </a:rPr>
              <a:t>Funtec</a:t>
            </a:r>
            <a:r>
              <a:rPr lang="pt-BR" sz="2400" dirty="0">
                <a:latin typeface="Arial" pitchFamily="34" charset="0"/>
                <a:cs typeface="Arial" pitchFamily="34" charset="0"/>
              </a:rPr>
              <a:t>) do BNDE (J. Goulart): RH para expandir empresas nacionais (tentado em 1958, pouca demanda), 1º instrumento financeiro para apoio à C&amp;T (recursos do BID e USAID).</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40% dos recursos para pós-graduação em Física, Química/Engenharia Química, Eng. Metalúrgica, Mecânica e Elétrica; 60%  para pesquisas em indústrias básicas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1965: Finep (no BNDE) assume o </a:t>
            </a:r>
            <a:r>
              <a:rPr lang="pt-BR" sz="2400" dirty="0" err="1">
                <a:latin typeface="Arial" pitchFamily="34" charset="0"/>
                <a:cs typeface="Arial" pitchFamily="34" charset="0"/>
              </a:rPr>
              <a:t>Funtec</a:t>
            </a:r>
            <a:r>
              <a:rPr lang="pt-BR" sz="2400" dirty="0">
                <a:latin typeface="Arial" pitchFamily="34" charset="0"/>
                <a:cs typeface="Arial" pitchFamily="34" charset="0"/>
              </a:rPr>
              <a:t> (Em 1967 empresa pública) ; 1966 ampliação das áreas (eco, estatística, </a:t>
            </a:r>
            <a:r>
              <a:rPr lang="pt-BR" sz="2400" dirty="0" err="1">
                <a:latin typeface="Arial" pitchFamily="34" charset="0"/>
                <a:cs typeface="Arial" pitchFamily="34" charset="0"/>
              </a:rPr>
              <a:t>adm</a:t>
            </a:r>
            <a:r>
              <a:rPr lang="pt-BR" sz="2400" dirty="0">
                <a:latin typeface="Arial" pitchFamily="34" charset="0"/>
                <a:cs typeface="Arial" pitchFamily="34" charset="0"/>
              </a:rPr>
              <a:t>)</a:t>
            </a:r>
          </a:p>
          <a:p>
            <a:pPr algn="just"/>
            <a:r>
              <a:rPr lang="pt-BR" sz="2400" dirty="0">
                <a:latin typeface="Arial" pitchFamily="34" charset="0"/>
                <a:cs typeface="Arial" pitchFamily="34" charset="0"/>
              </a:rPr>
              <a:t>1 </a:t>
            </a:r>
            <a:r>
              <a:rPr lang="pt-BR" sz="2400" dirty="0" err="1">
                <a:latin typeface="Arial" pitchFamily="34" charset="0"/>
                <a:cs typeface="Arial" pitchFamily="34" charset="0"/>
              </a:rPr>
              <a:t>proj</a:t>
            </a:r>
            <a:r>
              <a:rPr lang="pt-BR" sz="2400" dirty="0">
                <a:latin typeface="Arial" pitchFamily="34" charset="0"/>
                <a:cs typeface="Arial" pitchFamily="34" charset="0"/>
              </a:rPr>
              <a:t>. (1964); 7 (65); 8 (66); 14 (67); 25 (68 e anos seguintes) </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Castello Branco (64-67)</a:t>
            </a:r>
          </a:p>
        </p:txBody>
      </p:sp>
      <p:pic>
        <p:nvPicPr>
          <p:cNvPr id="5" name="Imagem 4">
            <a:extLst>
              <a:ext uri="{FF2B5EF4-FFF2-40B4-BE49-F238E27FC236}">
                <a16:creationId xmlns:a16="http://schemas.microsoft.com/office/drawing/2014/main" id="{4BF32E53-B809-4B7B-BB83-5E93770B3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3448"/>
            <a:ext cx="9144000" cy="6858000"/>
          </a:xfrm>
          <a:prstGeom prst="rect">
            <a:avLst/>
          </a:prstGeom>
        </p:spPr>
      </p:pic>
      <p:sp>
        <p:nvSpPr>
          <p:cNvPr id="7" name="CaixaDeTexto 6">
            <a:extLst>
              <a:ext uri="{FF2B5EF4-FFF2-40B4-BE49-F238E27FC236}">
                <a16:creationId xmlns:a16="http://schemas.microsoft.com/office/drawing/2014/main" id="{D4005DF5-ED83-7A22-EFEB-5F41828F273F}"/>
              </a:ext>
            </a:extLst>
          </p:cNvPr>
          <p:cNvSpPr txBox="1"/>
          <p:nvPr/>
        </p:nvSpPr>
        <p:spPr>
          <a:xfrm>
            <a:off x="251520" y="5229200"/>
            <a:ext cx="4673600" cy="369332"/>
          </a:xfrm>
          <a:prstGeom prst="rect">
            <a:avLst/>
          </a:prstGeom>
          <a:noFill/>
        </p:spPr>
        <p:txBody>
          <a:bodyPr wrap="square">
            <a:spAutoFit/>
          </a:bodyPr>
          <a:lstStyle/>
          <a:p>
            <a:r>
              <a:rPr lang="pt-BR" sz="1800" b="1" dirty="0">
                <a:latin typeface="Arial" pitchFamily="34" charset="0"/>
                <a:cs typeface="Arial" pitchFamily="34" charset="0"/>
              </a:rPr>
              <a:t>1965: regulamentação da Pós Graduação</a:t>
            </a:r>
            <a:endParaRPr lang="pt-BR" b="1" dirty="0"/>
          </a:p>
        </p:txBody>
      </p:sp>
    </p:spTree>
    <p:extLst>
      <p:ext uri="{BB962C8B-B14F-4D97-AF65-F5344CB8AC3E}">
        <p14:creationId xmlns:p14="http://schemas.microsoft.com/office/powerpoint/2010/main" val="85684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Castello Branco (64-67)</a:t>
            </a:r>
          </a:p>
        </p:txBody>
      </p:sp>
      <p:sp>
        <p:nvSpPr>
          <p:cNvPr id="4" name="Retângulo 3"/>
          <p:cNvSpPr/>
          <p:nvPr/>
        </p:nvSpPr>
        <p:spPr>
          <a:xfrm>
            <a:off x="-36512" y="412199"/>
            <a:ext cx="8964488" cy="5852884"/>
          </a:xfrm>
          <a:prstGeom prst="rect">
            <a:avLst/>
          </a:prstGeom>
        </p:spPr>
        <p:txBody>
          <a:bodyPr wrap="square">
            <a:spAutoFit/>
          </a:bodyPr>
          <a:lstStyle/>
          <a:p>
            <a:pPr algn="just"/>
            <a:r>
              <a:rPr lang="pt-BR" sz="2400" dirty="0">
                <a:latin typeface="Arial" pitchFamily="34" charset="0"/>
                <a:cs typeface="Arial" pitchFamily="34" charset="0"/>
              </a:rPr>
              <a:t>1965: regulamentação da PG(formar professores e cientistas).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CNPq: formulador/coordenador das políticas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Poucas possibilidades de ação, foco no combate à inflação (91,8% ao ano, em 1964, 22% ao ano, em 1968)</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Plano de Ação Econômica do Governo (PAEG 1964-66): “</a:t>
            </a:r>
            <a:r>
              <a:rPr lang="pt-BR" sz="2400" i="1" dirty="0">
                <a:latin typeface="Arial" pitchFamily="34" charset="0"/>
                <a:cs typeface="Arial" pitchFamily="34" charset="0"/>
              </a:rPr>
              <a:t>não consideração da energia nuclear como fonte geradora de energia elétrica em larga escala, no presente estágio</a:t>
            </a:r>
            <a:r>
              <a:rPr lang="pt-BR" sz="2400" dirty="0">
                <a:latin typeface="Arial" pitchFamily="34" charset="0"/>
                <a:cs typeface="Arial" pitchFamily="34" charset="0"/>
              </a:rPr>
              <a:t>”</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Alinhamento à política estadunidense de “desnuclearização” da América Latina   </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43424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Costa e Silva (67-69)</a:t>
            </a:r>
          </a:p>
        </p:txBody>
      </p:sp>
      <p:sp>
        <p:nvSpPr>
          <p:cNvPr id="4" name="Retângulo 3"/>
          <p:cNvSpPr/>
          <p:nvPr/>
        </p:nvSpPr>
        <p:spPr>
          <a:xfrm>
            <a:off x="-36512" y="412199"/>
            <a:ext cx="8964488" cy="9694962"/>
          </a:xfrm>
          <a:prstGeom prst="rect">
            <a:avLst/>
          </a:prstGeom>
        </p:spPr>
        <p:txBody>
          <a:bodyPr wrap="square">
            <a:spAutoFit/>
          </a:bodyPr>
          <a:lstStyle/>
          <a:p>
            <a:pPr algn="just"/>
            <a:r>
              <a:rPr lang="pt-BR" sz="2400" dirty="0">
                <a:latin typeface="Arial" pitchFamily="34" charset="0"/>
                <a:cs typeface="Arial" pitchFamily="34" charset="0"/>
              </a:rPr>
              <a:t>1967: retomada do crescimento econômico, conjuntura externa favorável, legitimação do regime</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Incorporação da </a:t>
            </a:r>
            <a:r>
              <a:rPr lang="pt-BR" sz="2400" dirty="0" err="1">
                <a:latin typeface="Arial" pitchFamily="34" charset="0"/>
                <a:cs typeface="Arial" pitchFamily="34" charset="0"/>
              </a:rPr>
              <a:t>C&amp;T</a:t>
            </a:r>
            <a:r>
              <a:rPr lang="pt-BR" sz="2400" dirty="0">
                <a:latin typeface="Arial" pitchFamily="34" charset="0"/>
                <a:cs typeface="Arial" pitchFamily="34" charset="0"/>
              </a:rPr>
              <a:t> no planejamento estatal. Decreto-Lei 200/1967: autoriza o executivo a nomear um Ministro extraordinário para C&amp;T. Incorporação da C&amp;T no PAEG. </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C,T&amp;I na política externa: garantia da soberania. Medidas contra a migração de cientistas (Operação Retorno, 67). </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Novo desenvolvimentismo: ideologia da prosperidade, interesses de capitais nacionais/internacionais. Legitimado pela racionalidade tecnocrática (cientistas e engenheiros). Antigo desenvolvimentismo é visto como passional e irracional.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Capital estatal em empresas de base, racionalmente operadas- espaço para a comunidade científica</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pPr>
            <a:r>
              <a:rPr lang="fr-FR" sz="2800" b="1" dirty="0">
                <a:solidFill>
                  <a:schemeClr val="bg1"/>
                </a:solidFill>
              </a:rPr>
              <a:t>PCTI no Governo militar: Costa e Silva (67-69)</a:t>
            </a:r>
          </a:p>
          <a:p>
            <a:pPr>
              <a:spcBef>
                <a:spcPct val="20000"/>
              </a:spcBef>
              <a:buFont typeface="Arial" charset="0"/>
              <a:buNone/>
            </a:pPr>
            <a:endParaRPr lang="fr-FR" sz="2800" b="1" dirty="0">
              <a:solidFill>
                <a:schemeClr val="bg1"/>
              </a:solidFill>
            </a:endParaRPr>
          </a:p>
        </p:txBody>
      </p:sp>
      <p:sp>
        <p:nvSpPr>
          <p:cNvPr id="4" name="Retângulo 3"/>
          <p:cNvSpPr/>
          <p:nvPr/>
        </p:nvSpPr>
        <p:spPr>
          <a:xfrm>
            <a:off x="-36512" y="412199"/>
            <a:ext cx="8964488" cy="10064294"/>
          </a:xfrm>
          <a:prstGeom prst="rect">
            <a:avLst/>
          </a:prstGeom>
        </p:spPr>
        <p:txBody>
          <a:bodyPr wrap="square">
            <a:spAutoFit/>
          </a:bodyPr>
          <a:lstStyle/>
          <a:p>
            <a:pPr algn="just"/>
            <a:r>
              <a:rPr lang="pt-BR" sz="2400" dirty="0">
                <a:latin typeface="Arial" pitchFamily="34" charset="0"/>
                <a:cs typeface="Arial" pitchFamily="34" charset="0"/>
              </a:rPr>
              <a:t>Reforma Universitária (1968): ampliação de vagas, eficiência do sistema (racionalidade econômica): atende a classe média </a:t>
            </a:r>
          </a:p>
          <a:p>
            <a:pPr algn="just">
              <a:lnSpc>
                <a:spcPts val="25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Acordo MEC-USAID (</a:t>
            </a:r>
            <a:r>
              <a:rPr lang="pt-BR" sz="2400" i="1" dirty="0">
                <a:latin typeface="Arial" pitchFamily="34" charset="0"/>
                <a:cs typeface="Arial" pitchFamily="34" charset="0"/>
              </a:rPr>
              <a:t>United States </a:t>
            </a:r>
            <a:r>
              <a:rPr lang="pt-BR" sz="2400" i="1" dirty="0" err="1">
                <a:latin typeface="Arial" pitchFamily="34" charset="0"/>
                <a:cs typeface="Arial" pitchFamily="34" charset="0"/>
              </a:rPr>
              <a:t>Agency</a:t>
            </a:r>
            <a:r>
              <a:rPr lang="pt-BR" sz="2400" i="1" dirty="0">
                <a:latin typeface="Arial" pitchFamily="34" charset="0"/>
                <a:cs typeface="Arial" pitchFamily="34" charset="0"/>
              </a:rPr>
              <a:t> for </a:t>
            </a:r>
            <a:r>
              <a:rPr lang="pt-BR" sz="2400" i="1" dirty="0" err="1">
                <a:latin typeface="Arial" pitchFamily="34" charset="0"/>
                <a:cs typeface="Arial" pitchFamily="34" charset="0"/>
              </a:rPr>
              <a:t>International</a:t>
            </a:r>
            <a:r>
              <a:rPr lang="pt-BR" sz="2400" i="1" dirty="0">
                <a:latin typeface="Arial" pitchFamily="34" charset="0"/>
                <a:cs typeface="Arial" pitchFamily="34" charset="0"/>
              </a:rPr>
              <a:t> </a:t>
            </a:r>
            <a:r>
              <a:rPr lang="pt-BR" sz="2400" i="1" dirty="0" err="1">
                <a:latin typeface="Arial" pitchFamily="34" charset="0"/>
                <a:cs typeface="Arial" pitchFamily="34" charset="0"/>
              </a:rPr>
              <a:t>Development</a:t>
            </a:r>
            <a:r>
              <a:rPr lang="pt-BR" sz="2400" dirty="0">
                <a:latin typeface="Arial" pitchFamily="34" charset="0"/>
                <a:cs typeface="Arial" pitchFamily="34" charset="0"/>
              </a:rPr>
              <a:t>) fundamenta a reforma, modelo estadunidense</a:t>
            </a:r>
          </a:p>
          <a:p>
            <a:pPr algn="just">
              <a:lnSpc>
                <a:spcPts val="25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Ampliação da pós-graduação- 125 cursos em 69, 974 em 79  (formar professores, qualidade do ensino, pesquisa aplicada). Foco em professores (nível médio), saúde, engenharias e técnicos intermediários, sistema de créditos nos cursos</a:t>
            </a:r>
          </a:p>
          <a:p>
            <a:pPr algn="just">
              <a:lnSpc>
                <a:spcPts val="25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1969: regras de credenciamento de cursos de pós graduação</a:t>
            </a:r>
          </a:p>
          <a:p>
            <a:pPr algn="just">
              <a:lnSpc>
                <a:spcPts val="25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Regime de dedicação exclusiva – Comissão Coordenadora do Regime de Tempo Integral e Dedicação Exclusiva</a:t>
            </a:r>
          </a:p>
          <a:p>
            <a:pPr algn="just">
              <a:lnSpc>
                <a:spcPts val="25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Programa estratégico de desenvolvimento 1968/70/Plano trienal 68/70</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a:p>
            <a:pPr>
              <a:spcBef>
                <a:spcPct val="20000"/>
              </a:spcBef>
              <a:buFont typeface="Arial" charset="0"/>
              <a:buNone/>
            </a:pPr>
            <a:endParaRPr lang="fr-FR" sz="2800" b="1" dirty="0">
              <a:solidFill>
                <a:schemeClr val="bg1"/>
              </a:solidFill>
            </a:endParaRPr>
          </a:p>
        </p:txBody>
      </p:sp>
      <p:sp>
        <p:nvSpPr>
          <p:cNvPr id="4" name="Retângulo 3"/>
          <p:cNvSpPr/>
          <p:nvPr/>
        </p:nvSpPr>
        <p:spPr>
          <a:xfrm>
            <a:off x="-36512" y="412199"/>
            <a:ext cx="8964488" cy="9664184"/>
          </a:xfrm>
          <a:prstGeom prst="rect">
            <a:avLst/>
          </a:prstGeom>
        </p:spPr>
        <p:txBody>
          <a:bodyPr wrap="square">
            <a:spAutoFit/>
          </a:bodyPr>
          <a:lstStyle/>
          <a:p>
            <a:pPr algn="just"/>
            <a:r>
              <a:rPr lang="pt-BR" sz="2400" dirty="0">
                <a:latin typeface="Arial" pitchFamily="34" charset="0"/>
                <a:cs typeface="Arial" pitchFamily="34" charset="0"/>
              </a:rPr>
              <a:t>AI -5 (13/12/1968): demissão de 257 professores/pesquisadores até 1973</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Decreto-Lei 477/1969: autoridades universitárias/educacionais podem desligar estudantes e demitir servidores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Decreto 64.086/1969: Regimes docentes nas federais (DE, TI)</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Fundo Nacional de Desenvolvimento Científico e Tecnológico (FNDCT): Decreto Lei 719/1969, implantação do Plano Básico de DCT (PBDCT). Financiadora de Estudos e Projetos (Finep): secretaria executiva do FNDCT- foco em programas </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Conselho gestor (CNPq, BNDE, Ministérios, comunidade de C&amp;T) </a:t>
            </a:r>
          </a:p>
          <a:p>
            <a:pPr algn="just"/>
            <a:endParaRPr lang="pt-BR" sz="2200" dirty="0">
              <a:latin typeface="Arial" pitchFamily="34" charset="0"/>
              <a:cs typeface="Arial" pitchFamily="34" charset="0"/>
            </a:endParaRPr>
          </a:p>
          <a:p>
            <a:pPr algn="just"/>
            <a:r>
              <a:rPr lang="pt-BR" sz="2400" dirty="0">
                <a:latin typeface="Arial" pitchFamily="34" charset="0"/>
                <a:cs typeface="Arial" pitchFamily="34" charset="0"/>
              </a:rPr>
              <a:t>Instituto Nacional de Propriedade Industrial (INPI): 1970</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295279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a:p>
            <a:pPr>
              <a:spcBef>
                <a:spcPct val="20000"/>
              </a:spcBef>
              <a:buFont typeface="Arial" charset="0"/>
              <a:buNone/>
            </a:pPr>
            <a:endParaRPr lang="fr-FR" sz="2800" b="1" dirty="0">
              <a:solidFill>
                <a:schemeClr val="bg1"/>
              </a:solidFill>
            </a:endParaRPr>
          </a:p>
        </p:txBody>
      </p:sp>
      <p:sp>
        <p:nvSpPr>
          <p:cNvPr id="4" name="Retângulo 3"/>
          <p:cNvSpPr/>
          <p:nvPr/>
        </p:nvSpPr>
        <p:spPr>
          <a:xfrm>
            <a:off x="-36512" y="412199"/>
            <a:ext cx="8964488" cy="9694962"/>
          </a:xfrm>
          <a:prstGeom prst="rect">
            <a:avLst/>
          </a:prstGeom>
        </p:spPr>
        <p:txBody>
          <a:bodyPr wrap="square">
            <a:spAutoFit/>
          </a:bodyPr>
          <a:lstStyle/>
          <a:p>
            <a:pPr algn="just"/>
            <a:r>
              <a:rPr lang="pt-BR" sz="2400" dirty="0">
                <a:latin typeface="Arial" pitchFamily="34" charset="0"/>
                <a:cs typeface="Arial" pitchFamily="34" charset="0"/>
              </a:rPr>
              <a:t>1970: sete projetos FNDCT (CNEN, Marinha, Capes, ABC, CTA e PUC RJ)- apoio institucional (não individual), grandes projetos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1972: Programa de apoio à consultoria nacional (Finep)- apoio a projetos de investimentos com conteúdo tecnológico (pesquisa básica- aplicada- desenvolvimento experimental- estudo de viabilidade- engenharia final)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1973: Programa Finep de Apoio ao Desenvolvimento Tecnológico da Empresa Nacional, Programa Nacional de Treinamento de Executivos, Programa de Treinamento em Administração de Pesquisas Científicas e Tecnológicas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Secretaria de Tecnologia Industrial do Ministério da Indústria e Comércio (1972)</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Empréstimos do BID: 32 milhões (1973) e 40 milhões (1977) </a:t>
            </a:r>
            <a:endParaRPr lang="pt-BR" sz="22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508099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a:p>
            <a:pPr>
              <a:spcBef>
                <a:spcPct val="20000"/>
              </a:spcBef>
              <a:buFont typeface="Arial" charset="0"/>
              <a:buNone/>
            </a:pPr>
            <a:endParaRPr lang="fr-FR" sz="2800" b="1" dirty="0">
              <a:solidFill>
                <a:schemeClr val="bg1"/>
              </a:solidFill>
            </a:endParaRPr>
          </a:p>
        </p:txBody>
      </p:sp>
      <p:pic>
        <p:nvPicPr>
          <p:cNvPr id="5" name="Imagem 4">
            <a:extLst>
              <a:ext uri="{FF2B5EF4-FFF2-40B4-BE49-F238E27FC236}">
                <a16:creationId xmlns:a16="http://schemas.microsoft.com/office/drawing/2014/main" id="{01095FB2-DD37-F54D-583B-895BB51ED4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5" y="440238"/>
            <a:ext cx="8857556" cy="6643167"/>
          </a:xfrm>
          <a:prstGeom prst="rect">
            <a:avLst/>
          </a:prstGeom>
        </p:spPr>
      </p:pic>
    </p:spTree>
    <p:extLst>
      <p:ext uri="{BB962C8B-B14F-4D97-AF65-F5344CB8AC3E}">
        <p14:creationId xmlns:p14="http://schemas.microsoft.com/office/powerpoint/2010/main" val="382332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Os produtos do período anterior: resumo</a:t>
            </a:r>
          </a:p>
        </p:txBody>
      </p:sp>
      <p:sp>
        <p:nvSpPr>
          <p:cNvPr id="4" name="Retângulo 3"/>
          <p:cNvSpPr/>
          <p:nvPr/>
        </p:nvSpPr>
        <p:spPr>
          <a:xfrm>
            <a:off x="0" y="412199"/>
            <a:ext cx="9036496" cy="6370975"/>
          </a:xfrm>
          <a:prstGeom prst="rect">
            <a:avLst/>
          </a:prstGeom>
        </p:spPr>
        <p:txBody>
          <a:bodyPr wrap="square">
            <a:spAutoFit/>
          </a:bodyPr>
          <a:lstStyle/>
          <a:p>
            <a:pPr algn="just"/>
            <a:r>
              <a:rPr lang="pt-BR" sz="2400" dirty="0">
                <a:latin typeface="Arial" pitchFamily="34" charset="0"/>
                <a:cs typeface="Arial" pitchFamily="34" charset="0"/>
              </a:rPr>
              <a:t>Redução na entrada de capitais externos. </a:t>
            </a:r>
          </a:p>
          <a:p>
            <a:pPr algn="just"/>
            <a:r>
              <a:rPr lang="pt-BR" sz="2400" dirty="0">
                <a:latin typeface="Arial" pitchFamily="34" charset="0"/>
                <a:cs typeface="Arial" pitchFamily="34" charset="0"/>
              </a:rPr>
              <a:t>Atendimento das demandas industriais e da construção de infraestrutura (obras civis). </a:t>
            </a:r>
          </a:p>
          <a:p>
            <a:pPr algn="just"/>
            <a:r>
              <a:rPr lang="pt-BR" sz="2400" dirty="0">
                <a:latin typeface="Arial" pitchFamily="34" charset="0"/>
                <a:cs typeface="Arial" pitchFamily="34" charset="0"/>
              </a:rPr>
              <a:t>Indústria de bens de consumo duráveis. </a:t>
            </a:r>
          </a:p>
          <a:p>
            <a:pPr algn="just"/>
            <a:r>
              <a:rPr lang="pt-BR" sz="2400" dirty="0">
                <a:latin typeface="Arial" pitchFamily="34" charset="0"/>
                <a:cs typeface="Arial" pitchFamily="34" charset="0"/>
              </a:rPr>
              <a:t>Sentimentos nacionalistas de duas naturezas (antiamericanismo e alinhamento) </a:t>
            </a:r>
            <a:endParaRPr lang="pt-BR" sz="2400" b="1" dirty="0">
              <a:latin typeface="Arial" pitchFamily="34" charset="0"/>
              <a:cs typeface="Arial" pitchFamily="34" charset="0"/>
            </a:endParaRPr>
          </a:p>
          <a:p>
            <a:pPr algn="just"/>
            <a:r>
              <a:rPr lang="pt-BR" sz="2400" dirty="0">
                <a:latin typeface="Arial" pitchFamily="34" charset="0"/>
                <a:cs typeface="Arial" pitchFamily="34" charset="0"/>
              </a:rPr>
              <a:t>Abertura entrada de IDE (instrução </a:t>
            </a:r>
            <a:r>
              <a:rPr lang="pt-BR" sz="2400" dirty="0" err="1">
                <a:latin typeface="Arial" pitchFamily="34" charset="0"/>
                <a:cs typeface="Arial" pitchFamily="34" charset="0"/>
              </a:rPr>
              <a:t>Sumoc</a:t>
            </a:r>
            <a:r>
              <a:rPr lang="pt-BR" sz="2400" dirty="0">
                <a:latin typeface="Arial" pitchFamily="34" charset="0"/>
                <a:cs typeface="Arial" pitchFamily="34" charset="0"/>
              </a:rPr>
              <a:t> 113, 1955). </a:t>
            </a:r>
          </a:p>
          <a:p>
            <a:pPr algn="just"/>
            <a:r>
              <a:rPr lang="pt-BR" sz="2400" dirty="0">
                <a:latin typeface="Arial" pitchFamily="34" charset="0"/>
                <a:cs typeface="Arial" pitchFamily="34" charset="0"/>
              </a:rPr>
              <a:t>Plano de metas (56-61). </a:t>
            </a:r>
          </a:p>
          <a:p>
            <a:pPr algn="just"/>
            <a:r>
              <a:rPr lang="pt-BR" sz="2400" dirty="0">
                <a:latin typeface="Arial" pitchFamily="34" charset="0"/>
                <a:cs typeface="Arial" pitchFamily="34" charset="0"/>
              </a:rPr>
              <a:t>Comissão Nacional de Energia Nuclear, Grupo Executivo da Indústria Automobilística (1956). </a:t>
            </a:r>
          </a:p>
          <a:p>
            <a:pPr algn="just"/>
            <a:r>
              <a:rPr lang="pt-BR" sz="2400" dirty="0">
                <a:latin typeface="Arial" pitchFamily="34" charset="0"/>
                <a:cs typeface="Arial" pitchFamily="34" charset="0"/>
              </a:rPr>
              <a:t>Comissão Supervisora do Plano dos Institutos (COSUPI).</a:t>
            </a:r>
          </a:p>
          <a:p>
            <a:pPr algn="just"/>
            <a:r>
              <a:rPr lang="pt-BR" sz="2400" dirty="0">
                <a:latin typeface="Arial" pitchFamily="34" charset="0"/>
                <a:cs typeface="Arial" pitchFamily="34" charset="0"/>
              </a:rPr>
              <a:t>Crescimento industrial 9,3%/ano, demanda por mão de obra qualificada. </a:t>
            </a:r>
          </a:p>
          <a:p>
            <a:pPr algn="just"/>
            <a:r>
              <a:rPr lang="pt-BR" sz="2400" dirty="0">
                <a:latin typeface="Arial" pitchFamily="34" charset="0"/>
                <a:cs typeface="Arial" pitchFamily="34" charset="0"/>
              </a:rPr>
              <a:t>Eletrobras (62), UNB (1961), universidade </a:t>
            </a:r>
            <a:r>
              <a:rPr lang="pt-BR" sz="2400" dirty="0" err="1">
                <a:latin typeface="Arial" pitchFamily="34" charset="0"/>
                <a:cs typeface="Arial" pitchFamily="34" charset="0"/>
              </a:rPr>
              <a:t>departamentalizada</a:t>
            </a:r>
            <a:r>
              <a:rPr lang="pt-BR" sz="2400" dirty="0">
                <a:latin typeface="Arial" pitchFamily="34" charset="0"/>
                <a:cs typeface="Arial" pitchFamily="34" charset="0"/>
              </a:rPr>
              <a:t>, RDI, PG. </a:t>
            </a:r>
          </a:p>
          <a:p>
            <a:pPr algn="just"/>
            <a:r>
              <a:rPr lang="pt-BR" sz="2400" dirty="0">
                <a:latin typeface="Arial" pitchFamily="34" charset="0"/>
                <a:cs typeface="Arial" pitchFamily="34" charset="0"/>
              </a:rPr>
              <a:t>Fapesp (1962) (crescente inserção da comunidade científica no processo de elaboração de </a:t>
            </a:r>
            <a:r>
              <a:rPr lang="pt-BR" sz="2400" dirty="0" err="1">
                <a:latin typeface="Arial" pitchFamily="34" charset="0"/>
                <a:cs typeface="Arial" pitchFamily="34" charset="0"/>
              </a:rPr>
              <a:t>PPs</a:t>
            </a:r>
            <a:r>
              <a:rPr lang="pt-BR" sz="2400" dirty="0">
                <a:latin typeface="Arial" pitchFamily="34" charset="0"/>
                <a:cs typeface="Arial" pitchFamily="34" charset="0"/>
              </a:rPr>
              <a:t>).</a:t>
            </a:r>
          </a:p>
        </p:txBody>
      </p:sp>
    </p:spTree>
    <p:extLst>
      <p:ext uri="{BB962C8B-B14F-4D97-AF65-F5344CB8AC3E}">
        <p14:creationId xmlns:p14="http://schemas.microsoft.com/office/powerpoint/2010/main" val="5698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a:p>
            <a:pPr>
              <a:spcBef>
                <a:spcPct val="20000"/>
              </a:spcBef>
              <a:buFont typeface="Arial" charset="0"/>
              <a:buNone/>
            </a:pPr>
            <a:endParaRPr lang="fr-FR" sz="2800" b="1" dirty="0">
              <a:solidFill>
                <a:schemeClr val="bg1"/>
              </a:solidFill>
            </a:endParaRPr>
          </a:p>
        </p:txBody>
      </p:sp>
      <p:pic>
        <p:nvPicPr>
          <p:cNvPr id="4" name="Imagem 3">
            <a:extLst>
              <a:ext uri="{FF2B5EF4-FFF2-40B4-BE49-F238E27FC236}">
                <a16:creationId xmlns:a16="http://schemas.microsoft.com/office/drawing/2014/main" id="{E8BB5648-EE02-3534-3F74-9D39F0C60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4664"/>
            <a:ext cx="9001571" cy="6751178"/>
          </a:xfrm>
          <a:prstGeom prst="rect">
            <a:avLst/>
          </a:prstGeom>
        </p:spPr>
      </p:pic>
      <p:sp>
        <p:nvSpPr>
          <p:cNvPr id="6" name="Elipse 5">
            <a:extLst>
              <a:ext uri="{FF2B5EF4-FFF2-40B4-BE49-F238E27FC236}">
                <a16:creationId xmlns:a16="http://schemas.microsoft.com/office/drawing/2014/main" id="{174D1C4F-E18D-A06D-4FEC-0F926DF07A86}"/>
              </a:ext>
            </a:extLst>
          </p:cNvPr>
          <p:cNvSpPr/>
          <p:nvPr/>
        </p:nvSpPr>
        <p:spPr>
          <a:xfrm>
            <a:off x="107504" y="548680"/>
            <a:ext cx="8532440" cy="6480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1980: início da contratação de projetos de pesquisadores individuais  (demanda comunidade científica)</a:t>
            </a:r>
          </a:p>
        </p:txBody>
      </p:sp>
    </p:spTree>
    <p:extLst>
      <p:ext uri="{BB962C8B-B14F-4D97-AF65-F5344CB8AC3E}">
        <p14:creationId xmlns:p14="http://schemas.microsoft.com/office/powerpoint/2010/main" val="12208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a:p>
            <a:pPr>
              <a:spcBef>
                <a:spcPct val="20000"/>
              </a:spcBef>
              <a:buFont typeface="Arial" charset="0"/>
              <a:buNone/>
            </a:pPr>
            <a:endParaRPr lang="fr-FR" sz="2800" b="1" dirty="0">
              <a:solidFill>
                <a:schemeClr val="bg1"/>
              </a:solidFill>
            </a:endParaRPr>
          </a:p>
        </p:txBody>
      </p:sp>
      <p:sp>
        <p:nvSpPr>
          <p:cNvPr id="4" name="Retângulo 3"/>
          <p:cNvSpPr/>
          <p:nvPr/>
        </p:nvSpPr>
        <p:spPr>
          <a:xfrm>
            <a:off x="-36512" y="412199"/>
            <a:ext cx="8964488" cy="11172289"/>
          </a:xfrm>
          <a:prstGeom prst="rect">
            <a:avLst/>
          </a:prstGeom>
        </p:spPr>
        <p:txBody>
          <a:bodyPr wrap="square">
            <a:spAutoFit/>
          </a:bodyPr>
          <a:lstStyle/>
          <a:p>
            <a:pPr algn="just"/>
            <a:r>
              <a:rPr lang="pt-BR" sz="2400" dirty="0" err="1">
                <a:latin typeface="Arial" pitchFamily="34" charset="0"/>
                <a:cs typeface="Arial" pitchFamily="34" charset="0"/>
              </a:rPr>
              <a:t>Institutições</a:t>
            </a:r>
            <a:r>
              <a:rPr lang="pt-BR" sz="2400" dirty="0">
                <a:latin typeface="Arial" pitchFamily="34" charset="0"/>
                <a:cs typeface="Arial" pitchFamily="34" charset="0"/>
              </a:rPr>
              <a:t> beneficiadas: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COPPE UFRJ e outras universidades</a:t>
            </a:r>
          </a:p>
          <a:p>
            <a:pPr algn="just"/>
            <a:r>
              <a:rPr lang="pt-BR" sz="2400" dirty="0">
                <a:latin typeface="Arial" pitchFamily="34" charset="0"/>
                <a:cs typeface="Arial" pitchFamily="34" charset="0"/>
              </a:rPr>
              <a:t>CNPq, Capes, </a:t>
            </a:r>
            <a:r>
              <a:rPr lang="pt-BR" sz="2400" dirty="0" err="1">
                <a:latin typeface="Arial" pitchFamily="34" charset="0"/>
                <a:cs typeface="Arial" pitchFamily="34" charset="0"/>
              </a:rPr>
              <a:t>Funtec</a:t>
            </a:r>
            <a:endParaRPr lang="pt-BR" sz="2400" dirty="0">
              <a:latin typeface="Arial" pitchFamily="34" charset="0"/>
              <a:cs typeface="Arial" pitchFamily="34" charset="0"/>
            </a:endParaRPr>
          </a:p>
          <a:p>
            <a:pPr algn="just"/>
            <a:r>
              <a:rPr lang="pt-BR" sz="2400" dirty="0">
                <a:latin typeface="Arial" pitchFamily="34" charset="0"/>
                <a:cs typeface="Arial" pitchFamily="34" charset="0"/>
              </a:rPr>
              <a:t>CNEN, Nuclebrás</a:t>
            </a:r>
          </a:p>
          <a:p>
            <a:pPr algn="just"/>
            <a:r>
              <a:rPr lang="pt-BR" sz="2400" dirty="0">
                <a:latin typeface="Arial" pitchFamily="34" charset="0"/>
                <a:cs typeface="Arial" pitchFamily="34" charset="0"/>
              </a:rPr>
              <a:t>INPE</a:t>
            </a:r>
          </a:p>
          <a:p>
            <a:pPr algn="just"/>
            <a:r>
              <a:rPr lang="pt-BR" sz="2400" dirty="0">
                <a:latin typeface="Arial" pitchFamily="34" charset="0"/>
                <a:cs typeface="Arial" pitchFamily="34" charset="0"/>
              </a:rPr>
              <a:t>Centro Tecnológico da Aeronáutica</a:t>
            </a:r>
          </a:p>
          <a:p>
            <a:pPr algn="just"/>
            <a:r>
              <a:rPr lang="pt-BR" sz="2400" dirty="0">
                <a:latin typeface="Arial" pitchFamily="34" charset="0"/>
                <a:cs typeface="Arial" pitchFamily="34" charset="0"/>
              </a:rPr>
              <a:t>Exército, Marinha</a:t>
            </a:r>
          </a:p>
          <a:p>
            <a:pPr algn="just"/>
            <a:r>
              <a:rPr lang="pt-BR" sz="2400" dirty="0">
                <a:latin typeface="Arial" pitchFamily="34" charset="0"/>
                <a:cs typeface="Arial" pitchFamily="34" charset="0"/>
              </a:rPr>
              <a:t>Usiminas, </a:t>
            </a:r>
            <a:r>
              <a:rPr lang="pt-BR" sz="2400" dirty="0" err="1">
                <a:latin typeface="Arial" pitchFamily="34" charset="0"/>
                <a:cs typeface="Arial" pitchFamily="34" charset="0"/>
              </a:rPr>
              <a:t>Digibrás</a:t>
            </a:r>
            <a:r>
              <a:rPr lang="pt-BR" sz="2400" dirty="0">
                <a:latin typeface="Arial" pitchFamily="34" charset="0"/>
                <a:cs typeface="Arial" pitchFamily="34" charset="0"/>
              </a:rPr>
              <a:t>, Sociedade Educacional Tupy</a:t>
            </a:r>
          </a:p>
          <a:p>
            <a:pPr algn="just"/>
            <a:r>
              <a:rPr lang="pt-BR" sz="2400" dirty="0">
                <a:latin typeface="Arial" pitchFamily="34" charset="0"/>
                <a:cs typeface="Arial" pitchFamily="34" charset="0"/>
              </a:rPr>
              <a:t>Institutos de Pesquisa Estaduais</a:t>
            </a:r>
          </a:p>
          <a:p>
            <a:pPr algn="just"/>
            <a:r>
              <a:rPr lang="pt-BR" sz="2400" dirty="0">
                <a:latin typeface="Arial" pitchFamily="34" charset="0"/>
                <a:cs typeface="Arial" pitchFamily="34" charset="0"/>
              </a:rPr>
              <a:t>Institutos ligados a Ministérios (Inmetro, Embrapa, </a:t>
            </a:r>
            <a:r>
              <a:rPr lang="pt-BR" sz="2400" dirty="0" err="1">
                <a:latin typeface="Arial" pitchFamily="34" charset="0"/>
                <a:cs typeface="Arial" pitchFamily="34" charset="0"/>
              </a:rPr>
              <a:t>etc</a:t>
            </a:r>
            <a:r>
              <a:rPr lang="pt-BR" sz="2400" dirty="0">
                <a:latin typeface="Arial" pitchFamily="34" charset="0"/>
                <a:cs typeface="Arial" pitchFamily="34" charset="0"/>
              </a:rPr>
              <a:t>)</a:t>
            </a:r>
          </a:p>
          <a:p>
            <a:pPr algn="just"/>
            <a:r>
              <a:rPr lang="pt-BR" sz="2400" dirty="0">
                <a:latin typeface="Arial" pitchFamily="34" charset="0"/>
                <a:cs typeface="Arial" pitchFamily="34" charset="0"/>
              </a:rPr>
              <a:t>Museus, Fundações,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Tendência de pulverização de recursos (1976: um bilhão em 76 projetos; 1986: 500 milhões em 917 projetos (Lógica favorável à comunidade científica, mas incongruente com planejamento desenvolvimentista típico da ditadura)</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283373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a:p>
            <a:pPr>
              <a:spcBef>
                <a:spcPct val="20000"/>
              </a:spcBef>
              <a:buFont typeface="Arial" charset="0"/>
              <a:buNone/>
            </a:pPr>
            <a:endParaRPr lang="fr-FR" sz="2800" b="1" dirty="0">
              <a:solidFill>
                <a:schemeClr val="bg1"/>
              </a:solidFill>
            </a:endParaRPr>
          </a:p>
        </p:txBody>
      </p:sp>
      <p:sp>
        <p:nvSpPr>
          <p:cNvPr id="4" name="Retângulo 3"/>
          <p:cNvSpPr/>
          <p:nvPr/>
        </p:nvSpPr>
        <p:spPr>
          <a:xfrm>
            <a:off x="-36512" y="412199"/>
            <a:ext cx="8964488" cy="10064294"/>
          </a:xfrm>
          <a:prstGeom prst="rect">
            <a:avLst/>
          </a:prstGeom>
        </p:spPr>
        <p:txBody>
          <a:bodyPr wrap="square">
            <a:spAutoFit/>
          </a:bodyPr>
          <a:lstStyle/>
          <a:p>
            <a:pPr algn="just"/>
            <a:r>
              <a:rPr lang="pt-BR" sz="2400" dirty="0">
                <a:latin typeface="Arial" pitchFamily="34" charset="0"/>
                <a:cs typeface="Arial" pitchFamily="34" charset="0"/>
              </a:rPr>
              <a:t>Mudança no posicionamento sobre energia nuclear: objetivo de desenvolver e utilizar tecnologia</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Mudança na política externa (da subordinação à integração)</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Acordo Brasil/EUA de cooperação para usos civis de energia atômica (1972): EUA fornecem urânio enriquecido (Brasil o natural) e supervisionam projetos nacionais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Angra I (construção iniciada em 1972, operação em 1985): concorrência ganha pela </a:t>
            </a:r>
            <a:r>
              <a:rPr lang="pt-BR" sz="2400" i="1" dirty="0">
                <a:latin typeface="Arial" pitchFamily="34" charset="0"/>
                <a:cs typeface="Arial" pitchFamily="34" charset="0"/>
              </a:rPr>
              <a:t>Westinghouse</a:t>
            </a:r>
            <a:r>
              <a:rPr lang="pt-BR" sz="2400" dirty="0">
                <a:latin typeface="Arial" pitchFamily="34" charset="0"/>
                <a:cs typeface="Arial" pitchFamily="34" charset="0"/>
              </a:rPr>
              <a:t>, 8% de participação de fornecedores industriais locais (padrão de usina de interesse dos países controladores da tecnologia)</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1974: Nuclebrás (extinta em 1989); 1975: Acordo Brasil-Alemanha, busca de reduzir a vulnerabilidade (matéria-prima)- Angra 2 (3, em construção)- previa oito usinas</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0300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p:txBody>
      </p:sp>
      <p:sp>
        <p:nvSpPr>
          <p:cNvPr id="4" name="Retângulo 3"/>
          <p:cNvSpPr/>
          <p:nvPr/>
        </p:nvSpPr>
        <p:spPr>
          <a:xfrm>
            <a:off x="-36512" y="412199"/>
            <a:ext cx="8964488" cy="9694962"/>
          </a:xfrm>
          <a:prstGeom prst="rect">
            <a:avLst/>
          </a:prstGeom>
        </p:spPr>
        <p:txBody>
          <a:bodyPr wrap="square">
            <a:spAutoFit/>
          </a:bodyPr>
          <a:lstStyle/>
          <a:p>
            <a:pPr algn="just"/>
            <a:r>
              <a:rPr lang="pt-BR" sz="2400" dirty="0">
                <a:latin typeface="Arial" pitchFamily="34" charset="0"/>
                <a:cs typeface="Arial" pitchFamily="34" charset="0"/>
              </a:rPr>
              <a:t>I PBDCT (1973): promover o desenvolvimento econômico fundado na C&amp;T. Ações para aproximar a universidade de empresas. Integrado ao I Plano Nacional de Desenvolvimento (PND).</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Ação estatal: hidroeletricidade, petróleo, siderurgia, transportes, telecomunicações, mineração</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Ambiguidade da política: forte presença do capital estrangeiro, objetivo de “queimar etapas” na </a:t>
            </a:r>
            <a:r>
              <a:rPr lang="pt-BR" sz="2400" dirty="0" err="1">
                <a:latin typeface="Arial" pitchFamily="34" charset="0"/>
                <a:cs typeface="Arial" pitchFamily="34" charset="0"/>
              </a:rPr>
              <a:t>P&amp;D</a:t>
            </a:r>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Legitimação do regime: propaganda dos êxitos técnico-administrativos (crescimento de 11% ao ano), linguagem técnica (despolitizar as questões, ideologia tecnocrática) </a:t>
            </a:r>
          </a:p>
          <a:p>
            <a:pPr algn="just"/>
            <a:r>
              <a:rPr lang="pt-BR" sz="2400" dirty="0">
                <a:latin typeface="Arial" pitchFamily="34" charset="0"/>
                <a:cs typeface="Arial" pitchFamily="34" charset="0"/>
              </a:rPr>
              <a:t>Despolitização de amplos setores. Intensificação da repressão (AI5)</a:t>
            </a:r>
          </a:p>
          <a:p>
            <a:pPr algn="just"/>
            <a:r>
              <a:rPr lang="pt-BR" sz="2400" b="1" dirty="0">
                <a:latin typeface="Arial" pitchFamily="34" charset="0"/>
                <a:cs typeface="Arial" pitchFamily="34" charset="0"/>
              </a:rPr>
              <a:t>Choque do petróleo: crise no financiamento externo</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Médici (69-74)</a:t>
            </a:r>
          </a:p>
        </p:txBody>
      </p:sp>
      <p:sp>
        <p:nvSpPr>
          <p:cNvPr id="4" name="Retângulo 3"/>
          <p:cNvSpPr/>
          <p:nvPr/>
        </p:nvSpPr>
        <p:spPr>
          <a:xfrm>
            <a:off x="-36512" y="412199"/>
            <a:ext cx="4896544" cy="9694962"/>
          </a:xfrm>
          <a:prstGeom prst="rect">
            <a:avLst/>
          </a:prstGeom>
        </p:spPr>
        <p:txBody>
          <a:bodyPr wrap="square">
            <a:spAutoFit/>
          </a:bodyPr>
          <a:lstStyle/>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“Maiores serão os benefícios resultantes de investimentos estrangeiros se estes se dirigirem preferencialmente para setores de produção de exportação ou de substituição de importações com adoção de nova tecnologia. Salutar será sua associação a empresas nacionais, para a tarefa comum de satisfação de necessidades do processo de nossos dias, permitindo conjugar os benefícios do investimento estrangeiro com o fortalecimento das empresas nacionais.” (Delfim Neto, 1973)</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pic>
        <p:nvPicPr>
          <p:cNvPr id="28674" name="Picture 2" descr="http://veja.abril.com.br/blog/ricardo-setti/files/2010/12/Ministro-da-Fazenda-Delfim-Neto-1978.jpg"/>
          <p:cNvPicPr>
            <a:picLocks noChangeAspect="1" noChangeArrowheads="1"/>
          </p:cNvPicPr>
          <p:nvPr/>
        </p:nvPicPr>
        <p:blipFill>
          <a:blip r:embed="rId2" cstate="print"/>
          <a:srcRect/>
          <a:stretch>
            <a:fillRect/>
          </a:stretch>
        </p:blipFill>
        <p:spPr bwMode="auto">
          <a:xfrm>
            <a:off x="4939815" y="476672"/>
            <a:ext cx="4096681" cy="4680520"/>
          </a:xfrm>
          <a:prstGeom prst="rect">
            <a:avLst/>
          </a:prstGeom>
          <a:noFill/>
        </p:spPr>
      </p:pic>
      <p:sp>
        <p:nvSpPr>
          <p:cNvPr id="5" name="Elipse 4"/>
          <p:cNvSpPr/>
          <p:nvPr/>
        </p:nvSpPr>
        <p:spPr>
          <a:xfrm>
            <a:off x="4860032" y="5301208"/>
            <a:ext cx="38164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Obs</a:t>
            </a:r>
            <a:r>
              <a:rPr lang="pt-BR" dirty="0"/>
              <a:t>: declarações de autoridades são uma importante fonte para análise de </a:t>
            </a:r>
            <a:r>
              <a:rPr lang="pt-BR" dirty="0" err="1"/>
              <a:t>PCTIs</a:t>
            </a:r>
            <a:endParaRPr lang="pt-BR" dirty="0"/>
          </a:p>
        </p:txBody>
      </p:sp>
    </p:spTree>
    <p:extLst>
      <p:ext uri="{BB962C8B-B14F-4D97-AF65-F5344CB8AC3E}">
        <p14:creationId xmlns:p14="http://schemas.microsoft.com/office/powerpoint/2010/main" val="324493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Geisel (74-79)</a:t>
            </a:r>
          </a:p>
        </p:txBody>
      </p:sp>
      <p:sp>
        <p:nvSpPr>
          <p:cNvPr id="4" name="Retângulo 3"/>
          <p:cNvSpPr/>
          <p:nvPr/>
        </p:nvSpPr>
        <p:spPr>
          <a:xfrm>
            <a:off x="-36512" y="332656"/>
            <a:ext cx="8964488" cy="6673622"/>
          </a:xfrm>
          <a:prstGeom prst="rect">
            <a:avLst/>
          </a:prstGeom>
        </p:spPr>
        <p:txBody>
          <a:bodyPr wrap="square">
            <a:spAutoFit/>
          </a:bodyPr>
          <a:lstStyle/>
          <a:p>
            <a:pPr algn="just"/>
            <a:r>
              <a:rPr lang="pt-BR" sz="2400" dirty="0">
                <a:latin typeface="Arial" pitchFamily="34" charset="0"/>
                <a:cs typeface="Arial" pitchFamily="34" charset="0"/>
              </a:rPr>
              <a:t>1974: CNP se torna CNPq</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Opção pelo desenvolvimentismo face à crise. II PND (75-79)</a:t>
            </a:r>
          </a:p>
          <a:p>
            <a:pPr algn="just">
              <a:lnSpc>
                <a:spcPts val="22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II e III </a:t>
            </a:r>
            <a:r>
              <a:rPr lang="pt-BR" sz="2400" dirty="0" err="1">
                <a:latin typeface="Arial" pitchFamily="34" charset="0"/>
                <a:cs typeface="Arial" pitchFamily="34" charset="0"/>
              </a:rPr>
              <a:t>PBDCTs</a:t>
            </a:r>
            <a:r>
              <a:rPr lang="pt-BR" sz="2400" dirty="0">
                <a:latin typeface="Arial" pitchFamily="34" charset="0"/>
                <a:cs typeface="Arial" pitchFamily="34" charset="0"/>
              </a:rPr>
              <a:t> (1975-79): desenvolver tecnologia nacional- bens de capital, nuclear, agroindústria e petroquímica. Recursos para C&amp;T são triplicados (empréstimos do Banco Mundial).</a:t>
            </a:r>
          </a:p>
          <a:p>
            <a:pPr algn="just">
              <a:lnSpc>
                <a:spcPts val="22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Modernização dos sistemas de serviços tecnológicos (padronização, Propriedade Intelectual, informação tecnológica, Tec. Industrial Básica)</a:t>
            </a:r>
          </a:p>
          <a:p>
            <a:pPr algn="just">
              <a:lnSpc>
                <a:spcPts val="22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SNDCT: secretarias de </a:t>
            </a:r>
            <a:r>
              <a:rPr lang="pt-BR" sz="2400" dirty="0" err="1">
                <a:latin typeface="Arial" pitchFamily="34" charset="0"/>
                <a:cs typeface="Arial" pitchFamily="34" charset="0"/>
              </a:rPr>
              <a:t>C&amp;T</a:t>
            </a:r>
            <a:r>
              <a:rPr lang="pt-BR" sz="2400" dirty="0">
                <a:latin typeface="Arial" pitchFamily="34" charset="0"/>
                <a:cs typeface="Arial" pitchFamily="34" charset="0"/>
              </a:rPr>
              <a:t> nos Ministérios, nova </a:t>
            </a:r>
            <a:r>
              <a:rPr lang="pt-BR" sz="2400" dirty="0" err="1">
                <a:latin typeface="Arial" pitchFamily="34" charset="0"/>
                <a:cs typeface="Arial" pitchFamily="34" charset="0"/>
              </a:rPr>
              <a:t>institucionalidade</a:t>
            </a:r>
            <a:r>
              <a:rPr lang="pt-BR" sz="2400" dirty="0">
                <a:latin typeface="Arial" pitchFamily="34" charset="0"/>
                <a:cs typeface="Arial" pitchFamily="34" charset="0"/>
              </a:rPr>
              <a:t> em Institutos de Pesquisa (transformação de autarquias em fundações, caso do IPT)</a:t>
            </a:r>
          </a:p>
          <a:p>
            <a:pPr algn="just">
              <a:lnSpc>
                <a:spcPts val="22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Plano Nacional de PG (1975): meta de triplicar a PG (em 1975, 195 cursos de mestrado e 68 de doutorado)</a:t>
            </a:r>
          </a:p>
          <a:p>
            <a:pPr algn="just">
              <a:lnSpc>
                <a:spcPts val="2200"/>
              </a:lnSpc>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Geisel (74-79)</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660457"/>
            <a:ext cx="9396536" cy="495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a:extLst>
              <a:ext uri="{FF2B5EF4-FFF2-40B4-BE49-F238E27FC236}">
                <a16:creationId xmlns:a16="http://schemas.microsoft.com/office/drawing/2014/main" id="{2BF92D5C-9B44-0790-2A1C-3C4B26BBF894}"/>
              </a:ext>
            </a:extLst>
          </p:cNvPr>
          <p:cNvSpPr txBox="1"/>
          <p:nvPr/>
        </p:nvSpPr>
        <p:spPr>
          <a:xfrm>
            <a:off x="1403648" y="5828211"/>
            <a:ext cx="4615542" cy="461665"/>
          </a:xfrm>
          <a:prstGeom prst="rect">
            <a:avLst/>
          </a:prstGeom>
          <a:noFill/>
        </p:spPr>
        <p:txBody>
          <a:bodyPr wrap="square">
            <a:spAutoFit/>
          </a:bodyPr>
          <a:lstStyle/>
          <a:p>
            <a:r>
              <a:rPr lang="pt-BR" sz="2400" b="1" dirty="0"/>
              <a:t>1976 a 2008</a:t>
            </a:r>
          </a:p>
        </p:txBody>
      </p:sp>
    </p:spTree>
    <p:extLst>
      <p:ext uri="{BB962C8B-B14F-4D97-AF65-F5344CB8AC3E}">
        <p14:creationId xmlns:p14="http://schemas.microsoft.com/office/powerpoint/2010/main" val="192078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Geisel (74-79)</a:t>
            </a:r>
          </a:p>
        </p:txBody>
      </p:sp>
      <p:sp>
        <p:nvSpPr>
          <p:cNvPr id="4" name="Retângulo 3"/>
          <p:cNvSpPr/>
          <p:nvPr/>
        </p:nvSpPr>
        <p:spPr>
          <a:xfrm>
            <a:off x="-36512" y="332656"/>
            <a:ext cx="8964488" cy="4437112"/>
          </a:xfrm>
          <a:prstGeom prst="rect">
            <a:avLst/>
          </a:prstGeom>
        </p:spPr>
        <p:txBody>
          <a:bodyPr wrap="square">
            <a:spAutoFit/>
          </a:bodyPr>
          <a:lstStyle/>
          <a:p>
            <a:pPr algn="just">
              <a:lnSpc>
                <a:spcPts val="22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1975: extinção do </a:t>
            </a:r>
            <a:r>
              <a:rPr lang="pt-BR" sz="2400" dirty="0" err="1">
                <a:latin typeface="Arial" pitchFamily="34" charset="0"/>
                <a:cs typeface="Arial" pitchFamily="34" charset="0"/>
              </a:rPr>
              <a:t>Funtec</a:t>
            </a:r>
            <a:r>
              <a:rPr lang="pt-BR" sz="2400" dirty="0">
                <a:latin typeface="Arial" pitchFamily="34" charset="0"/>
                <a:cs typeface="Arial" pitchFamily="34" charset="0"/>
              </a:rPr>
              <a:t>, de 1964</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Áreas prioritárias: Desenvolvimento industrial e RH; agropecuária; energia; desenvolvimento regional/social; novas tecnologias; outros setores de </a:t>
            </a:r>
            <a:r>
              <a:rPr lang="pt-BR" sz="2400" dirty="0" err="1">
                <a:latin typeface="Arial" pitchFamily="34" charset="0"/>
                <a:cs typeface="Arial" pitchFamily="34" charset="0"/>
              </a:rPr>
              <a:t>infra-estrutura</a:t>
            </a:r>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Política de C&amp;T centralizada na Secretaria de Planejamento da Presidência da República</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Expansão da capacidade de assimilação de tecnologias importadas</a:t>
            </a:r>
          </a:p>
        </p:txBody>
      </p:sp>
    </p:spTree>
    <p:extLst>
      <p:ext uri="{BB962C8B-B14F-4D97-AF65-F5344CB8AC3E}">
        <p14:creationId xmlns:p14="http://schemas.microsoft.com/office/powerpoint/2010/main" val="19995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Geisel (74-79)</a:t>
            </a:r>
          </a:p>
        </p:txBody>
      </p:sp>
      <p:sp>
        <p:nvSpPr>
          <p:cNvPr id="4" name="Retângulo 3"/>
          <p:cNvSpPr/>
          <p:nvPr/>
        </p:nvSpPr>
        <p:spPr>
          <a:xfrm>
            <a:off x="-36512" y="412199"/>
            <a:ext cx="8964488" cy="6442789"/>
          </a:xfrm>
          <a:prstGeom prst="rect">
            <a:avLst/>
          </a:prstGeom>
        </p:spPr>
        <p:txBody>
          <a:bodyPr wrap="square">
            <a:spAutoFit/>
          </a:bodyPr>
          <a:lstStyle/>
          <a:p>
            <a:pPr algn="just"/>
            <a:r>
              <a:rPr lang="pt-BR" sz="2400" dirty="0">
                <a:latin typeface="Arial" pitchFamily="34" charset="0"/>
                <a:cs typeface="Arial" pitchFamily="34" charset="0"/>
              </a:rPr>
              <a:t>Poucos resultados: fracasso do acordo nuclear Brasil-Alemanha, aumento da dependência em tecnologia industrial e das desigualdades regionais/sociais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Aumento do endividamento externo (setor privado e estatal “inchado”), alta dos juros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Choque do petróleo de 1979: explosão dos juros/estagnação (adoção de políticas recessivas)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Resultado: ampliação quantitativa e qualitativa do sistema público/privado de educação superior e pesquisa (concentrada). Grandes projetos estatais de infraestrutura</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Unicamp, Federais, Telebrás, </a:t>
            </a:r>
            <a:r>
              <a:rPr lang="pt-BR" sz="2400" dirty="0" err="1">
                <a:latin typeface="Arial" pitchFamily="34" charset="0"/>
                <a:cs typeface="Arial" pitchFamily="34" charset="0"/>
              </a:rPr>
              <a:t>Nuclebrás</a:t>
            </a:r>
            <a:r>
              <a:rPr lang="pt-BR" sz="2400" dirty="0">
                <a:latin typeface="Arial" pitchFamily="34" charset="0"/>
                <a:cs typeface="Arial" pitchFamily="34" charset="0"/>
              </a:rPr>
              <a:t>, Embraer, </a:t>
            </a:r>
            <a:r>
              <a:rPr lang="pt-BR" sz="2400" dirty="0" err="1">
                <a:latin typeface="Arial" pitchFamily="34" charset="0"/>
                <a:cs typeface="Arial" pitchFamily="34" charset="0"/>
              </a:rPr>
              <a:t>Siderbrás</a:t>
            </a:r>
            <a:r>
              <a:rPr lang="pt-BR" sz="2400" dirty="0">
                <a:latin typeface="Arial" pitchFamily="34" charset="0"/>
                <a:cs typeface="Arial" pitchFamily="34" charset="0"/>
              </a:rPr>
              <a:t>, CVRD, Angra I, Usiminas, </a:t>
            </a:r>
            <a:r>
              <a:rPr lang="pt-BR" sz="2400" dirty="0" err="1">
                <a:latin typeface="Arial" pitchFamily="34" charset="0"/>
                <a:cs typeface="Arial" pitchFamily="34" charset="0"/>
              </a:rPr>
              <a:t>Cenpes</a:t>
            </a:r>
            <a:r>
              <a:rPr lang="pt-BR" sz="2400" dirty="0">
                <a:latin typeface="Arial" pitchFamily="34" charset="0"/>
                <a:cs typeface="Arial" pitchFamily="34" charset="0"/>
              </a:rPr>
              <a:t>/Petrobras, Itaipu, </a:t>
            </a:r>
            <a:r>
              <a:rPr lang="pt-BR" sz="2400" dirty="0" err="1">
                <a:latin typeface="Arial" pitchFamily="34" charset="0"/>
                <a:cs typeface="Arial" pitchFamily="34" charset="0"/>
              </a:rPr>
              <a:t>Petroquisa</a:t>
            </a:r>
            <a:r>
              <a:rPr lang="pt-BR" sz="2400" dirty="0">
                <a:latin typeface="Arial" pitchFamily="34" charset="0"/>
                <a:cs typeface="Arial" pitchFamily="34" charset="0"/>
              </a:rPr>
              <a:t>, Proálcool, Embrapa, </a:t>
            </a:r>
            <a:r>
              <a:rPr lang="pt-BR" sz="2400" dirty="0" err="1">
                <a:latin typeface="Arial" pitchFamily="34" charset="0"/>
                <a:cs typeface="Arial" pitchFamily="34" charset="0"/>
              </a:rPr>
              <a:t>Cepel</a:t>
            </a:r>
            <a:r>
              <a:rPr lang="pt-BR" sz="2400" dirty="0">
                <a:latin typeface="Arial" pitchFamily="34" charset="0"/>
                <a:cs typeface="Arial" pitchFamily="34" charset="0"/>
              </a:rPr>
              <a:t>, </a:t>
            </a:r>
            <a:r>
              <a:rPr lang="pt-BR" sz="2400" dirty="0" err="1">
                <a:latin typeface="Arial" pitchFamily="34" charset="0"/>
                <a:cs typeface="Arial" pitchFamily="34" charset="0"/>
              </a:rPr>
              <a:t>CPqd</a:t>
            </a:r>
            <a:r>
              <a:rPr lang="pt-BR" sz="2400" dirty="0">
                <a:latin typeface="Arial" pitchFamily="34" charset="0"/>
                <a:cs typeface="Arial" pitchFamily="34" charset="0"/>
              </a:rPr>
              <a:t>, Centros Paula Souza...</a:t>
            </a:r>
          </a:p>
          <a:p>
            <a:pPr algn="just"/>
            <a:r>
              <a:rPr lang="pt-BR" sz="2400" dirty="0" err="1">
                <a:latin typeface="Arial" pitchFamily="34" charset="0"/>
                <a:cs typeface="Arial" pitchFamily="34" charset="0"/>
              </a:rPr>
              <a:t>Pólos</a:t>
            </a:r>
            <a:r>
              <a:rPr lang="pt-BR" sz="2400" dirty="0">
                <a:latin typeface="Arial" pitchFamily="34" charset="0"/>
                <a:cs typeface="Arial" pitchFamily="34" charset="0"/>
              </a:rPr>
              <a:t> tecnológicos (São José dos Campos, Campinas, RJ)</a:t>
            </a:r>
          </a:p>
        </p:txBody>
      </p:sp>
    </p:spTree>
    <p:extLst>
      <p:ext uri="{BB962C8B-B14F-4D97-AF65-F5344CB8AC3E}">
        <p14:creationId xmlns:p14="http://schemas.microsoft.com/office/powerpoint/2010/main" val="324493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Figueiredo (79-85)</a:t>
            </a:r>
          </a:p>
        </p:txBody>
      </p:sp>
      <p:sp>
        <p:nvSpPr>
          <p:cNvPr id="4" name="Retângulo 3"/>
          <p:cNvSpPr/>
          <p:nvPr/>
        </p:nvSpPr>
        <p:spPr>
          <a:xfrm>
            <a:off x="-36512" y="412199"/>
            <a:ext cx="8964488" cy="6442789"/>
          </a:xfrm>
          <a:prstGeom prst="rect">
            <a:avLst/>
          </a:prstGeom>
        </p:spPr>
        <p:txBody>
          <a:bodyPr wrap="square">
            <a:spAutoFit/>
          </a:bodyPr>
          <a:lstStyle/>
          <a:p>
            <a:pPr algn="just"/>
            <a:r>
              <a:rPr lang="pt-BR" sz="2400" dirty="0">
                <a:latin typeface="Arial" pitchFamily="34" charset="0"/>
                <a:cs typeface="Arial" pitchFamily="34" charset="0"/>
              </a:rPr>
              <a:t>Estagnação: consequência do acordo com o FMI (receita recessiva)</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III PBDCT: 1 página no III PND (1980)</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Contudo, os recursos não diminuem na mesma proporção (maiores que no período Médici). Comunidade científica institucionalizada e influente, especialmente em SP.</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Soluções financeiras: autonomia administrativa das unidades, fortalecimento dos sistemas estaduais. Negociações com o Banco Mundial.</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Ampliação da atuação junto a instituições promotoras de desenvolvimento. </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Incremento nos estudos de PCT (aprimorar o ciclo de </a:t>
            </a:r>
            <a:r>
              <a:rPr lang="pt-BR" sz="2400" dirty="0" err="1">
                <a:latin typeface="Arial" pitchFamily="34" charset="0"/>
                <a:cs typeface="Arial" pitchFamily="34" charset="0"/>
              </a:rPr>
              <a:t>PPs</a:t>
            </a:r>
            <a:r>
              <a:rPr lang="pt-BR" sz="2400" dirty="0">
                <a:latin typeface="Arial" pitchFamily="34" charset="0"/>
                <a:cs typeface="Arial" pitchFamily="34" charset="0"/>
              </a:rPr>
              <a:t>)- Núcleo de Pesquisa de PCT do CNPq (1984)</a:t>
            </a:r>
          </a:p>
        </p:txBody>
      </p:sp>
    </p:spTree>
    <p:extLst>
      <p:ext uri="{BB962C8B-B14F-4D97-AF65-F5344CB8AC3E}">
        <p14:creationId xmlns:p14="http://schemas.microsoft.com/office/powerpoint/2010/main" val="324493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61 a 64: o pré-golpe militar</a:t>
            </a:r>
          </a:p>
        </p:txBody>
      </p:sp>
      <p:sp>
        <p:nvSpPr>
          <p:cNvPr id="4" name="Retângulo 3"/>
          <p:cNvSpPr/>
          <p:nvPr/>
        </p:nvSpPr>
        <p:spPr>
          <a:xfrm>
            <a:off x="-36512" y="412199"/>
            <a:ext cx="8964488" cy="7478970"/>
          </a:xfrm>
          <a:prstGeom prst="rect">
            <a:avLst/>
          </a:prstGeom>
        </p:spPr>
        <p:txBody>
          <a:bodyPr wrap="square">
            <a:spAutoFit/>
          </a:bodyPr>
          <a:lstStyle/>
          <a:p>
            <a:pPr algn="just"/>
            <a:r>
              <a:rPr lang="pt-BR" sz="2400" dirty="0">
                <a:latin typeface="Arial" pitchFamily="34" charset="0"/>
                <a:cs typeface="Arial" pitchFamily="34" charset="0"/>
              </a:rPr>
              <a:t>Período de instabilidade política</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Decréscimo dos investimentos para</a:t>
            </a:r>
          </a:p>
          <a:p>
            <a:pPr algn="just"/>
            <a:r>
              <a:rPr lang="pt-BR" sz="2400" dirty="0">
                <a:latin typeface="Arial" pitchFamily="34" charset="0"/>
                <a:cs typeface="Arial" pitchFamily="34" charset="0"/>
              </a:rPr>
              <a:t>C,</a:t>
            </a:r>
            <a:r>
              <a:rPr lang="pt-BR" sz="2400" dirty="0" err="1">
                <a:latin typeface="Arial" pitchFamily="34" charset="0"/>
                <a:cs typeface="Arial" pitchFamily="34" charset="0"/>
              </a:rPr>
              <a:t>T&amp;I</a:t>
            </a:r>
            <a:r>
              <a:rPr lang="pt-BR" sz="2400" dirty="0">
                <a:latin typeface="Arial" pitchFamily="34" charset="0"/>
                <a:cs typeface="Arial" pitchFamily="34" charset="0"/>
              </a:rPr>
              <a:t> nas instituições criadas em 1951 </a:t>
            </a:r>
          </a:p>
          <a:p>
            <a:pPr algn="just"/>
            <a:r>
              <a:rPr lang="pt-BR" sz="2400" dirty="0">
                <a:latin typeface="Arial" pitchFamily="34" charset="0"/>
                <a:cs typeface="Arial" pitchFamily="34" charset="0"/>
              </a:rPr>
              <a:t>(CNPq e CAPES)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Crescimento industrial, aumento do IDE</a:t>
            </a:r>
          </a:p>
          <a:p>
            <a:pPr algn="just"/>
            <a:r>
              <a:rPr lang="pt-BR" sz="2400" dirty="0">
                <a:latin typeface="Arial" pitchFamily="34" charset="0"/>
                <a:cs typeface="Arial" pitchFamily="34" charset="0"/>
              </a:rPr>
              <a:t>(bens de consumo duráveis, capital)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Incremento da presença do Estado: </a:t>
            </a:r>
          </a:p>
          <a:p>
            <a:pPr algn="just"/>
            <a:r>
              <a:rPr lang="pt-BR" sz="2400" dirty="0">
                <a:latin typeface="Arial" pitchFamily="34" charset="0"/>
                <a:cs typeface="Arial" pitchFamily="34" charset="0"/>
              </a:rPr>
              <a:t>indústrias de base e defesa, segurança </a:t>
            </a:r>
          </a:p>
          <a:p>
            <a:pPr algn="just"/>
            <a:r>
              <a:rPr lang="pt-BR" sz="2400" dirty="0">
                <a:latin typeface="Arial" pitchFamily="34" charset="0"/>
                <a:cs typeface="Arial" pitchFamily="34" charset="0"/>
              </a:rPr>
              <a:t>e soberania nacional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Objetivo de domínio da tecnologia de energia nuclear (Plano trienal: meta de construir uma central nuclear com urânio)</a:t>
            </a:r>
          </a:p>
          <a:p>
            <a:pPr algn="just"/>
            <a:r>
              <a:rPr lang="pt-BR" sz="2400" dirty="0">
                <a:latin typeface="Arial" pitchFamily="34" charset="0"/>
                <a:cs typeface="Arial" pitchFamily="34" charset="0"/>
              </a:rPr>
              <a:t>Foco das Políticas de C,T&amp;I desde os anos 50: formação de recursos humanos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pic>
        <p:nvPicPr>
          <p:cNvPr id="1026" name="Picture 2" descr="http://veja.abril.com.br/historia/crise-dos-misseis/_img/imagens_edicao/brasil-janio-quadros.jpg"/>
          <p:cNvPicPr>
            <a:picLocks noChangeAspect="1" noChangeArrowheads="1"/>
          </p:cNvPicPr>
          <p:nvPr/>
        </p:nvPicPr>
        <p:blipFill>
          <a:blip r:embed="rId2" cstate="print"/>
          <a:srcRect/>
          <a:stretch>
            <a:fillRect/>
          </a:stretch>
        </p:blipFill>
        <p:spPr bwMode="auto">
          <a:xfrm>
            <a:off x="5796136" y="620688"/>
            <a:ext cx="3024336" cy="3802442"/>
          </a:xfrm>
          <a:prstGeom prst="rect">
            <a:avLst/>
          </a:prstGeom>
          <a:noFill/>
        </p:spPr>
      </p:pic>
    </p:spTree>
    <p:extLst>
      <p:ext uri="{BB962C8B-B14F-4D97-AF65-F5344CB8AC3E}">
        <p14:creationId xmlns:p14="http://schemas.microsoft.com/office/powerpoint/2010/main" val="3808004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a:t>
            </a:r>
          </a:p>
        </p:txBody>
      </p:sp>
      <p:sp>
        <p:nvSpPr>
          <p:cNvPr id="4" name="Retângulo 3"/>
          <p:cNvSpPr/>
          <p:nvPr/>
        </p:nvSpPr>
        <p:spPr>
          <a:xfrm>
            <a:off x="-36512" y="412199"/>
            <a:ext cx="8964488" cy="9028113"/>
          </a:xfrm>
          <a:prstGeom prst="rect">
            <a:avLst/>
          </a:prstGeom>
        </p:spPr>
        <p:txBody>
          <a:bodyPr wrap="square">
            <a:spAutoFit/>
          </a:bodyPr>
          <a:lstStyle/>
          <a:p>
            <a:pPr algn="just"/>
            <a:r>
              <a:rPr lang="pt-BR" sz="2400" dirty="0">
                <a:latin typeface="Arial" pitchFamily="34" charset="0"/>
                <a:cs typeface="Arial" pitchFamily="34" charset="0"/>
              </a:rPr>
              <a:t>Como foi feita a racionalização?</a:t>
            </a:r>
          </a:p>
          <a:p>
            <a:pPr algn="just">
              <a:lnSpc>
                <a:spcPts val="2300"/>
              </a:lnSpc>
            </a:pPr>
            <a:r>
              <a:rPr lang="pt-BR" sz="2400" dirty="0">
                <a:latin typeface="Arial" pitchFamily="34" charset="0"/>
                <a:cs typeface="Arial" pitchFamily="34" charset="0"/>
              </a:rPr>
              <a:t> </a:t>
            </a:r>
          </a:p>
          <a:p>
            <a:pPr algn="just"/>
            <a:r>
              <a:rPr lang="pt-BR" sz="2400" dirty="0">
                <a:latin typeface="Arial" pitchFamily="34" charset="0"/>
                <a:cs typeface="Arial" pitchFamily="34" charset="0"/>
              </a:rPr>
              <a:t>Reforma Universitária, RDTI, FNDCT: atendimento a antigas demandas dos pesquisadores. Geração de lideranças na comunidade científica</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Cooptação (ainda que involuntária)?</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Planejamento racional? E a educação da massa? (possíveis agentes de inovação, especialmente potenciais (intra)empreendedores)? Ampliação da C&amp;T (elites educadas) X ampliação da educação (capacitação elitista)  </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Políticas não geraram um ambiente propício à inovação- sociedade ainda com traços coronelistas, apoio no IDE, problemas do sistema político (corrupção, </a:t>
            </a:r>
            <a:r>
              <a:rPr lang="pt-BR" sz="2400" dirty="0" err="1">
                <a:latin typeface="Arial" pitchFamily="34" charset="0"/>
                <a:cs typeface="Arial" pitchFamily="34" charset="0"/>
              </a:rPr>
              <a:t>patrimonialismo</a:t>
            </a:r>
            <a:r>
              <a:rPr lang="pt-BR" sz="2400" dirty="0">
                <a:latin typeface="Arial" pitchFamily="34" charset="0"/>
                <a:cs typeface="Arial" pitchFamily="34" charset="0"/>
              </a:rPr>
              <a:t>, etc.), gargalos jurídicos (instituições públicas)</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a:t>
            </a:r>
          </a:p>
        </p:txBody>
      </p:sp>
      <p:sp>
        <p:nvSpPr>
          <p:cNvPr id="4" name="Retângulo 3"/>
          <p:cNvSpPr/>
          <p:nvPr/>
        </p:nvSpPr>
        <p:spPr>
          <a:xfrm>
            <a:off x="-36512" y="332656"/>
            <a:ext cx="8964488" cy="9274334"/>
          </a:xfrm>
          <a:prstGeom prst="rect">
            <a:avLst/>
          </a:prstGeom>
        </p:spPr>
        <p:txBody>
          <a:bodyPr wrap="square">
            <a:spAutoFit/>
          </a:bodyPr>
          <a:lstStyle/>
          <a:p>
            <a:pPr algn="just"/>
            <a:r>
              <a:rPr lang="pt-BR" sz="2400" dirty="0">
                <a:latin typeface="Arial" pitchFamily="34" charset="0"/>
                <a:cs typeface="Arial" pitchFamily="34" charset="0"/>
              </a:rPr>
              <a:t>Tecnocracia racional: promessa de desenvolvimento (‘O Brasil é o país do futuro”)</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Fortalecimento do Estado (uso da violência, AI5). 1964-73: 257 professores demitidos.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Relação </a:t>
            </a:r>
            <a:r>
              <a:rPr lang="pt-BR" sz="2400" b="1" dirty="0">
                <a:latin typeface="Arial" pitchFamily="34" charset="0"/>
                <a:cs typeface="Arial" pitchFamily="34" charset="0"/>
              </a:rPr>
              <a:t>desrespeitosa</a:t>
            </a:r>
            <a:r>
              <a:rPr lang="pt-BR" sz="2400" dirty="0">
                <a:latin typeface="Arial" pitchFamily="34" charset="0"/>
                <a:cs typeface="Arial" pitchFamily="34" charset="0"/>
              </a:rPr>
              <a:t> (sub e supercidadãos): espere (o bolo crescer) e confie, sem discussão</a:t>
            </a:r>
            <a:endParaRPr lang="pt-BR" sz="2000" dirty="0">
              <a:latin typeface="Arial" pitchFamily="34" charset="0"/>
              <a:cs typeface="Arial" pitchFamily="34" charset="0"/>
            </a:endParaRPr>
          </a:p>
          <a:p>
            <a:pPr algn="just"/>
            <a:r>
              <a:rPr lang="pt-BR" sz="2000" dirty="0">
                <a:latin typeface="Arial" pitchFamily="34" charset="0"/>
                <a:cs typeface="Arial" pitchFamily="34" charset="0"/>
              </a:rPr>
              <a:t>1960- 50% + pobres, 17,6% da renda; 10% + ricos, 39,6% 1980- 50% + pobres, 12,6%; 10% + ricos, 50,9% (</a:t>
            </a:r>
            <a:r>
              <a:rPr lang="pt-BR" sz="1200" b="1" dirty="0">
                <a:solidFill>
                  <a:srgbClr val="FF0000"/>
                </a:solidFill>
                <a:latin typeface="Arial" pitchFamily="34" charset="0"/>
                <a:cs typeface="Arial" pitchFamily="34" charset="0"/>
              </a:rPr>
              <a:t>Desigualdade e pobreza no Brasil: retrato de uma estabilidade Inaceitável Ricardo Paes de Barros, Ricardo Henriques, Rosane Mendonça. Revista Brasileira de Ciências Sociais - Vol. 15 No 42, 2000 )</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Ausência de reflexões sobre o problema da desigualdade (tecnologia para o Desenvolvimento Social- ausência do pensamento de um ponto de vista “socialista”)</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Ambiguidade da política industrial (interesse nacional X IDE, inclusão x exclusão, banimento dos críticos) </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a:t>
            </a:r>
          </a:p>
        </p:txBody>
      </p:sp>
      <p:sp>
        <p:nvSpPr>
          <p:cNvPr id="4" name="Retângulo 3"/>
          <p:cNvSpPr/>
          <p:nvPr/>
        </p:nvSpPr>
        <p:spPr>
          <a:xfrm>
            <a:off x="-36512" y="412199"/>
            <a:ext cx="8964488" cy="10064294"/>
          </a:xfrm>
          <a:prstGeom prst="rect">
            <a:avLst/>
          </a:prstGeom>
        </p:spPr>
        <p:txBody>
          <a:bodyPr wrap="square">
            <a:spAutoFit/>
          </a:bodyPr>
          <a:lstStyle/>
          <a:p>
            <a:pPr algn="just"/>
            <a:r>
              <a:rPr lang="pt-BR" sz="2400" dirty="0">
                <a:latin typeface="Arial" pitchFamily="34" charset="0"/>
                <a:cs typeface="Arial" pitchFamily="34" charset="0"/>
              </a:rPr>
              <a:t>Toda vez que um justo grita</a:t>
            </a:r>
          </a:p>
          <a:p>
            <a:pPr algn="just"/>
            <a:r>
              <a:rPr lang="pt-BR" sz="2400" dirty="0">
                <a:latin typeface="Arial" pitchFamily="34" charset="0"/>
                <a:cs typeface="Arial" pitchFamily="34" charset="0"/>
              </a:rPr>
              <a:t> um carrasco vem calar</a:t>
            </a:r>
          </a:p>
          <a:p>
            <a:pPr algn="just"/>
            <a:r>
              <a:rPr lang="pt-BR" sz="2400" dirty="0">
                <a:latin typeface="Arial" pitchFamily="34" charset="0"/>
                <a:cs typeface="Arial" pitchFamily="34" charset="0"/>
              </a:rPr>
              <a:t>quem não presta fica vivo </a:t>
            </a:r>
          </a:p>
          <a:p>
            <a:pPr algn="just"/>
            <a:r>
              <a:rPr lang="pt-BR" sz="2400" dirty="0">
                <a:latin typeface="Arial" pitchFamily="34" charset="0"/>
                <a:cs typeface="Arial" pitchFamily="34" charset="0"/>
              </a:rPr>
              <a:t>quem é bom, mandam matar</a:t>
            </a:r>
          </a:p>
          <a:p>
            <a:pPr algn="just"/>
            <a:r>
              <a:rPr lang="pt-BR" sz="2400" dirty="0">
                <a:latin typeface="Arial" pitchFamily="34" charset="0"/>
                <a:cs typeface="Arial" pitchFamily="34" charset="0"/>
              </a:rPr>
              <a:t>(CBH, Os Inconfidentes, 1970)</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Ao regime, não interessava conhecimento crítico</a:t>
            </a:r>
          </a:p>
          <a:p>
            <a:pPr algn="just"/>
            <a:r>
              <a:rPr lang="pt-BR" sz="2400" dirty="0">
                <a:latin typeface="Arial" pitchFamily="34" charset="0"/>
                <a:cs typeface="Arial" pitchFamily="34" charset="0"/>
              </a:rPr>
              <a:t>SISTEMA GERA UMA MERITOCRACIA ADULTERADA </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Premiados (“melhores”) são os que tem acesso a privilégios por não contestarem os donos do dinheiro</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Isso se reflete na assimetria de produção (e premiação, e cargos de direção). Gera um estigma que permanece até hoje (ciência “</a:t>
            </a:r>
            <a:r>
              <a:rPr lang="pt-BR" sz="2400" dirty="0" err="1">
                <a:latin typeface="Arial" pitchFamily="34" charset="0"/>
                <a:cs typeface="Arial" pitchFamily="34" charset="0"/>
              </a:rPr>
              <a:t>hard</a:t>
            </a:r>
            <a:r>
              <a:rPr lang="pt-BR" sz="2400" dirty="0">
                <a:latin typeface="Arial" pitchFamily="34" charset="0"/>
                <a:cs typeface="Arial" pitchFamily="34" charset="0"/>
              </a:rPr>
              <a:t>” </a:t>
            </a:r>
            <a:r>
              <a:rPr lang="pt-BR" sz="2400" dirty="0" err="1">
                <a:latin typeface="Arial" pitchFamily="34" charset="0"/>
                <a:cs typeface="Arial" pitchFamily="34" charset="0"/>
              </a:rPr>
              <a:t>vs</a:t>
            </a:r>
            <a:r>
              <a:rPr lang="pt-BR" sz="2400" dirty="0">
                <a:latin typeface="Arial" pitchFamily="34" charset="0"/>
                <a:cs typeface="Arial" pitchFamily="34" charset="0"/>
              </a:rPr>
              <a:t> ciência “</a:t>
            </a:r>
            <a:r>
              <a:rPr lang="pt-BR" sz="2400" dirty="0" err="1">
                <a:latin typeface="Arial" pitchFamily="34" charset="0"/>
                <a:cs typeface="Arial" pitchFamily="34" charset="0"/>
              </a:rPr>
              <a:t>soft</a:t>
            </a:r>
            <a:r>
              <a:rPr lang="pt-BR" sz="2400" dirty="0">
                <a:latin typeface="Arial" pitchFamily="34" charset="0"/>
                <a:cs typeface="Arial" pitchFamily="34" charset="0"/>
              </a:rPr>
              <a:t>”, quantitativos </a:t>
            </a:r>
            <a:r>
              <a:rPr lang="pt-BR" sz="2400" dirty="0" err="1">
                <a:latin typeface="Arial" pitchFamily="34" charset="0"/>
                <a:cs typeface="Arial" pitchFamily="34" charset="0"/>
              </a:rPr>
              <a:t>vs</a:t>
            </a:r>
            <a:r>
              <a:rPr lang="pt-BR" sz="2400" dirty="0">
                <a:latin typeface="Arial" pitchFamily="34" charset="0"/>
                <a:cs typeface="Arial" pitchFamily="34" charset="0"/>
              </a:rPr>
              <a:t> qualitativos)- herança da tecnocracia. </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
        <p:nvSpPr>
          <p:cNvPr id="5" name="Elipse 4"/>
          <p:cNvSpPr/>
          <p:nvPr/>
        </p:nvSpPr>
        <p:spPr>
          <a:xfrm>
            <a:off x="4283968" y="476672"/>
            <a:ext cx="486003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FF0000"/>
                </a:solidFill>
              </a:rPr>
              <a:t>Isso inclui os carrascos “institucionais”  nas instituições de C,</a:t>
            </a:r>
            <a:r>
              <a:rPr lang="pt-BR" sz="2400" dirty="0" err="1">
                <a:solidFill>
                  <a:srgbClr val="FF0000"/>
                </a:solidFill>
              </a:rPr>
              <a:t>T&amp;I</a:t>
            </a:r>
            <a:r>
              <a:rPr lang="pt-BR" sz="2400" dirty="0">
                <a:solidFill>
                  <a:srgbClr val="FF0000"/>
                </a:solidFill>
              </a:rPr>
              <a:t>, que abafavam as vozes críticas</a:t>
            </a:r>
          </a:p>
        </p:txBody>
      </p:sp>
    </p:spTree>
    <p:extLst>
      <p:ext uri="{BB962C8B-B14F-4D97-AF65-F5344CB8AC3E}">
        <p14:creationId xmlns:p14="http://schemas.microsoft.com/office/powerpoint/2010/main" val="324493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 o papel central do IDE</a:t>
            </a:r>
          </a:p>
        </p:txBody>
      </p:sp>
      <p:sp>
        <p:nvSpPr>
          <p:cNvPr id="4" name="Retângulo 3"/>
          <p:cNvSpPr/>
          <p:nvPr/>
        </p:nvSpPr>
        <p:spPr>
          <a:xfrm>
            <a:off x="-36512" y="412199"/>
            <a:ext cx="8964488" cy="10064294"/>
          </a:xfrm>
          <a:prstGeom prst="rect">
            <a:avLst/>
          </a:prstGeom>
        </p:spPr>
        <p:txBody>
          <a:bodyPr wrap="square">
            <a:spAutoFit/>
          </a:bodyPr>
          <a:lstStyle/>
          <a:p>
            <a:pPr algn="just"/>
            <a:r>
              <a:rPr lang="pt-BR" sz="2400" dirty="0">
                <a:latin typeface="Arial" pitchFamily="34" charset="0"/>
                <a:cs typeface="Arial" pitchFamily="34" charset="0"/>
              </a:rPr>
              <a:t>Oposição de setores nacionalistas (Reserva de mercado, 1976)</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Permitia o rápido crescimento- elemento de legitimação do regime. Alinhamento com o Departamento de Estado dos EUA</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Acesso a financiamento- BID, USA </a:t>
            </a:r>
            <a:r>
              <a:rPr lang="pt-BR" sz="2400" dirty="0" err="1">
                <a:latin typeface="Arial" pitchFamily="34" charset="0"/>
                <a:cs typeface="Arial" pitchFamily="34" charset="0"/>
              </a:rPr>
              <a:t>Aid</a:t>
            </a:r>
            <a:r>
              <a:rPr lang="pt-BR" sz="2400" dirty="0">
                <a:latin typeface="Arial" pitchFamily="34" charset="0"/>
                <a:cs typeface="Arial" pitchFamily="34" charset="0"/>
              </a:rPr>
              <a:t> </a:t>
            </a:r>
            <a:r>
              <a:rPr lang="pt-BR" sz="2400" dirty="0" err="1">
                <a:latin typeface="Arial" pitchFamily="34" charset="0"/>
                <a:cs typeface="Arial" pitchFamily="34" charset="0"/>
              </a:rPr>
              <a:t>Agency</a:t>
            </a:r>
            <a:r>
              <a:rPr lang="pt-BR" sz="2400" dirty="0">
                <a:latin typeface="Arial" pitchFamily="34" charset="0"/>
                <a:cs typeface="Arial" pitchFamily="34" charset="0"/>
              </a:rPr>
              <a:t>, Fundações formadas por </a:t>
            </a:r>
            <a:r>
              <a:rPr lang="pt-BR" sz="2400" i="1" dirty="0" err="1">
                <a:latin typeface="Arial" pitchFamily="34" charset="0"/>
                <a:cs typeface="Arial" pitchFamily="34" charset="0"/>
              </a:rPr>
              <a:t>think</a:t>
            </a:r>
            <a:r>
              <a:rPr lang="pt-BR" sz="2400" i="1" dirty="0">
                <a:latin typeface="Arial" pitchFamily="34" charset="0"/>
                <a:cs typeface="Arial" pitchFamily="34" charset="0"/>
              </a:rPr>
              <a:t> </a:t>
            </a:r>
            <a:r>
              <a:rPr lang="pt-BR" sz="2400" i="1" dirty="0" err="1">
                <a:latin typeface="Arial" pitchFamily="34" charset="0"/>
                <a:cs typeface="Arial" pitchFamily="34" charset="0"/>
              </a:rPr>
              <a:t>tanks</a:t>
            </a:r>
            <a:r>
              <a:rPr lang="pt-BR" sz="2400" i="1" dirty="0">
                <a:latin typeface="Arial" pitchFamily="34" charset="0"/>
                <a:cs typeface="Arial" pitchFamily="34" charset="0"/>
              </a:rPr>
              <a:t> </a:t>
            </a:r>
            <a:r>
              <a:rPr lang="pt-BR" sz="2400" dirty="0">
                <a:latin typeface="Arial" pitchFamily="34" charset="0"/>
                <a:cs typeface="Arial" pitchFamily="34" charset="0"/>
              </a:rPr>
              <a:t>globais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Influência nos currículos/pesquisas universitárias</a:t>
            </a: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Acesso a uma modernização “cosmética” – ideologia do benefício sem limites da </a:t>
            </a:r>
            <a:r>
              <a:rPr lang="pt-BR" sz="2400" dirty="0" err="1">
                <a:latin typeface="Arial" pitchFamily="34" charset="0"/>
                <a:cs typeface="Arial" pitchFamily="34" charset="0"/>
              </a:rPr>
              <a:t>C&amp;T</a:t>
            </a:r>
            <a:endParaRPr lang="pt-BR" sz="2400" dirty="0">
              <a:latin typeface="Arial" pitchFamily="34" charset="0"/>
              <a:cs typeface="Arial" pitchFamily="34" charset="0"/>
            </a:endParaRPr>
          </a:p>
          <a:p>
            <a:pPr algn="just">
              <a:lnSpc>
                <a:spcPts val="23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Acentua o problema fundamental da PCTI: recursos para qualificar a </a:t>
            </a:r>
            <a:r>
              <a:rPr lang="pt-BR" sz="2400" b="1" dirty="0">
                <a:latin typeface="Arial" pitchFamily="34" charset="0"/>
                <a:cs typeface="Arial" pitchFamily="34" charset="0"/>
              </a:rPr>
              <a:t>oferta </a:t>
            </a:r>
            <a:r>
              <a:rPr lang="pt-BR" sz="2400" dirty="0">
                <a:latin typeface="Arial" pitchFamily="34" charset="0"/>
                <a:cs typeface="Arial" pitchFamily="34" charset="0"/>
              </a:rPr>
              <a:t>de conhecimento, sem uma correspondente qualificação da </a:t>
            </a:r>
            <a:r>
              <a:rPr lang="pt-BR" sz="2400" b="1" dirty="0">
                <a:latin typeface="Arial" pitchFamily="34" charset="0"/>
                <a:cs typeface="Arial" pitchFamily="34" charset="0"/>
              </a:rPr>
              <a:t>demanda </a:t>
            </a:r>
            <a:r>
              <a:rPr lang="pt-BR" sz="2400" dirty="0">
                <a:latin typeface="Arial" pitchFamily="34" charset="0"/>
                <a:cs typeface="Arial" pitchFamily="34" charset="0"/>
              </a:rPr>
              <a:t>na sociedade (empresas). O maior interessado na expansão do sistema era a </a:t>
            </a:r>
            <a:r>
              <a:rPr lang="pt-BR" sz="2400" b="1" dirty="0">
                <a:latin typeface="Arial" pitchFamily="34" charset="0"/>
                <a:cs typeface="Arial" pitchFamily="34" charset="0"/>
              </a:rPr>
              <a:t>própria academia (uma classe média satisfeita com a PCTI)</a:t>
            </a:r>
            <a:r>
              <a:rPr lang="pt-BR" sz="2400" dirty="0">
                <a:latin typeface="Arial" pitchFamily="34" charset="0"/>
                <a:cs typeface="Arial" pitchFamily="34" charset="0"/>
              </a:rPr>
              <a:t>.</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24493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692696"/>
            <a:ext cx="8712968" cy="1569660"/>
          </a:xfrm>
          <a:prstGeom prst="rect">
            <a:avLst/>
          </a:prstGeom>
        </p:spPr>
        <p:txBody>
          <a:bodyPr wrap="square">
            <a:spAutoFit/>
          </a:bodyPr>
          <a:lstStyle/>
          <a:p>
            <a:pPr algn="just"/>
            <a:r>
              <a:rPr lang="pt-BR" sz="2400" dirty="0">
                <a:latin typeface="Arial" pitchFamily="34" charset="0"/>
                <a:cs typeface="Arial" pitchFamily="34" charset="0"/>
              </a:rPr>
              <a:t>Quais notícias nos apresentam dados sobre a agenda, formulação e implementação de políticas naquele momento de auge do projeto político do regime militar (1975)? O que funcionou e o que não deu certo?</a:t>
            </a:r>
            <a:endParaRPr lang="pt-BR" dirty="0">
              <a:latin typeface="Arial" pitchFamily="34" charset="0"/>
              <a:cs typeface="Arial" pitchFamily="34" charset="0"/>
            </a:endParaRPr>
          </a:p>
        </p:txBody>
      </p:sp>
      <p:sp>
        <p:nvSpPr>
          <p:cNvPr id="4"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Exercício</a:t>
            </a:r>
          </a:p>
        </p:txBody>
      </p:sp>
      <p:pic>
        <p:nvPicPr>
          <p:cNvPr id="1026" name="Picture 2"/>
          <p:cNvPicPr>
            <a:picLocks noChangeAspect="1" noChangeArrowheads="1"/>
          </p:cNvPicPr>
          <p:nvPr/>
        </p:nvPicPr>
        <p:blipFill>
          <a:blip r:embed="rId2" cstate="print"/>
          <a:srcRect/>
          <a:stretch>
            <a:fillRect/>
          </a:stretch>
        </p:blipFill>
        <p:spPr bwMode="auto">
          <a:xfrm>
            <a:off x="999128" y="2249488"/>
            <a:ext cx="7073164" cy="4608512"/>
          </a:xfrm>
          <a:prstGeom prst="rect">
            <a:avLst/>
          </a:prstGeom>
          <a:noFill/>
          <a:ln w="9525">
            <a:noFill/>
            <a:miter lim="800000"/>
            <a:headEnd/>
            <a:tailEnd/>
          </a:ln>
        </p:spPr>
      </p:pic>
    </p:spTree>
    <p:extLst>
      <p:ext uri="{BB962C8B-B14F-4D97-AF65-F5344CB8AC3E}">
        <p14:creationId xmlns:p14="http://schemas.microsoft.com/office/powerpoint/2010/main" val="324493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Os produtos do período anterior: resumo</a:t>
            </a:r>
          </a:p>
        </p:txBody>
      </p:sp>
      <p:sp>
        <p:nvSpPr>
          <p:cNvPr id="4" name="Retângulo 3"/>
          <p:cNvSpPr/>
          <p:nvPr/>
        </p:nvSpPr>
        <p:spPr>
          <a:xfrm>
            <a:off x="72008" y="412199"/>
            <a:ext cx="8964488" cy="5262979"/>
          </a:xfrm>
          <a:prstGeom prst="rect">
            <a:avLst/>
          </a:prstGeom>
        </p:spPr>
        <p:txBody>
          <a:bodyPr wrap="square">
            <a:spAutoFit/>
          </a:bodyPr>
          <a:lstStyle/>
          <a:p>
            <a:pPr algn="just"/>
            <a:r>
              <a:rPr lang="pt-BR" sz="2400" dirty="0">
                <a:latin typeface="Arial" pitchFamily="34" charset="0"/>
                <a:cs typeface="Arial" pitchFamily="34" charset="0"/>
              </a:rPr>
              <a:t>Etapas da formação de sistemas nacionais de C&amp;T (Longo e </a:t>
            </a:r>
            <a:r>
              <a:rPr lang="pt-BR" sz="2400" dirty="0" err="1">
                <a:latin typeface="Arial" pitchFamily="34" charset="0"/>
                <a:cs typeface="Arial" pitchFamily="34" charset="0"/>
              </a:rPr>
              <a:t>Derenusson</a:t>
            </a:r>
            <a:r>
              <a:rPr lang="pt-BR" sz="2400" dirty="0">
                <a:latin typeface="Arial" pitchFamily="34" charset="0"/>
                <a:cs typeface="Arial" pitchFamily="34" charset="0"/>
              </a:rPr>
              <a:t>, 2009):</a:t>
            </a:r>
          </a:p>
          <a:p>
            <a:pPr algn="just"/>
            <a:endParaRPr lang="pt-BR" sz="2400" dirty="0">
              <a:latin typeface="Arial" pitchFamily="34" charset="0"/>
              <a:cs typeface="Arial" pitchFamily="34" charset="0"/>
            </a:endParaRPr>
          </a:p>
          <a:p>
            <a:pPr marL="457200" indent="-457200" algn="just">
              <a:buAutoNum type="arabicPeriod"/>
            </a:pPr>
            <a:r>
              <a:rPr lang="pt-BR" sz="2400" dirty="0">
                <a:latin typeface="Arial" pitchFamily="34" charset="0"/>
                <a:cs typeface="Arial" pitchFamily="34" charset="0"/>
              </a:rPr>
              <a:t>Nucleação aleatória (atendimento a demandas conjunturais): até os anos 50</a:t>
            </a:r>
          </a:p>
          <a:p>
            <a:pPr marL="457200" indent="-457200" algn="just">
              <a:buAutoNum type="arabicPeriod"/>
            </a:pPr>
            <a:r>
              <a:rPr lang="pt-BR" sz="2400" dirty="0">
                <a:latin typeface="Arial" pitchFamily="34" charset="0"/>
                <a:cs typeface="Arial" pitchFamily="34" charset="0"/>
              </a:rPr>
              <a:t>Nucleação programada: criação de instituições, formação de RH, Fundos de financiamento- instituições preocupadas em sobreviver (anos 50 aos 2000)</a:t>
            </a:r>
          </a:p>
          <a:p>
            <a:pPr marL="457200" indent="-457200" algn="just">
              <a:buAutoNum type="arabicPeriod"/>
            </a:pPr>
            <a:r>
              <a:rPr lang="pt-BR" sz="2400" dirty="0">
                <a:latin typeface="Arial" pitchFamily="34" charset="0"/>
                <a:cs typeface="Arial" pitchFamily="34" charset="0"/>
              </a:rPr>
              <a:t>Crescimento e interação- sinergia entre os atores como componente estratégico, planejado (anos 2000 até hoje)</a:t>
            </a:r>
          </a:p>
          <a:p>
            <a:pPr marL="457200" indent="-457200" algn="just">
              <a:buAutoNum type="arabicPeriod"/>
            </a:pPr>
            <a:r>
              <a:rPr lang="pt-BR" sz="2400" dirty="0">
                <a:latin typeface="Arial" pitchFamily="34" charset="0"/>
                <a:cs typeface="Arial" pitchFamily="34" charset="0"/>
              </a:rPr>
              <a:t> Amadurecimento: estratégias interativas de C&amp;T são corriqueiras (estáveis) e coerentes com outras políticas (industrial, agrícola, relações exteriores, defesa, saúde, </a:t>
            </a:r>
            <a:r>
              <a:rPr lang="pt-BR" sz="2400" dirty="0" err="1">
                <a:latin typeface="Arial" pitchFamily="34" charset="0"/>
                <a:cs typeface="Arial" pitchFamily="34" charset="0"/>
              </a:rPr>
              <a:t>etc</a:t>
            </a:r>
            <a:r>
              <a:rPr lang="pt-BR" sz="2400" dirty="0">
                <a:latin typeface="Arial" pitchFamily="34" charset="0"/>
                <a:cs typeface="Arial" pitchFamily="34" charset="0"/>
              </a:rPr>
              <a:t>)</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15472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61 a 64: o pré-golpe militar</a:t>
            </a:r>
          </a:p>
        </p:txBody>
      </p:sp>
      <p:sp>
        <p:nvSpPr>
          <p:cNvPr id="4" name="Retângulo 3"/>
          <p:cNvSpPr/>
          <p:nvPr/>
        </p:nvSpPr>
        <p:spPr>
          <a:xfrm>
            <a:off x="-36512" y="412199"/>
            <a:ext cx="9180512" cy="7848302"/>
          </a:xfrm>
          <a:prstGeom prst="rect">
            <a:avLst/>
          </a:prstGeom>
        </p:spPr>
        <p:txBody>
          <a:bodyPr wrap="square">
            <a:spAutoFit/>
          </a:bodyPr>
          <a:lstStyle/>
          <a:p>
            <a:pPr algn="just"/>
            <a:r>
              <a:rPr lang="pt-BR" sz="2400" dirty="0">
                <a:latin typeface="Arial" pitchFamily="34" charset="0"/>
                <a:cs typeface="Arial" pitchFamily="34" charset="0"/>
              </a:rPr>
              <a:t>Mão de obra científica/tecnológica: para quem?</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As empresas Multinacionais, que geram tecnologia nas matrizes?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As empresas do Governo, mas com quais limites?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As empresas de capital nacional, protegidas por mecanismos seletivos?</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O sistema educacional e de formação de mão de obra?</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Esses atores dão conta da crescente oferta de mestres/</a:t>
            </a:r>
            <a:r>
              <a:rPr lang="pt-BR" sz="2400" dirty="0" err="1">
                <a:latin typeface="Arial" pitchFamily="34" charset="0"/>
                <a:cs typeface="Arial" pitchFamily="34" charset="0"/>
              </a:rPr>
              <a:t>doparutores</a:t>
            </a:r>
            <a:r>
              <a:rPr lang="pt-BR" sz="2400" dirty="0">
                <a:latin typeface="Arial" pitchFamily="34" charset="0"/>
                <a:cs typeface="Arial" pitchFamily="34" charset="0"/>
              </a:rPr>
              <a:t>?</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Ideologia desenvolvimentista (Morel, marxismo): desenvolvimento visto como sinônimo de bem estar, visão hegemônica funcional para interesses econômicos </a:t>
            </a:r>
          </a:p>
          <a:p>
            <a:pPr algn="just"/>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81178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620688"/>
            <a:ext cx="8712968" cy="439248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AutoNum type="arabicPeriod"/>
            </a:pPr>
            <a:endParaRPr lang="pt-BR" sz="2400" dirty="0">
              <a:latin typeface="Arial" pitchFamily="34" charset="0"/>
              <a:cs typeface="Arial" pitchFamily="34" charset="0"/>
            </a:endParaRPr>
          </a:p>
          <a:p>
            <a:pPr marL="457200" indent="-457200" algn="just">
              <a:buFontTx/>
              <a:buAutoNum type="arabicPeriod"/>
            </a:pPr>
            <a:r>
              <a:rPr lang="pt-BR" sz="2400" dirty="0">
                <a:latin typeface="Arial" pitchFamily="34" charset="0"/>
                <a:cs typeface="Arial" pitchFamily="34" charset="0"/>
              </a:rPr>
              <a:t>Castello Branco (64-67)</a:t>
            </a:r>
            <a:r>
              <a:rPr lang="en-US" sz="2400" dirty="0">
                <a:latin typeface="Arial" pitchFamily="34" charset="0"/>
                <a:cs typeface="Arial" pitchFamily="34" charset="0"/>
              </a:rPr>
              <a:t> - </a:t>
            </a:r>
            <a:r>
              <a:rPr lang="en-US" sz="2400" dirty="0" err="1">
                <a:latin typeface="Arial" pitchFamily="34" charset="0"/>
                <a:cs typeface="Arial" pitchFamily="34" charset="0"/>
              </a:rPr>
              <a:t>não</a:t>
            </a:r>
            <a:r>
              <a:rPr lang="en-US" sz="2400" dirty="0">
                <a:latin typeface="Arial" pitchFamily="34" charset="0"/>
                <a:cs typeface="Arial" pitchFamily="34" charset="0"/>
              </a:rPr>
              <a:t> </a:t>
            </a:r>
            <a:r>
              <a:rPr lang="en-US" sz="2400" dirty="0" err="1">
                <a:latin typeface="Arial" pitchFamily="34" charset="0"/>
                <a:cs typeface="Arial" pitchFamily="34" charset="0"/>
              </a:rPr>
              <a:t>mencionado</a:t>
            </a:r>
            <a:r>
              <a:rPr lang="en-US" sz="2400" dirty="0">
                <a:latin typeface="Arial" pitchFamily="34" charset="0"/>
                <a:cs typeface="Arial" pitchFamily="34" charset="0"/>
              </a:rPr>
              <a:t> </a:t>
            </a:r>
            <a:r>
              <a:rPr lang="en-US" sz="2400" dirty="0" err="1">
                <a:latin typeface="Arial" pitchFamily="34" charset="0"/>
                <a:cs typeface="Arial" pitchFamily="34" charset="0"/>
              </a:rPr>
              <a:t>em</a:t>
            </a:r>
            <a:r>
              <a:rPr lang="en-US" sz="2400" dirty="0">
                <a:latin typeface="Arial" pitchFamily="34" charset="0"/>
                <a:cs typeface="Arial" pitchFamily="34" charset="0"/>
              </a:rPr>
              <a:t> Morel</a:t>
            </a:r>
            <a:endParaRPr lang="pt-BR" sz="2400" dirty="0">
              <a:latin typeface="Arial" pitchFamily="34" charset="0"/>
              <a:cs typeface="Arial" pitchFamily="34" charset="0"/>
            </a:endParaRPr>
          </a:p>
          <a:p>
            <a:pPr marL="457200" indent="-457200" algn="just">
              <a:buAutoNum type="arabicPeriod"/>
            </a:pPr>
            <a:r>
              <a:rPr lang="pt-BR" sz="2400" dirty="0">
                <a:latin typeface="Arial" pitchFamily="34" charset="0"/>
                <a:cs typeface="Arial" pitchFamily="34" charset="0"/>
              </a:rPr>
              <a:t>Costa e Silva (67-69)</a:t>
            </a:r>
          </a:p>
          <a:p>
            <a:pPr marL="457200" indent="-457200" algn="just">
              <a:buAutoNum type="arabicPeriod"/>
            </a:pPr>
            <a:r>
              <a:rPr lang="pt-BR" sz="2400" dirty="0">
                <a:latin typeface="Arial" pitchFamily="34" charset="0"/>
                <a:cs typeface="Arial" pitchFamily="34" charset="0"/>
              </a:rPr>
              <a:t>Médici (69-74)</a:t>
            </a:r>
          </a:p>
          <a:p>
            <a:pPr marL="457200" indent="-457200" algn="just">
              <a:buAutoNum type="arabicPeriod"/>
            </a:pPr>
            <a:r>
              <a:rPr lang="pt-BR" sz="2400" dirty="0">
                <a:latin typeface="Arial" pitchFamily="34" charset="0"/>
                <a:cs typeface="Arial" pitchFamily="34" charset="0"/>
              </a:rPr>
              <a:t>Geisel (74-79)</a:t>
            </a:r>
          </a:p>
          <a:p>
            <a:pPr marL="457200" indent="-457200" algn="just">
              <a:buAutoNum type="arabicPeriod"/>
            </a:pPr>
            <a:r>
              <a:rPr lang="pt-BR" sz="2400" dirty="0">
                <a:latin typeface="Arial" pitchFamily="34" charset="0"/>
                <a:cs typeface="Arial" pitchFamily="34" charset="0"/>
              </a:rPr>
              <a:t>Figueiredo (79-85)- </a:t>
            </a:r>
            <a:r>
              <a:rPr lang="en-US" sz="2400" dirty="0">
                <a:latin typeface="Arial" pitchFamily="34" charset="0"/>
                <a:cs typeface="Arial" pitchFamily="34" charset="0"/>
              </a:rPr>
              <a:t>- </a:t>
            </a:r>
            <a:r>
              <a:rPr lang="en-US" sz="2400" dirty="0" err="1">
                <a:latin typeface="Arial" pitchFamily="34" charset="0"/>
                <a:cs typeface="Arial" pitchFamily="34" charset="0"/>
              </a:rPr>
              <a:t>não</a:t>
            </a:r>
            <a:r>
              <a:rPr lang="en-US" sz="2400" dirty="0">
                <a:latin typeface="Arial" pitchFamily="34" charset="0"/>
                <a:cs typeface="Arial" pitchFamily="34" charset="0"/>
              </a:rPr>
              <a:t> </a:t>
            </a:r>
            <a:r>
              <a:rPr lang="en-US" sz="2400" dirty="0" err="1">
                <a:latin typeface="Arial" pitchFamily="34" charset="0"/>
                <a:cs typeface="Arial" pitchFamily="34" charset="0"/>
              </a:rPr>
              <a:t>mencionado</a:t>
            </a:r>
            <a:r>
              <a:rPr lang="en-US" sz="2400" dirty="0">
                <a:latin typeface="Arial" pitchFamily="34" charset="0"/>
                <a:cs typeface="Arial" pitchFamily="34" charset="0"/>
              </a:rPr>
              <a:t> </a:t>
            </a:r>
            <a:r>
              <a:rPr lang="en-US" sz="2400" dirty="0" err="1">
                <a:latin typeface="Arial" pitchFamily="34" charset="0"/>
                <a:cs typeface="Arial" pitchFamily="34" charset="0"/>
              </a:rPr>
              <a:t>em</a:t>
            </a:r>
            <a:r>
              <a:rPr lang="en-US" sz="2400" dirty="0">
                <a:latin typeface="Arial" pitchFamily="34" charset="0"/>
                <a:cs typeface="Arial" pitchFamily="34" charset="0"/>
              </a:rPr>
              <a:t> Morel</a:t>
            </a:r>
            <a:endParaRPr lang="pt-BR" sz="2400" dirty="0">
              <a:latin typeface="Arial" pitchFamily="34" charset="0"/>
              <a:cs typeface="Arial" pitchFamily="34" charset="0"/>
            </a:endParaRPr>
          </a:p>
          <a:p>
            <a:pPr algn="just">
              <a:lnSpc>
                <a:spcPts val="2300"/>
              </a:lnSpc>
            </a:pPr>
            <a:endParaRPr lang="pt-BR" sz="2400" dirty="0">
              <a:latin typeface="Arial" pitchFamily="34" charset="0"/>
              <a:cs typeface="Arial" pitchFamily="34" charset="0"/>
            </a:endParaRPr>
          </a:p>
          <a:p>
            <a:pPr algn="just"/>
            <a:r>
              <a:rPr lang="pt-BR" sz="2400" b="1" dirty="0">
                <a:latin typeface="Arial" pitchFamily="34" charset="0"/>
                <a:cs typeface="Arial" pitchFamily="34" charset="0"/>
              </a:rPr>
              <a:t>Objetivos da aula: </a:t>
            </a:r>
          </a:p>
          <a:p>
            <a:pPr marL="457200" indent="-457200" algn="just">
              <a:buAutoNum type="arabicPeriod"/>
            </a:pPr>
            <a:r>
              <a:rPr lang="pt-BR" sz="2400" dirty="0">
                <a:latin typeface="Arial" pitchFamily="34" charset="0"/>
                <a:cs typeface="Arial" pitchFamily="34" charset="0"/>
              </a:rPr>
              <a:t>Compreender o papel ambíguo e legitimador do regime da C,T&amp;I no Brasil durante os governos militares</a:t>
            </a:r>
          </a:p>
          <a:p>
            <a:pPr marL="457200" indent="-457200" algn="just">
              <a:buAutoNum type="arabicPeriod"/>
            </a:pPr>
            <a:endParaRPr lang="pt-BR" sz="2400" dirty="0">
              <a:latin typeface="Arial" pitchFamily="34" charset="0"/>
              <a:cs typeface="Arial" pitchFamily="34" charset="0"/>
            </a:endParaRPr>
          </a:p>
          <a:p>
            <a:pPr marL="457200" indent="-457200" algn="just">
              <a:buAutoNum type="arabicPeriod"/>
            </a:pPr>
            <a:r>
              <a:rPr lang="pt-BR" sz="2400" dirty="0">
                <a:latin typeface="Arial" pitchFamily="34" charset="0"/>
                <a:cs typeface="Arial" pitchFamily="34" charset="0"/>
              </a:rPr>
              <a:t>Entender os interesses políticos dos atores participantes e os resultados da implementação da PCTI, incluindo seu legado para os períodos posteriores</a:t>
            </a:r>
          </a:p>
          <a:p>
            <a:pPr marL="457200" indent="-457200" algn="just">
              <a:buAutoNum type="arabicPeriod"/>
            </a:pPr>
            <a:endParaRPr lang="pt-BR" sz="2400" dirty="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fr-FR" sz="2400" dirty="0">
              <a:latin typeface="Arial" pitchFamily="34" charset="0"/>
              <a:cs typeface="Arial" pitchFamily="34" charset="0"/>
            </a:endParaRPr>
          </a:p>
        </p:txBody>
      </p:sp>
      <p:sp>
        <p:nvSpPr>
          <p:cNvPr id="4" name="Rectangle 3"/>
          <p:cNvSpPr>
            <a:spLocks noChangeArrowheads="1"/>
          </p:cNvSpPr>
          <p:nvPr/>
        </p:nvSpPr>
        <p:spPr bwMode="auto">
          <a:xfrm>
            <a:off x="0" y="44624"/>
            <a:ext cx="8137525" cy="576263"/>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 Governo Militar</a:t>
            </a:r>
          </a:p>
        </p:txBody>
      </p:sp>
    </p:spTree>
    <p:extLst>
      <p:ext uri="{BB962C8B-B14F-4D97-AF65-F5344CB8AC3E}">
        <p14:creationId xmlns:p14="http://schemas.microsoft.com/office/powerpoint/2010/main" val="134514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nos Governos militares</a:t>
            </a:r>
          </a:p>
        </p:txBody>
      </p:sp>
      <p:sp>
        <p:nvSpPr>
          <p:cNvPr id="4" name="Retângulo 3"/>
          <p:cNvSpPr/>
          <p:nvPr/>
        </p:nvSpPr>
        <p:spPr>
          <a:xfrm>
            <a:off x="-36512" y="412199"/>
            <a:ext cx="9180512" cy="6370975"/>
          </a:xfrm>
          <a:prstGeom prst="rect">
            <a:avLst/>
          </a:prstGeom>
        </p:spPr>
        <p:txBody>
          <a:bodyPr wrap="square">
            <a:spAutoFit/>
          </a:bodyPr>
          <a:lstStyle/>
          <a:p>
            <a:pPr algn="just"/>
            <a:r>
              <a:rPr lang="pt-BR" sz="2400" dirty="0">
                <a:latin typeface="Arial" pitchFamily="34" charset="0"/>
                <a:cs typeface="Arial" pitchFamily="34" charset="0"/>
              </a:rPr>
              <a:t>Legitimação do regime: crescimento econômico (1968-73- 11% ao ano), </a:t>
            </a:r>
            <a:r>
              <a:rPr lang="pt-BR" sz="2400" b="1" dirty="0">
                <a:latin typeface="Arial" pitchFamily="34" charset="0"/>
                <a:cs typeface="Arial" pitchFamily="34" charset="0"/>
              </a:rPr>
              <a:t>planejamento estatal (tecnocracia)- na CTI os </a:t>
            </a:r>
            <a:r>
              <a:rPr lang="pt-BR" sz="2400" b="1" dirty="0" err="1">
                <a:latin typeface="Arial" pitchFamily="34" charset="0"/>
                <a:cs typeface="Arial" pitchFamily="34" charset="0"/>
              </a:rPr>
              <a:t>PNDs</a:t>
            </a:r>
            <a:r>
              <a:rPr lang="pt-BR" sz="2400" b="1" dirty="0">
                <a:latin typeface="Arial" pitchFamily="34" charset="0"/>
                <a:cs typeface="Arial" pitchFamily="34" charset="0"/>
              </a:rPr>
              <a:t>, </a:t>
            </a:r>
            <a:r>
              <a:rPr lang="pt-BR" sz="2400" b="1" dirty="0" err="1">
                <a:latin typeface="Arial" pitchFamily="34" charset="0"/>
                <a:cs typeface="Arial" pitchFamily="34" charset="0"/>
              </a:rPr>
              <a:t>PADCTs</a:t>
            </a:r>
            <a:r>
              <a:rPr lang="pt-BR" sz="2400" b="1" dirty="0">
                <a:latin typeface="Arial" pitchFamily="34" charset="0"/>
                <a:cs typeface="Arial" pitchFamily="34" charset="0"/>
              </a:rPr>
              <a:t>, Finep. Crescimento do Estado. </a:t>
            </a:r>
          </a:p>
          <a:p>
            <a:pPr algn="just"/>
            <a:endParaRPr lang="pt-BR" sz="2400" b="1" dirty="0">
              <a:latin typeface="Arial" pitchFamily="34" charset="0"/>
              <a:cs typeface="Arial" pitchFamily="34" charset="0"/>
            </a:endParaRPr>
          </a:p>
          <a:p>
            <a:pPr algn="just"/>
            <a:r>
              <a:rPr lang="pt-BR" sz="2400" dirty="0">
                <a:latin typeface="Arial" pitchFamily="34" charset="0"/>
                <a:cs typeface="Arial" pitchFamily="34" charset="0"/>
              </a:rPr>
              <a:t>Fim do pacto populista, pacto capital internacionalizado, financeiro e Estado (revisão Lei de remessa de lucros de 1962) </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Incorporação da PPCTI no discurso de governo</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Desigualdade social, repressão institucionalizada</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PCTI: formação/qualificação de RH. Incremento na produção científica, incapacidade de criar base inovativa integrada na economia (exceções: Petrobras, Embraer, </a:t>
            </a:r>
            <a:r>
              <a:rPr lang="pt-BR" sz="2400" dirty="0" err="1">
                <a:latin typeface="Arial" pitchFamily="34" charset="0"/>
                <a:cs typeface="Arial" pitchFamily="34" charset="0"/>
              </a:rPr>
              <a:t>etc</a:t>
            </a:r>
            <a:r>
              <a:rPr lang="pt-BR" sz="2400" dirty="0">
                <a:latin typeface="Arial" pitchFamily="34" charset="0"/>
                <a:cs typeface="Arial" pitchFamily="34" charset="0"/>
              </a:rPr>
              <a:t>)</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Fortalecimento de cadeias produtivas </a:t>
            </a:r>
            <a:r>
              <a:rPr lang="pt-BR" sz="2400" b="1" dirty="0">
                <a:latin typeface="Arial" pitchFamily="34" charset="0"/>
                <a:cs typeface="Arial" pitchFamily="34" charset="0"/>
              </a:rPr>
              <a:t>comandadas </a:t>
            </a:r>
            <a:r>
              <a:rPr lang="pt-BR" sz="2400" dirty="0">
                <a:latin typeface="Arial" pitchFamily="34" charset="0"/>
                <a:cs typeface="Arial" pitchFamily="34" charset="0"/>
              </a:rPr>
              <a:t>por grandes grupos multinacionais (nacionalismo “importador”)</a:t>
            </a:r>
          </a:p>
        </p:txBody>
      </p:sp>
    </p:spTree>
    <p:extLst>
      <p:ext uri="{BB962C8B-B14F-4D97-AF65-F5344CB8AC3E}">
        <p14:creationId xmlns:p14="http://schemas.microsoft.com/office/powerpoint/2010/main" val="324493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nos Governos militares</a:t>
            </a:r>
          </a:p>
        </p:txBody>
      </p:sp>
      <p:sp>
        <p:nvSpPr>
          <p:cNvPr id="4" name="Retângulo 3"/>
          <p:cNvSpPr/>
          <p:nvPr/>
        </p:nvSpPr>
        <p:spPr>
          <a:xfrm>
            <a:off x="-36512" y="412199"/>
            <a:ext cx="8964488" cy="6617196"/>
          </a:xfrm>
          <a:prstGeom prst="rect">
            <a:avLst/>
          </a:prstGeom>
        </p:spPr>
        <p:txBody>
          <a:bodyPr wrap="square">
            <a:spAutoFit/>
          </a:bodyPr>
          <a:lstStyle/>
          <a:p>
            <a:pPr algn="just"/>
            <a:r>
              <a:rPr lang="pt-BR" sz="2400" dirty="0">
                <a:latin typeface="Arial" pitchFamily="34" charset="0"/>
                <a:cs typeface="Arial" pitchFamily="34" charset="0"/>
              </a:rPr>
              <a:t>Constituição de 1967 (6ª das 7): dever do Estado incentivar a pesquisa e desenvolvimento científico e tecnológico (já presente na CF anterior, de 1946)</a:t>
            </a:r>
          </a:p>
          <a:p>
            <a:pPr algn="just">
              <a:lnSpc>
                <a:spcPts val="26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Decreto Lei 200/67: Organização da </a:t>
            </a:r>
            <a:r>
              <a:rPr lang="pt-BR" sz="2400" dirty="0" err="1">
                <a:latin typeface="Arial" pitchFamily="34" charset="0"/>
                <a:cs typeface="Arial" pitchFamily="34" charset="0"/>
              </a:rPr>
              <a:t>adm</a:t>
            </a:r>
            <a:r>
              <a:rPr lang="pt-BR" sz="2400" dirty="0">
                <a:latin typeface="Arial" pitchFamily="34" charset="0"/>
                <a:cs typeface="Arial" pitchFamily="34" charset="0"/>
              </a:rPr>
              <a:t> federal, autoriza o poder executivo a nomear um Ministro Extraordinário para C&amp;T</a:t>
            </a:r>
          </a:p>
          <a:p>
            <a:pPr algn="just"/>
            <a:r>
              <a:rPr lang="pt-BR" sz="2400" dirty="0">
                <a:latin typeface="Arial" pitchFamily="34" charset="0"/>
                <a:cs typeface="Arial" pitchFamily="34" charset="0"/>
              </a:rPr>
              <a:t>“[...] </a:t>
            </a:r>
            <a:r>
              <a:rPr lang="pt-BR" sz="2400" i="1" dirty="0">
                <a:latin typeface="Arial" pitchFamily="34" charset="0"/>
                <a:cs typeface="Arial" pitchFamily="34" charset="0"/>
              </a:rPr>
              <a:t>coordenar iniciativas e providências que contribuam ao estímulo e intensificação das atividades nesse setor, visando ao progresso do país e sua maior participação nos resultados alcançados no plano internacional</a:t>
            </a:r>
            <a:r>
              <a:rPr lang="pt-BR" sz="2400" dirty="0">
                <a:latin typeface="Arial" pitchFamily="34" charset="0"/>
                <a:cs typeface="Arial" pitchFamily="34" charset="0"/>
              </a:rPr>
              <a:t>”</a:t>
            </a:r>
          </a:p>
          <a:p>
            <a:pPr algn="just">
              <a:lnSpc>
                <a:spcPts val="2600"/>
              </a:lnSpc>
            </a:pPr>
            <a:endParaRPr lang="pt-BR" sz="2400" dirty="0">
              <a:latin typeface="Arial" pitchFamily="34" charset="0"/>
              <a:cs typeface="Arial" pitchFamily="34" charset="0"/>
            </a:endParaRPr>
          </a:p>
          <a:p>
            <a:pPr algn="just"/>
            <a:r>
              <a:rPr lang="pt-BR" sz="2000" i="1" dirty="0">
                <a:latin typeface="Arial" pitchFamily="34" charset="0"/>
                <a:cs typeface="Arial" pitchFamily="34" charset="0"/>
              </a:rPr>
              <a:t>Em vão percorremos volumes,</a:t>
            </a:r>
          </a:p>
          <a:p>
            <a:pPr algn="just"/>
            <a:r>
              <a:rPr lang="pt-BR" sz="2000" i="1" dirty="0">
                <a:latin typeface="Arial" pitchFamily="34" charset="0"/>
                <a:cs typeface="Arial" pitchFamily="34" charset="0"/>
              </a:rPr>
              <a:t>viajamos e nos colorimos.</a:t>
            </a:r>
          </a:p>
          <a:p>
            <a:pPr algn="just"/>
            <a:r>
              <a:rPr lang="pt-BR" sz="2000" i="1" dirty="0">
                <a:latin typeface="Arial" pitchFamily="34" charset="0"/>
                <a:cs typeface="Arial" pitchFamily="34" charset="0"/>
              </a:rPr>
              <a:t>A hora pressentida esmigalha-se em pó na rua.</a:t>
            </a:r>
          </a:p>
          <a:p>
            <a:pPr algn="just"/>
            <a:r>
              <a:rPr lang="pt-BR" sz="2000" i="1" dirty="0">
                <a:latin typeface="Arial" pitchFamily="34" charset="0"/>
                <a:cs typeface="Arial" pitchFamily="34" charset="0"/>
              </a:rPr>
              <a:t>Os homens pedem carne. Fogo. Sapatos.</a:t>
            </a:r>
          </a:p>
          <a:p>
            <a:pPr algn="just"/>
            <a:r>
              <a:rPr lang="pt-BR" sz="2000" i="1" dirty="0">
                <a:latin typeface="Arial" pitchFamily="34" charset="0"/>
                <a:cs typeface="Arial" pitchFamily="34" charset="0"/>
              </a:rPr>
              <a:t>As leis não bastam. Os lírios não nascem</a:t>
            </a:r>
          </a:p>
          <a:p>
            <a:pPr algn="just"/>
            <a:r>
              <a:rPr lang="pt-BR" sz="2000" i="1" dirty="0">
                <a:latin typeface="Arial" pitchFamily="34" charset="0"/>
                <a:cs typeface="Arial" pitchFamily="34" charset="0"/>
              </a:rPr>
              <a:t>da lei. Meu nome é tumulto, e escreve-se</a:t>
            </a:r>
          </a:p>
          <a:p>
            <a:pPr algn="just"/>
            <a:r>
              <a:rPr lang="pt-BR" sz="2000" i="1" dirty="0">
                <a:latin typeface="Arial" pitchFamily="34" charset="0"/>
                <a:cs typeface="Arial" pitchFamily="34" charset="0"/>
              </a:rPr>
              <a:t>na pedra. (</a:t>
            </a:r>
            <a:r>
              <a:rPr lang="pt-BR" sz="2000" dirty="0">
                <a:latin typeface="Arial" pitchFamily="34" charset="0"/>
                <a:cs typeface="Arial" pitchFamily="34" charset="0"/>
              </a:rPr>
              <a:t>Carlos Drummond de Andrade, Nosso Tempo em “A Rosa do Povo, 1945</a:t>
            </a:r>
            <a:r>
              <a:rPr lang="pt-BR" sz="2000" i="1" dirty="0">
                <a:latin typeface="Arial" pitchFamily="34" charset="0"/>
                <a:cs typeface="Arial" pitchFamily="34" charset="0"/>
              </a:rPr>
              <a:t>) </a:t>
            </a:r>
          </a:p>
        </p:txBody>
      </p:sp>
    </p:spTree>
    <p:extLst>
      <p:ext uri="{BB962C8B-B14F-4D97-AF65-F5344CB8AC3E}">
        <p14:creationId xmlns:p14="http://schemas.microsoft.com/office/powerpoint/2010/main" val="8670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925" y="-27384"/>
            <a:ext cx="9001571" cy="432222"/>
          </a:xfrm>
          <a:prstGeom prst="rect">
            <a:avLst/>
          </a:prstGeom>
          <a:solidFill>
            <a:srgbClr val="7A0000"/>
          </a:solidFill>
          <a:ln w="9525">
            <a:noFill/>
            <a:miter lim="800000"/>
            <a:headEnd/>
            <a:tailEnd/>
          </a:ln>
        </p:spPr>
        <p:txBody>
          <a:bodyPr/>
          <a:lstStyle/>
          <a:p>
            <a:pPr>
              <a:spcBef>
                <a:spcPct val="20000"/>
              </a:spcBef>
              <a:buFont typeface="Arial" charset="0"/>
              <a:buNone/>
            </a:pPr>
            <a:r>
              <a:rPr lang="fr-FR" sz="2800" b="1" dirty="0">
                <a:solidFill>
                  <a:schemeClr val="bg1"/>
                </a:solidFill>
              </a:rPr>
              <a:t>PCTI nos Governos militares</a:t>
            </a:r>
          </a:p>
        </p:txBody>
      </p:sp>
      <p:sp>
        <p:nvSpPr>
          <p:cNvPr id="4" name="Retângulo 3"/>
          <p:cNvSpPr/>
          <p:nvPr/>
        </p:nvSpPr>
        <p:spPr>
          <a:xfrm>
            <a:off x="-36512" y="412199"/>
            <a:ext cx="8964488" cy="6524863"/>
          </a:xfrm>
          <a:prstGeom prst="rect">
            <a:avLst/>
          </a:prstGeom>
        </p:spPr>
        <p:txBody>
          <a:bodyPr wrap="square">
            <a:spAutoFit/>
          </a:bodyPr>
          <a:lstStyle/>
          <a:p>
            <a:pPr algn="just"/>
            <a:r>
              <a:rPr lang="pt-BR" sz="2400" dirty="0">
                <a:latin typeface="Arial" pitchFamily="34" charset="0"/>
                <a:cs typeface="Arial" pitchFamily="34" charset="0"/>
              </a:rPr>
              <a:t>Vinculação da PPCTI à política externa: soberania nacional</a:t>
            </a:r>
          </a:p>
          <a:p>
            <a:pPr algn="just"/>
            <a:endParaRPr lang="pt-BR" sz="2400" dirty="0">
              <a:latin typeface="Arial" pitchFamily="34" charset="0"/>
              <a:cs typeface="Arial" pitchFamily="34" charset="0"/>
            </a:endParaRPr>
          </a:p>
          <a:p>
            <a:pPr algn="just"/>
            <a:r>
              <a:rPr lang="pt-BR" sz="2400" dirty="0">
                <a:latin typeface="Arial" pitchFamily="34" charset="0"/>
                <a:cs typeface="Arial" pitchFamily="34" charset="0"/>
              </a:rPr>
              <a:t>Investimento para o desenvolvimento</a:t>
            </a:r>
          </a:p>
          <a:p>
            <a:pPr algn="just">
              <a:lnSpc>
                <a:spcPts val="2600"/>
              </a:lnSpc>
            </a:pPr>
            <a:endParaRPr lang="pt-BR" sz="2400" dirty="0">
              <a:latin typeface="Arial" pitchFamily="34" charset="0"/>
              <a:cs typeface="Arial" pitchFamily="34" charset="0"/>
            </a:endParaRPr>
          </a:p>
          <a:p>
            <a:pPr algn="just"/>
            <a:r>
              <a:rPr lang="pt-BR" sz="2400" dirty="0">
                <a:latin typeface="Arial" pitchFamily="34" charset="0"/>
                <a:cs typeface="Arial" pitchFamily="34" charset="0"/>
              </a:rPr>
              <a:t>“[...] </a:t>
            </a:r>
            <a:r>
              <a:rPr lang="pt-BR" sz="2400" i="1" dirty="0">
                <a:latin typeface="Arial" pitchFamily="34" charset="0"/>
                <a:cs typeface="Arial" pitchFamily="34" charset="0"/>
              </a:rPr>
              <a:t>Nos dias de hoje e cada vez mais, a independência econômica implica a posse de uma tecnologia avançada, condizente com os progressos da técnica e da ciência moderna. (...) Para fazer frente a esse problema, é necessário não apenas dar impulso à ciência nacional, mas também defender, no plano internacional, o pleno direito do Brasil de realizar </a:t>
            </a:r>
          </a:p>
          <a:p>
            <a:pPr algn="just"/>
            <a:r>
              <a:rPr lang="pt-BR" sz="2400" i="1" dirty="0">
                <a:latin typeface="Arial" pitchFamily="34" charset="0"/>
                <a:cs typeface="Arial" pitchFamily="34" charset="0"/>
              </a:rPr>
              <a:t>livremente seus esforços de pesquisa científica </a:t>
            </a:r>
          </a:p>
          <a:p>
            <a:pPr algn="just"/>
            <a:r>
              <a:rPr lang="pt-BR" sz="2400" i="1" dirty="0">
                <a:latin typeface="Arial" pitchFamily="34" charset="0"/>
                <a:cs typeface="Arial" pitchFamily="34" charset="0"/>
              </a:rPr>
              <a:t>para fins de desenvolvimento</a:t>
            </a:r>
            <a:r>
              <a:rPr lang="pt-BR" sz="2400" dirty="0">
                <a:latin typeface="Arial" pitchFamily="34" charset="0"/>
                <a:cs typeface="Arial" pitchFamily="34" charset="0"/>
              </a:rPr>
              <a:t>” (Costa e Silva, </a:t>
            </a:r>
          </a:p>
          <a:p>
            <a:pPr algn="just"/>
            <a:r>
              <a:rPr lang="pt-BR" sz="2400" dirty="0">
                <a:latin typeface="Arial" pitchFamily="34" charset="0"/>
                <a:cs typeface="Arial" pitchFamily="34" charset="0"/>
              </a:rPr>
              <a:t>mensagem ao Congresso Nacional, 1968)</a:t>
            </a:r>
          </a:p>
          <a:p>
            <a:pPr algn="just">
              <a:lnSpc>
                <a:spcPts val="2600"/>
              </a:lnSpc>
            </a:pPr>
            <a:endParaRPr lang="pt-BR" sz="2400" dirty="0">
              <a:latin typeface="Arial" pitchFamily="34" charset="0"/>
              <a:cs typeface="Arial" pitchFamily="34" charset="0"/>
            </a:endParaRPr>
          </a:p>
          <a:p>
            <a:pPr algn="just">
              <a:lnSpc>
                <a:spcPts val="2600"/>
              </a:lnSpc>
            </a:pPr>
            <a:endParaRPr lang="pt-BR" sz="2400" dirty="0">
              <a:latin typeface="Arial" pitchFamily="34" charset="0"/>
              <a:cs typeface="Arial" pitchFamily="34" charset="0"/>
            </a:endParaRPr>
          </a:p>
          <a:p>
            <a:pPr algn="just">
              <a:lnSpc>
                <a:spcPts val="2600"/>
              </a:lnSpc>
            </a:pPr>
            <a:r>
              <a:rPr lang="pt-BR" sz="2400" dirty="0">
                <a:latin typeface="Arial" pitchFamily="34" charset="0"/>
                <a:cs typeface="Arial" pitchFamily="34" charset="0"/>
              </a:rPr>
              <a:t>Desenvolvimentismo através da associação ao capital internacional e intervencionismo para apoiar empresas privadas</a:t>
            </a:r>
          </a:p>
          <a:p>
            <a:pPr algn="just">
              <a:lnSpc>
                <a:spcPts val="2600"/>
              </a:lnSpc>
            </a:pPr>
            <a:endParaRPr lang="pt-BR" sz="2400" dirty="0">
              <a:latin typeface="Arial" pitchFamily="34" charset="0"/>
              <a:cs typeface="Arial" pitchFamily="34" charset="0"/>
            </a:endParaRPr>
          </a:p>
        </p:txBody>
      </p:sp>
      <p:pic>
        <p:nvPicPr>
          <p:cNvPr id="2" name="Imagem 1">
            <a:extLst>
              <a:ext uri="{FF2B5EF4-FFF2-40B4-BE49-F238E27FC236}">
                <a16:creationId xmlns:a16="http://schemas.microsoft.com/office/drawing/2014/main" id="{2A0C5813-8AAB-6F73-FB0F-B26A176A654A}"/>
              </a:ext>
            </a:extLst>
          </p:cNvPr>
          <p:cNvPicPr>
            <a:picLocks noChangeAspect="1"/>
          </p:cNvPicPr>
          <p:nvPr/>
        </p:nvPicPr>
        <p:blipFill>
          <a:blip r:embed="rId2"/>
          <a:stretch>
            <a:fillRect/>
          </a:stretch>
        </p:blipFill>
        <p:spPr>
          <a:xfrm>
            <a:off x="7020272" y="3717032"/>
            <a:ext cx="1440160" cy="2189957"/>
          </a:xfrm>
          <a:prstGeom prst="rect">
            <a:avLst/>
          </a:prstGeom>
        </p:spPr>
      </p:pic>
    </p:spTree>
    <p:extLst>
      <p:ext uri="{BB962C8B-B14F-4D97-AF65-F5344CB8AC3E}">
        <p14:creationId xmlns:p14="http://schemas.microsoft.com/office/powerpoint/2010/main" val="295363341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17428</TotalTime>
  <Words>3328</Words>
  <Application>Microsoft Office PowerPoint</Application>
  <PresentationFormat>Apresentação na tela (4:3)</PresentationFormat>
  <Paragraphs>428</Paragraphs>
  <Slides>34</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34</vt:i4>
      </vt:variant>
    </vt:vector>
  </HeadingPairs>
  <TitlesOfParts>
    <vt:vector size="37" baseType="lpstr">
      <vt:lpstr>Arial</vt:lpstr>
      <vt:lpstr>Calibri</vt:lpstr>
      <vt:lpstr>Tema do Office</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que faz uma teoria “científica”? Visões tradicionais (Sismondo, 2010): 1. Positivismo (Clube de Viena, meados dos 1870s): construir teorias a partir de dados (por exemplo, medições sobre a posição dos planetas) 2. Falsificacionismo: elaborar teorias e testar sua validade a partir de dados</dc:title>
  <dc:creator>Maquina</dc:creator>
  <cp:lastModifiedBy>Adalberto Azevedo</cp:lastModifiedBy>
  <cp:revision>1282</cp:revision>
  <dcterms:created xsi:type="dcterms:W3CDTF">2012-09-20T13:25:12Z</dcterms:created>
  <dcterms:modified xsi:type="dcterms:W3CDTF">2023-07-03T09:04:07Z</dcterms:modified>
</cp:coreProperties>
</file>