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3"/>
  </p:notesMasterIdLst>
  <p:sldIdLst>
    <p:sldId id="256" r:id="rId2"/>
    <p:sldId id="290" r:id="rId3"/>
    <p:sldId id="460" r:id="rId4"/>
    <p:sldId id="448" r:id="rId5"/>
    <p:sldId id="421" r:id="rId6"/>
    <p:sldId id="456" r:id="rId7"/>
    <p:sldId id="450" r:id="rId8"/>
    <p:sldId id="451" r:id="rId9"/>
    <p:sldId id="452" r:id="rId10"/>
    <p:sldId id="453" r:id="rId11"/>
    <p:sldId id="457" r:id="rId12"/>
    <p:sldId id="454" r:id="rId13"/>
    <p:sldId id="458" r:id="rId14"/>
    <p:sldId id="455" r:id="rId15"/>
    <p:sldId id="461" r:id="rId16"/>
    <p:sldId id="462" r:id="rId17"/>
    <p:sldId id="463" r:id="rId18"/>
    <p:sldId id="464" r:id="rId19"/>
    <p:sldId id="466" r:id="rId20"/>
    <p:sldId id="467" r:id="rId21"/>
    <p:sldId id="465" r:id="rId22"/>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58" autoAdjust="0"/>
    <p:restoredTop sz="91756" autoAdjust="0"/>
  </p:normalViewPr>
  <p:slideViewPr>
    <p:cSldViewPr>
      <p:cViewPr varScale="1">
        <p:scale>
          <a:sx n="66" d="100"/>
          <a:sy n="66" d="100"/>
        </p:scale>
        <p:origin x="1602" y="84"/>
      </p:cViewPr>
      <p:guideLst>
        <p:guide orient="horz" pos="2160"/>
        <p:guide pos="2880"/>
      </p:guideLst>
    </p:cSldViewPr>
  </p:slideViewPr>
  <p:outlineViewPr>
    <p:cViewPr>
      <p:scale>
        <a:sx n="33" d="100"/>
        <a:sy n="33" d="100"/>
      </p:scale>
      <p:origin x="246"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60C995-9A10-4FC6-AB98-2F9050C4A79B}" type="datetimeFigureOut">
              <a:rPr lang="pt-BR" smtClean="0"/>
              <a:t>13/06/2023</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424835-825C-4D5B-BFDD-3C687ADF4244}" type="slidenum">
              <a:rPr lang="pt-BR" smtClean="0"/>
              <a:t>‹nº›</a:t>
            </a:fld>
            <a:endParaRPr lang="pt-BR"/>
          </a:p>
        </p:txBody>
      </p:sp>
    </p:spTree>
    <p:extLst>
      <p:ext uri="{BB962C8B-B14F-4D97-AF65-F5344CB8AC3E}">
        <p14:creationId xmlns:p14="http://schemas.microsoft.com/office/powerpoint/2010/main" val="3380458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AE424835-825C-4D5B-BFDD-3C687ADF4244}" type="slidenum">
              <a:rPr lang="pt-BR" smtClean="0"/>
              <a:t>16</a:t>
            </a:fld>
            <a:endParaRPr lang="pt-BR"/>
          </a:p>
        </p:txBody>
      </p:sp>
    </p:spTree>
    <p:extLst>
      <p:ext uri="{BB962C8B-B14F-4D97-AF65-F5344CB8AC3E}">
        <p14:creationId xmlns:p14="http://schemas.microsoft.com/office/powerpoint/2010/main" val="4181533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AE424835-825C-4D5B-BFDD-3C687ADF4244}" type="slidenum">
              <a:rPr lang="pt-BR" smtClean="0"/>
              <a:t>17</a:t>
            </a:fld>
            <a:endParaRPr lang="pt-BR"/>
          </a:p>
        </p:txBody>
      </p:sp>
    </p:spTree>
    <p:extLst>
      <p:ext uri="{BB962C8B-B14F-4D97-AF65-F5344CB8AC3E}">
        <p14:creationId xmlns:p14="http://schemas.microsoft.com/office/powerpoint/2010/main" val="4194114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AE424835-825C-4D5B-BFDD-3C687ADF4244}" type="slidenum">
              <a:rPr lang="pt-BR" smtClean="0"/>
              <a:t>18</a:t>
            </a:fld>
            <a:endParaRPr lang="pt-BR"/>
          </a:p>
        </p:txBody>
      </p:sp>
    </p:spTree>
    <p:extLst>
      <p:ext uri="{BB962C8B-B14F-4D97-AF65-F5344CB8AC3E}">
        <p14:creationId xmlns:p14="http://schemas.microsoft.com/office/powerpoint/2010/main" val="1092702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AE424835-825C-4D5B-BFDD-3C687ADF4244}" type="slidenum">
              <a:rPr lang="pt-BR" smtClean="0"/>
              <a:t>19</a:t>
            </a:fld>
            <a:endParaRPr lang="pt-BR"/>
          </a:p>
        </p:txBody>
      </p:sp>
    </p:spTree>
    <p:extLst>
      <p:ext uri="{BB962C8B-B14F-4D97-AF65-F5344CB8AC3E}">
        <p14:creationId xmlns:p14="http://schemas.microsoft.com/office/powerpoint/2010/main" val="4066091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AE424835-825C-4D5B-BFDD-3C687ADF4244}" type="slidenum">
              <a:rPr lang="pt-BR" smtClean="0"/>
              <a:t>20</a:t>
            </a:fld>
            <a:endParaRPr lang="pt-BR"/>
          </a:p>
        </p:txBody>
      </p:sp>
    </p:spTree>
    <p:extLst>
      <p:ext uri="{BB962C8B-B14F-4D97-AF65-F5344CB8AC3E}">
        <p14:creationId xmlns:p14="http://schemas.microsoft.com/office/powerpoint/2010/main" val="4211690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AE424835-825C-4D5B-BFDD-3C687ADF4244}" type="slidenum">
              <a:rPr lang="pt-BR" smtClean="0"/>
              <a:t>21</a:t>
            </a:fld>
            <a:endParaRPr lang="pt-BR"/>
          </a:p>
        </p:txBody>
      </p:sp>
    </p:spTree>
    <p:extLst>
      <p:ext uri="{BB962C8B-B14F-4D97-AF65-F5344CB8AC3E}">
        <p14:creationId xmlns:p14="http://schemas.microsoft.com/office/powerpoint/2010/main" val="3820570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667CCE7E-9C1F-406F-89A9-08F7550509E3}" type="datetimeFigureOut">
              <a:rPr lang="pt-BR" smtClean="0"/>
              <a:pPr/>
              <a:t>09/06/2023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C068B84-F263-4BAC-960F-E678843013FB}" type="slidenum">
              <a:rPr lang="pt-BR" smtClean="0"/>
              <a:pPr/>
              <a:t>‹nº›</a:t>
            </a:fld>
            <a:endParaRPr lang="pt-BR"/>
          </a:p>
        </p:txBody>
      </p:sp>
    </p:spTree>
    <p:extLst>
      <p:ext uri="{BB962C8B-B14F-4D97-AF65-F5344CB8AC3E}">
        <p14:creationId xmlns:p14="http://schemas.microsoft.com/office/powerpoint/2010/main" val="3067087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67CCE7E-9C1F-406F-89A9-08F7550509E3}" type="datetimeFigureOut">
              <a:rPr lang="pt-BR" smtClean="0"/>
              <a:pPr/>
              <a:t>09/06/2023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C068B84-F263-4BAC-960F-E678843013FB}" type="slidenum">
              <a:rPr lang="pt-BR" smtClean="0"/>
              <a:pPr/>
              <a:t>‹nº›</a:t>
            </a:fld>
            <a:endParaRPr lang="pt-BR"/>
          </a:p>
        </p:txBody>
      </p:sp>
    </p:spTree>
    <p:extLst>
      <p:ext uri="{BB962C8B-B14F-4D97-AF65-F5344CB8AC3E}">
        <p14:creationId xmlns:p14="http://schemas.microsoft.com/office/powerpoint/2010/main" val="3929265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67CCE7E-9C1F-406F-89A9-08F7550509E3}" type="datetimeFigureOut">
              <a:rPr lang="pt-BR" smtClean="0"/>
              <a:pPr/>
              <a:t>09/06/2023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C068B84-F263-4BAC-960F-E678843013FB}" type="slidenum">
              <a:rPr lang="pt-BR" smtClean="0"/>
              <a:pPr/>
              <a:t>‹nº›</a:t>
            </a:fld>
            <a:endParaRPr lang="pt-BR"/>
          </a:p>
        </p:txBody>
      </p:sp>
    </p:spTree>
    <p:extLst>
      <p:ext uri="{BB962C8B-B14F-4D97-AF65-F5344CB8AC3E}">
        <p14:creationId xmlns:p14="http://schemas.microsoft.com/office/powerpoint/2010/main" val="75212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67CCE7E-9C1F-406F-89A9-08F7550509E3}" type="datetimeFigureOut">
              <a:rPr lang="pt-BR" smtClean="0"/>
              <a:pPr/>
              <a:t>09/06/2023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C068B84-F263-4BAC-960F-E678843013FB}" type="slidenum">
              <a:rPr lang="pt-BR" smtClean="0"/>
              <a:pPr/>
              <a:t>‹nº›</a:t>
            </a:fld>
            <a:endParaRPr lang="pt-BR"/>
          </a:p>
        </p:txBody>
      </p:sp>
    </p:spTree>
    <p:extLst>
      <p:ext uri="{BB962C8B-B14F-4D97-AF65-F5344CB8AC3E}">
        <p14:creationId xmlns:p14="http://schemas.microsoft.com/office/powerpoint/2010/main" val="969687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667CCE7E-9C1F-406F-89A9-08F7550509E3}" type="datetimeFigureOut">
              <a:rPr lang="pt-BR" smtClean="0"/>
              <a:pPr/>
              <a:t>09/06/2023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C068B84-F263-4BAC-960F-E678843013FB}" type="slidenum">
              <a:rPr lang="pt-BR" smtClean="0"/>
              <a:pPr/>
              <a:t>‹nº›</a:t>
            </a:fld>
            <a:endParaRPr lang="pt-BR"/>
          </a:p>
        </p:txBody>
      </p:sp>
    </p:spTree>
    <p:extLst>
      <p:ext uri="{BB962C8B-B14F-4D97-AF65-F5344CB8AC3E}">
        <p14:creationId xmlns:p14="http://schemas.microsoft.com/office/powerpoint/2010/main" val="2649979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667CCE7E-9C1F-406F-89A9-08F7550509E3}" type="datetimeFigureOut">
              <a:rPr lang="pt-BR" smtClean="0"/>
              <a:pPr/>
              <a:t>09/06/2023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C068B84-F263-4BAC-960F-E678843013FB}" type="slidenum">
              <a:rPr lang="pt-BR" smtClean="0"/>
              <a:pPr/>
              <a:t>‹nº›</a:t>
            </a:fld>
            <a:endParaRPr lang="pt-BR"/>
          </a:p>
        </p:txBody>
      </p:sp>
    </p:spTree>
    <p:extLst>
      <p:ext uri="{BB962C8B-B14F-4D97-AF65-F5344CB8AC3E}">
        <p14:creationId xmlns:p14="http://schemas.microsoft.com/office/powerpoint/2010/main" val="1575924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667CCE7E-9C1F-406F-89A9-08F7550509E3}" type="datetimeFigureOut">
              <a:rPr lang="pt-BR" smtClean="0"/>
              <a:pPr/>
              <a:t>09/06/2023</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7C068B84-F263-4BAC-960F-E678843013FB}" type="slidenum">
              <a:rPr lang="pt-BR" smtClean="0"/>
              <a:pPr/>
              <a:t>‹nº›</a:t>
            </a:fld>
            <a:endParaRPr lang="pt-BR"/>
          </a:p>
        </p:txBody>
      </p:sp>
    </p:spTree>
    <p:extLst>
      <p:ext uri="{BB962C8B-B14F-4D97-AF65-F5344CB8AC3E}">
        <p14:creationId xmlns:p14="http://schemas.microsoft.com/office/powerpoint/2010/main" val="3506924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667CCE7E-9C1F-406F-89A9-08F7550509E3}" type="datetimeFigureOut">
              <a:rPr lang="pt-BR" smtClean="0"/>
              <a:pPr/>
              <a:t>09/06/2023</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7C068B84-F263-4BAC-960F-E678843013FB}" type="slidenum">
              <a:rPr lang="pt-BR" smtClean="0"/>
              <a:pPr/>
              <a:t>‹nº›</a:t>
            </a:fld>
            <a:endParaRPr lang="pt-BR"/>
          </a:p>
        </p:txBody>
      </p:sp>
    </p:spTree>
    <p:extLst>
      <p:ext uri="{BB962C8B-B14F-4D97-AF65-F5344CB8AC3E}">
        <p14:creationId xmlns:p14="http://schemas.microsoft.com/office/powerpoint/2010/main" val="410469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667CCE7E-9C1F-406F-89A9-08F7550509E3}" type="datetimeFigureOut">
              <a:rPr lang="pt-BR" smtClean="0"/>
              <a:pPr/>
              <a:t>09/06/2023</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7C068B84-F263-4BAC-960F-E678843013FB}" type="slidenum">
              <a:rPr lang="pt-BR" smtClean="0"/>
              <a:pPr/>
              <a:t>‹nº›</a:t>
            </a:fld>
            <a:endParaRPr lang="pt-BR"/>
          </a:p>
        </p:txBody>
      </p:sp>
    </p:spTree>
    <p:extLst>
      <p:ext uri="{BB962C8B-B14F-4D97-AF65-F5344CB8AC3E}">
        <p14:creationId xmlns:p14="http://schemas.microsoft.com/office/powerpoint/2010/main" val="1535961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667CCE7E-9C1F-406F-89A9-08F7550509E3}" type="datetimeFigureOut">
              <a:rPr lang="pt-BR" smtClean="0"/>
              <a:pPr/>
              <a:t>09/06/2023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C068B84-F263-4BAC-960F-E678843013FB}" type="slidenum">
              <a:rPr lang="pt-BR" smtClean="0"/>
              <a:pPr/>
              <a:t>‹nº›</a:t>
            </a:fld>
            <a:endParaRPr lang="pt-BR"/>
          </a:p>
        </p:txBody>
      </p:sp>
    </p:spTree>
    <p:extLst>
      <p:ext uri="{BB962C8B-B14F-4D97-AF65-F5344CB8AC3E}">
        <p14:creationId xmlns:p14="http://schemas.microsoft.com/office/powerpoint/2010/main" val="3222271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667CCE7E-9C1F-406F-89A9-08F7550509E3}" type="datetimeFigureOut">
              <a:rPr lang="pt-BR" smtClean="0"/>
              <a:pPr/>
              <a:t>09/06/2023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C068B84-F263-4BAC-960F-E678843013FB}" type="slidenum">
              <a:rPr lang="pt-BR" smtClean="0"/>
              <a:pPr/>
              <a:t>‹nº›</a:t>
            </a:fld>
            <a:endParaRPr lang="pt-BR"/>
          </a:p>
        </p:txBody>
      </p:sp>
    </p:spTree>
    <p:extLst>
      <p:ext uri="{BB962C8B-B14F-4D97-AF65-F5344CB8AC3E}">
        <p14:creationId xmlns:p14="http://schemas.microsoft.com/office/powerpoint/2010/main" val="397157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7CCE7E-9C1F-406F-89A9-08F7550509E3}" type="datetimeFigureOut">
              <a:rPr lang="pt-BR" smtClean="0"/>
              <a:pPr/>
              <a:t>09/06/2023</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068B84-F263-4BAC-960F-E678843013FB}" type="slidenum">
              <a:rPr lang="pt-BR" smtClean="0"/>
              <a:pPr/>
              <a:t>‹nº›</a:t>
            </a:fld>
            <a:endParaRPr lang="pt-BR"/>
          </a:p>
        </p:txBody>
      </p:sp>
    </p:spTree>
    <p:extLst>
      <p:ext uri="{BB962C8B-B14F-4D97-AF65-F5344CB8AC3E}">
        <p14:creationId xmlns:p14="http://schemas.microsoft.com/office/powerpoint/2010/main" val="443678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gif"/><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9512" y="116633"/>
            <a:ext cx="8712968" cy="6480720"/>
          </a:xfrm>
        </p:spPr>
        <p:txBody>
          <a:bodyPr anchor="t" anchorCtr="0">
            <a:normAutofit/>
          </a:bodyPr>
          <a:lstStyle/>
          <a:p>
            <a:br>
              <a:rPr lang="en-US" sz="2400" dirty="0">
                <a:latin typeface="Arial" pitchFamily="34" charset="0"/>
                <a:cs typeface="Arial" pitchFamily="34" charset="0"/>
              </a:rPr>
            </a:br>
            <a:br>
              <a:rPr lang="en-US" sz="2400" dirty="0">
                <a:latin typeface="Arial" pitchFamily="34" charset="0"/>
                <a:cs typeface="Arial" pitchFamily="34" charset="0"/>
              </a:rPr>
            </a:br>
            <a:br>
              <a:rPr lang="en-US" sz="2400" dirty="0">
                <a:latin typeface="Arial" pitchFamily="34" charset="0"/>
                <a:cs typeface="Arial" pitchFamily="34" charset="0"/>
              </a:rPr>
            </a:br>
            <a:br>
              <a:rPr lang="en-US" sz="2400" dirty="0">
                <a:latin typeface="Arial" pitchFamily="34" charset="0"/>
                <a:cs typeface="Arial" pitchFamily="34" charset="0"/>
              </a:rPr>
            </a:br>
            <a:br>
              <a:rPr lang="en-US" sz="2400" dirty="0">
                <a:latin typeface="Arial" pitchFamily="34" charset="0"/>
                <a:cs typeface="Arial" pitchFamily="34" charset="0"/>
              </a:rPr>
            </a:br>
            <a:br>
              <a:rPr lang="en-US" sz="2400" dirty="0">
                <a:latin typeface="Arial" pitchFamily="34" charset="0"/>
                <a:cs typeface="Arial" pitchFamily="34" charset="0"/>
              </a:rPr>
            </a:br>
            <a:br>
              <a:rPr lang="en-US" sz="2400" dirty="0">
                <a:latin typeface="Arial" pitchFamily="34" charset="0"/>
                <a:cs typeface="Arial" pitchFamily="34" charset="0"/>
              </a:rPr>
            </a:br>
            <a:br>
              <a:rPr lang="en-US" sz="2400" dirty="0">
                <a:latin typeface="Arial" pitchFamily="34" charset="0"/>
                <a:cs typeface="Arial" pitchFamily="34" charset="0"/>
              </a:rPr>
            </a:br>
            <a:br>
              <a:rPr lang="en-US" sz="2400" dirty="0">
                <a:latin typeface="Arial" pitchFamily="34" charset="0"/>
                <a:cs typeface="Arial" pitchFamily="34" charset="0"/>
              </a:rPr>
            </a:br>
            <a:br>
              <a:rPr lang="en-US" sz="2400" dirty="0">
                <a:latin typeface="Arial" pitchFamily="34" charset="0"/>
                <a:cs typeface="Arial" pitchFamily="34" charset="0"/>
              </a:rPr>
            </a:br>
            <a:br>
              <a:rPr lang="en-US" sz="2400" dirty="0">
                <a:latin typeface="Arial" pitchFamily="34" charset="0"/>
                <a:cs typeface="Arial" pitchFamily="34" charset="0"/>
              </a:rPr>
            </a:br>
            <a:br>
              <a:rPr lang="en-US" sz="2400" dirty="0">
                <a:latin typeface="Arial" pitchFamily="34" charset="0"/>
                <a:cs typeface="Arial" pitchFamily="34" charset="0"/>
              </a:rPr>
            </a:br>
            <a:endParaRPr lang="pt-BR" sz="2400" dirty="0">
              <a:latin typeface="Arial" pitchFamily="34" charset="0"/>
              <a:cs typeface="Arial" pitchFamily="34" charset="0"/>
            </a:endParaRPr>
          </a:p>
        </p:txBody>
      </p:sp>
      <p:sp>
        <p:nvSpPr>
          <p:cNvPr id="4" name="Rectangle 3"/>
          <p:cNvSpPr>
            <a:spLocks noChangeArrowheads="1"/>
          </p:cNvSpPr>
          <p:nvPr/>
        </p:nvSpPr>
        <p:spPr bwMode="auto">
          <a:xfrm>
            <a:off x="0" y="-27384"/>
            <a:ext cx="9144000" cy="1944216"/>
          </a:xfrm>
          <a:prstGeom prst="rect">
            <a:avLst/>
          </a:prstGeom>
          <a:solidFill>
            <a:srgbClr val="7A0000"/>
          </a:solidFill>
          <a:ln w="9525">
            <a:noFill/>
            <a:miter lim="800000"/>
            <a:headEnd/>
            <a:tailEnd/>
          </a:ln>
        </p:spPr>
        <p:txBody>
          <a:bodyPr/>
          <a:lstStyle/>
          <a:p>
            <a:pPr algn="ctr">
              <a:spcBef>
                <a:spcPct val="20000"/>
              </a:spcBef>
              <a:buFont typeface="Arial" charset="0"/>
              <a:buNone/>
            </a:pPr>
            <a:r>
              <a:rPr lang="pt-BR" sz="2800" b="1" dirty="0">
                <a:solidFill>
                  <a:schemeClr val="bg1"/>
                </a:solidFill>
              </a:rPr>
              <a:t>Aula 4: Trajetórias de Políticas Públicas de C,T&amp;I no Brasil </a:t>
            </a:r>
            <a:br>
              <a:rPr lang="pt-BR" sz="2800" b="1" dirty="0">
                <a:solidFill>
                  <a:schemeClr val="bg1"/>
                </a:solidFill>
              </a:rPr>
            </a:br>
            <a:br>
              <a:rPr lang="pt-BR" sz="2800" b="1" dirty="0">
                <a:solidFill>
                  <a:schemeClr val="bg1"/>
                </a:solidFill>
              </a:rPr>
            </a:br>
            <a:r>
              <a:rPr lang="pt-BR" sz="2800" b="1" dirty="0">
                <a:solidFill>
                  <a:schemeClr val="bg1"/>
                </a:solidFill>
              </a:rPr>
              <a:t>Histórico das políticas de C,T&amp;I no Brasil  (1): da Colônia ao Estado </a:t>
            </a:r>
            <a:r>
              <a:rPr lang="pt-BR" sz="2800" b="1" dirty="0" err="1">
                <a:solidFill>
                  <a:schemeClr val="bg1"/>
                </a:solidFill>
              </a:rPr>
              <a:t>Desenvolvementista</a:t>
            </a:r>
            <a:endParaRPr lang="pt-BR" sz="2800" b="1" dirty="0">
              <a:solidFill>
                <a:schemeClr val="bg1"/>
              </a:solidFill>
            </a:endParaRPr>
          </a:p>
        </p:txBody>
      </p:sp>
      <p:sp>
        <p:nvSpPr>
          <p:cNvPr id="6" name="Rectangle 3"/>
          <p:cNvSpPr>
            <a:spLocks noChangeArrowheads="1"/>
          </p:cNvSpPr>
          <p:nvPr/>
        </p:nvSpPr>
        <p:spPr bwMode="auto">
          <a:xfrm>
            <a:off x="251520" y="5517232"/>
            <a:ext cx="8712968" cy="1080120"/>
          </a:xfrm>
          <a:prstGeom prst="rect">
            <a:avLst/>
          </a:prstGeom>
          <a:solidFill>
            <a:srgbClr val="7A0000"/>
          </a:solidFill>
          <a:ln w="9525">
            <a:noFill/>
            <a:miter lim="800000"/>
            <a:headEnd/>
            <a:tailEnd/>
          </a:ln>
        </p:spPr>
        <p:txBody>
          <a:bodyPr/>
          <a:lstStyle/>
          <a:p>
            <a:pPr algn="ctr">
              <a:spcBef>
                <a:spcPct val="20000"/>
              </a:spcBef>
              <a:buFont typeface="Arial" charset="0"/>
              <a:buNone/>
            </a:pPr>
            <a:r>
              <a:rPr lang="pt-BR" sz="2800" b="1" dirty="0">
                <a:solidFill>
                  <a:schemeClr val="bg1"/>
                </a:solidFill>
              </a:rPr>
              <a:t>Professor Adalberto Azevedo</a:t>
            </a:r>
            <a:br>
              <a:rPr lang="pt-BR" sz="2800" b="1" dirty="0">
                <a:solidFill>
                  <a:schemeClr val="bg1"/>
                </a:solidFill>
              </a:rPr>
            </a:br>
            <a:r>
              <a:rPr lang="pt-BR" sz="2800" b="1" dirty="0">
                <a:solidFill>
                  <a:schemeClr val="bg1"/>
                </a:solidFill>
              </a:rPr>
              <a:t>São Bernardo do Campo</a:t>
            </a:r>
            <a:r>
              <a:rPr lang="pt-BR" sz="2800" b="1">
                <a:solidFill>
                  <a:schemeClr val="bg1"/>
                </a:solidFill>
              </a:rPr>
              <a:t>,  14/06/2023</a:t>
            </a:r>
            <a:br>
              <a:rPr lang="pt-BR" sz="2800" b="1" dirty="0">
                <a:solidFill>
                  <a:schemeClr val="bg1"/>
                </a:solidFill>
              </a:rPr>
            </a:br>
            <a:endParaRPr lang="pt-BR" sz="2800" b="1" dirty="0">
              <a:solidFill>
                <a:schemeClr val="bg1"/>
              </a:solidFill>
            </a:endParaRPr>
          </a:p>
        </p:txBody>
      </p:sp>
    </p:spTree>
    <p:extLst>
      <p:ext uri="{BB962C8B-B14F-4D97-AF65-F5344CB8AC3E}">
        <p14:creationId xmlns:p14="http://schemas.microsoft.com/office/powerpoint/2010/main" val="2418290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Independência e Império (1822-1889)</a:t>
            </a:r>
          </a:p>
        </p:txBody>
      </p:sp>
      <p:sp>
        <p:nvSpPr>
          <p:cNvPr id="6" name="Retângulo 5"/>
          <p:cNvSpPr/>
          <p:nvPr/>
        </p:nvSpPr>
        <p:spPr>
          <a:xfrm>
            <a:off x="72008" y="404664"/>
            <a:ext cx="8964488" cy="6370975"/>
          </a:xfrm>
          <a:prstGeom prst="rect">
            <a:avLst/>
          </a:prstGeom>
        </p:spPr>
        <p:txBody>
          <a:bodyPr wrap="square">
            <a:spAutoFit/>
          </a:bodyPr>
          <a:lstStyle/>
          <a:p>
            <a:pPr algn="just"/>
            <a:r>
              <a:rPr lang="pt-BR" sz="2400" b="1" dirty="0">
                <a:latin typeface="Arial" pitchFamily="34" charset="0"/>
                <a:cs typeface="Arial" pitchFamily="34" charset="0"/>
              </a:rPr>
              <a:t>Formação de Agenda: </a:t>
            </a:r>
            <a:r>
              <a:rPr lang="pt-BR" sz="2400" dirty="0">
                <a:latin typeface="Arial" pitchFamily="34" charset="0"/>
                <a:cs typeface="Arial" pitchFamily="34" charset="0"/>
              </a:rPr>
              <a:t>Burguesia urbana: profissionais liberais, militares (Guerra do Paraguai, engenharia e mineração). II Revolução Industrial (indústrias intensivas em conhecimento).</a:t>
            </a:r>
          </a:p>
          <a:p>
            <a:pPr algn="just"/>
            <a:r>
              <a:rPr lang="pt-BR" sz="2400" b="1" dirty="0">
                <a:latin typeface="Arial" pitchFamily="34" charset="0"/>
                <a:cs typeface="Arial" pitchFamily="34" charset="0"/>
              </a:rPr>
              <a:t>Formulação: </a:t>
            </a:r>
            <a:r>
              <a:rPr lang="pt-BR" sz="2400" dirty="0">
                <a:latin typeface="Arial" pitchFamily="34" charset="0"/>
                <a:cs typeface="Arial" pitchFamily="34" charset="0"/>
              </a:rPr>
              <a:t>Reestruturação das escolas de bacharéis e técnicos militares. Ensino profissional, não científico, assimilação da ciência e ao uso de tecnologias dos países centrais para problemas agronômicos, de engenharia e saúde. Reforma universitária- bacharelados em ciências “não profissionais” (1874). </a:t>
            </a:r>
            <a:r>
              <a:rPr lang="pt-BR" sz="2400" b="1" dirty="0">
                <a:latin typeface="Arial" pitchFamily="34" charset="0"/>
                <a:cs typeface="Arial" pitchFamily="34" charset="0"/>
              </a:rPr>
              <a:t>Implementação: </a:t>
            </a:r>
            <a:r>
              <a:rPr lang="pt-BR" sz="2400" dirty="0">
                <a:latin typeface="Arial" pitchFamily="34" charset="0"/>
                <a:cs typeface="Arial" pitchFamily="34" charset="0"/>
              </a:rPr>
              <a:t>Secretaria de Estado dos Negócios da Agricultura, Comércio e Obras Públicas (1860); Comissão Geológica do Império e Escola de Minas de Ouro Preto (1875);</a:t>
            </a:r>
            <a:r>
              <a:rPr lang="pt-BR" sz="2400" b="1" dirty="0">
                <a:latin typeface="Arial" pitchFamily="34" charset="0"/>
                <a:cs typeface="Arial" pitchFamily="34" charset="0"/>
              </a:rPr>
              <a:t> </a:t>
            </a:r>
            <a:r>
              <a:rPr lang="pt-BR" sz="2400" dirty="0">
                <a:latin typeface="Arial" pitchFamily="34" charset="0"/>
                <a:cs typeface="Arial" pitchFamily="34" charset="0"/>
              </a:rPr>
              <a:t>Museu Paraense, 1885; Instituto Agronômico de Campinas, 1887. Ministério de Instrução, Correios e Telégrafos (1890-92)</a:t>
            </a:r>
            <a:r>
              <a:rPr lang="pt-BR" sz="2400" b="1" dirty="0">
                <a:latin typeface="Arial" pitchFamily="34" charset="0"/>
                <a:cs typeface="Arial" pitchFamily="34" charset="0"/>
              </a:rPr>
              <a:t>. </a:t>
            </a:r>
            <a:r>
              <a:rPr lang="pt-BR" sz="2400" dirty="0">
                <a:latin typeface="Arial" pitchFamily="34" charset="0"/>
                <a:cs typeface="Arial" pitchFamily="34" charset="0"/>
              </a:rPr>
              <a:t>Técnicos para a elite, desigualdade. Ausência de burguesia (aristocracia rural, Santos Dumont X Irmãos Wright). Educação superior com a importação de professores estrangeiros.</a:t>
            </a:r>
          </a:p>
        </p:txBody>
      </p:sp>
    </p:spTree>
    <p:extLst>
      <p:ext uri="{BB962C8B-B14F-4D97-AF65-F5344CB8AC3E}">
        <p14:creationId xmlns:p14="http://schemas.microsoft.com/office/powerpoint/2010/main" val="1174622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Independência e Império (1822-1889)</a:t>
            </a:r>
          </a:p>
        </p:txBody>
      </p:sp>
      <p:sp>
        <p:nvSpPr>
          <p:cNvPr id="6" name="Retângulo 5"/>
          <p:cNvSpPr/>
          <p:nvPr/>
        </p:nvSpPr>
        <p:spPr>
          <a:xfrm>
            <a:off x="72008" y="404664"/>
            <a:ext cx="8964488" cy="830997"/>
          </a:xfrm>
          <a:prstGeom prst="rect">
            <a:avLst/>
          </a:prstGeom>
        </p:spPr>
        <p:txBody>
          <a:bodyPr wrap="square">
            <a:spAutoFit/>
          </a:bodyPr>
          <a:lstStyle/>
          <a:p>
            <a:pPr algn="just"/>
            <a:r>
              <a:rPr lang="pt-BR" sz="2400" b="1" dirty="0">
                <a:latin typeface="Arial" pitchFamily="34" charset="0"/>
                <a:cs typeface="Arial" pitchFamily="34" charset="0"/>
              </a:rPr>
              <a:t>Quem são os atores?</a:t>
            </a:r>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p:txBody>
      </p:sp>
      <p:pic>
        <p:nvPicPr>
          <p:cNvPr id="51202" name="Picture 2" descr="http://www.avozdocidadao.com.br/images/curso_rio_e_brasil_em_1850.jpg"/>
          <p:cNvPicPr>
            <a:picLocks noChangeAspect="1" noChangeArrowheads="1"/>
          </p:cNvPicPr>
          <p:nvPr/>
        </p:nvPicPr>
        <p:blipFill>
          <a:blip r:embed="rId2" cstate="print"/>
          <a:srcRect/>
          <a:stretch>
            <a:fillRect/>
          </a:stretch>
        </p:blipFill>
        <p:spPr bwMode="auto">
          <a:xfrm>
            <a:off x="1242039" y="2670493"/>
            <a:ext cx="2664296" cy="1894072"/>
          </a:xfrm>
          <a:prstGeom prst="rect">
            <a:avLst/>
          </a:prstGeom>
          <a:noFill/>
        </p:spPr>
      </p:pic>
      <p:pic>
        <p:nvPicPr>
          <p:cNvPr id="51204" name="Picture 4" descr="https://encrypted-tbn0.gstatic.com/images?q=tbn:ANd9GcR88r9H90iu_R0tLzmR3AJmuwowYJ6qtwYg0uC4SZHLk7e3ILFa"/>
          <p:cNvPicPr>
            <a:picLocks noChangeAspect="1" noChangeArrowheads="1"/>
          </p:cNvPicPr>
          <p:nvPr/>
        </p:nvPicPr>
        <p:blipFill>
          <a:blip r:embed="rId3" cstate="print"/>
          <a:srcRect/>
          <a:stretch>
            <a:fillRect/>
          </a:stretch>
        </p:blipFill>
        <p:spPr bwMode="auto">
          <a:xfrm>
            <a:off x="5501831" y="3735287"/>
            <a:ext cx="1496194" cy="1709937"/>
          </a:xfrm>
          <a:prstGeom prst="rect">
            <a:avLst/>
          </a:prstGeom>
          <a:noFill/>
        </p:spPr>
      </p:pic>
      <p:pic>
        <p:nvPicPr>
          <p:cNvPr id="51206" name="Picture 6" descr="http://www.rac.com.br/_midias/jpg/2013/06/26/instituto_agronomico_campinas-808069.jpg"/>
          <p:cNvPicPr>
            <a:picLocks noChangeAspect="1" noChangeArrowheads="1"/>
          </p:cNvPicPr>
          <p:nvPr/>
        </p:nvPicPr>
        <p:blipFill>
          <a:blip r:embed="rId4" cstate="print"/>
          <a:srcRect/>
          <a:stretch>
            <a:fillRect/>
          </a:stretch>
        </p:blipFill>
        <p:spPr bwMode="auto">
          <a:xfrm>
            <a:off x="4355976" y="4985792"/>
            <a:ext cx="2496277" cy="1872208"/>
          </a:xfrm>
          <a:prstGeom prst="rect">
            <a:avLst/>
          </a:prstGeom>
          <a:noFill/>
        </p:spPr>
      </p:pic>
      <p:pic>
        <p:nvPicPr>
          <p:cNvPr id="51208" name="Picture 8" descr="http://www.espacoturismo.com/blog/wp-content/uploads/2011/01/Fa%C3%A7a-um-roteiro-pelas-fazendas-de-caf%C3%A9-300x207.jpg"/>
          <p:cNvPicPr>
            <a:picLocks noChangeAspect="1" noChangeArrowheads="1"/>
          </p:cNvPicPr>
          <p:nvPr/>
        </p:nvPicPr>
        <p:blipFill>
          <a:blip r:embed="rId5" cstate="print"/>
          <a:srcRect/>
          <a:stretch>
            <a:fillRect/>
          </a:stretch>
        </p:blipFill>
        <p:spPr bwMode="auto">
          <a:xfrm>
            <a:off x="1958115" y="5090970"/>
            <a:ext cx="2199760" cy="1517835"/>
          </a:xfrm>
          <a:prstGeom prst="rect">
            <a:avLst/>
          </a:prstGeom>
          <a:noFill/>
        </p:spPr>
      </p:pic>
      <p:pic>
        <p:nvPicPr>
          <p:cNvPr id="51210" name="Picture 10" descr="http://www.portalsaofrancisco.com.br/alfa/ciclo-do-cafe/imagens/ciclo-do-cafe-124.jpg"/>
          <p:cNvPicPr>
            <a:picLocks noChangeAspect="1" noChangeArrowheads="1"/>
          </p:cNvPicPr>
          <p:nvPr/>
        </p:nvPicPr>
        <p:blipFill>
          <a:blip r:embed="rId6" cstate="print"/>
          <a:srcRect/>
          <a:stretch>
            <a:fillRect/>
          </a:stretch>
        </p:blipFill>
        <p:spPr bwMode="auto">
          <a:xfrm>
            <a:off x="222186" y="3861048"/>
            <a:ext cx="1534178" cy="1988840"/>
          </a:xfrm>
          <a:prstGeom prst="rect">
            <a:avLst/>
          </a:prstGeom>
          <a:noFill/>
        </p:spPr>
      </p:pic>
      <p:pic>
        <p:nvPicPr>
          <p:cNvPr id="51212" name="Picture 12" descr="http://1.bp.blogspot.com/_kaPNf7AJJJ0/SnYjObv3aYI/AAAAAAAAAF4/FMRaYkCAw5s/s320/Imperialismo+ingles.jpg"/>
          <p:cNvPicPr>
            <a:picLocks noChangeAspect="1" noChangeArrowheads="1"/>
          </p:cNvPicPr>
          <p:nvPr/>
        </p:nvPicPr>
        <p:blipFill>
          <a:blip r:embed="rId7" cstate="print"/>
          <a:srcRect/>
          <a:stretch>
            <a:fillRect/>
          </a:stretch>
        </p:blipFill>
        <p:spPr bwMode="auto">
          <a:xfrm>
            <a:off x="3555901" y="366081"/>
            <a:ext cx="5400600" cy="2160240"/>
          </a:xfrm>
          <a:prstGeom prst="rect">
            <a:avLst/>
          </a:prstGeom>
          <a:noFill/>
        </p:spPr>
      </p:pic>
      <p:pic>
        <p:nvPicPr>
          <p:cNvPr id="51214" name="Picture 14" descr="http://portaldoprofessor.mec.gov.br/storage/discovirtual/galerias/imagem/0000002719/md.0000031697.jpg"/>
          <p:cNvPicPr>
            <a:picLocks noChangeAspect="1" noChangeArrowheads="1"/>
          </p:cNvPicPr>
          <p:nvPr/>
        </p:nvPicPr>
        <p:blipFill>
          <a:blip r:embed="rId8" cstate="print"/>
          <a:srcRect/>
          <a:stretch>
            <a:fillRect/>
          </a:stretch>
        </p:blipFill>
        <p:spPr bwMode="auto">
          <a:xfrm>
            <a:off x="6911753" y="3068960"/>
            <a:ext cx="2232247" cy="2991211"/>
          </a:xfrm>
          <a:prstGeom prst="rect">
            <a:avLst/>
          </a:prstGeom>
          <a:noFill/>
        </p:spPr>
      </p:pic>
      <p:pic>
        <p:nvPicPr>
          <p:cNvPr id="2" name="Imagem 1">
            <a:extLst>
              <a:ext uri="{FF2B5EF4-FFF2-40B4-BE49-F238E27FC236}">
                <a16:creationId xmlns:a16="http://schemas.microsoft.com/office/drawing/2014/main" id="{943BE3AE-8F47-D3BB-2F77-FC1F8A6F2423}"/>
              </a:ext>
            </a:extLst>
          </p:cNvPr>
          <p:cNvPicPr>
            <a:picLocks noChangeAspect="1"/>
          </p:cNvPicPr>
          <p:nvPr/>
        </p:nvPicPr>
        <p:blipFill>
          <a:blip r:embed="rId9"/>
          <a:stretch>
            <a:fillRect/>
          </a:stretch>
        </p:blipFill>
        <p:spPr>
          <a:xfrm>
            <a:off x="72008" y="871008"/>
            <a:ext cx="2764476" cy="2058549"/>
          </a:xfrm>
          <a:prstGeom prst="rect">
            <a:avLst/>
          </a:prstGeom>
        </p:spPr>
      </p:pic>
      <p:pic>
        <p:nvPicPr>
          <p:cNvPr id="4" name="Imagem 3">
            <a:extLst>
              <a:ext uri="{FF2B5EF4-FFF2-40B4-BE49-F238E27FC236}">
                <a16:creationId xmlns:a16="http://schemas.microsoft.com/office/drawing/2014/main" id="{B43112EB-210A-51A4-1B42-1F4022776F55}"/>
              </a:ext>
            </a:extLst>
          </p:cNvPr>
          <p:cNvPicPr>
            <a:picLocks noChangeAspect="1"/>
          </p:cNvPicPr>
          <p:nvPr/>
        </p:nvPicPr>
        <p:blipFill>
          <a:blip r:embed="rId10"/>
          <a:stretch>
            <a:fillRect/>
          </a:stretch>
        </p:blipFill>
        <p:spPr>
          <a:xfrm>
            <a:off x="3747424" y="2138476"/>
            <a:ext cx="3059832" cy="1722572"/>
          </a:xfrm>
          <a:prstGeom prst="rect">
            <a:avLst/>
          </a:prstGeom>
        </p:spPr>
      </p:pic>
    </p:spTree>
    <p:extLst>
      <p:ext uri="{BB962C8B-B14F-4D97-AF65-F5344CB8AC3E}">
        <p14:creationId xmlns:p14="http://schemas.microsoft.com/office/powerpoint/2010/main" val="117462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 calcmode="lin" valueType="num">
                                      <p:cBhvr additive="base">
                                        <p:cTn id="7" dur="500" fill="hold"/>
                                        <p:tgtEl>
                                          <p:spTgt spid="51202"/>
                                        </p:tgtEl>
                                        <p:attrNameLst>
                                          <p:attrName>ppt_x</p:attrName>
                                        </p:attrNameLst>
                                      </p:cBhvr>
                                      <p:tavLst>
                                        <p:tav tm="0">
                                          <p:val>
                                            <p:strVal val="#ppt_x"/>
                                          </p:val>
                                        </p:tav>
                                        <p:tav tm="100000">
                                          <p:val>
                                            <p:strVal val="#ppt_x"/>
                                          </p:val>
                                        </p:tav>
                                      </p:tavLst>
                                    </p:anim>
                                    <p:anim calcmode="lin" valueType="num">
                                      <p:cBhvr additive="base">
                                        <p:cTn id="8" dur="500" fill="hold"/>
                                        <p:tgtEl>
                                          <p:spTgt spid="512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04"/>
                                        </p:tgtEl>
                                        <p:attrNameLst>
                                          <p:attrName>style.visibility</p:attrName>
                                        </p:attrNameLst>
                                      </p:cBhvr>
                                      <p:to>
                                        <p:strVal val="visible"/>
                                      </p:to>
                                    </p:set>
                                    <p:anim calcmode="lin" valueType="num">
                                      <p:cBhvr additive="base">
                                        <p:cTn id="13" dur="500" fill="hold"/>
                                        <p:tgtEl>
                                          <p:spTgt spid="51204"/>
                                        </p:tgtEl>
                                        <p:attrNameLst>
                                          <p:attrName>ppt_x</p:attrName>
                                        </p:attrNameLst>
                                      </p:cBhvr>
                                      <p:tavLst>
                                        <p:tav tm="0">
                                          <p:val>
                                            <p:strVal val="#ppt_x"/>
                                          </p:val>
                                        </p:tav>
                                        <p:tav tm="100000">
                                          <p:val>
                                            <p:strVal val="#ppt_x"/>
                                          </p:val>
                                        </p:tav>
                                      </p:tavLst>
                                    </p:anim>
                                    <p:anim calcmode="lin" valueType="num">
                                      <p:cBhvr additive="base">
                                        <p:cTn id="14" dur="500" fill="hold"/>
                                        <p:tgtEl>
                                          <p:spTgt spid="5120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10"/>
                                        </p:tgtEl>
                                        <p:attrNameLst>
                                          <p:attrName>style.visibility</p:attrName>
                                        </p:attrNameLst>
                                      </p:cBhvr>
                                      <p:to>
                                        <p:strVal val="visible"/>
                                      </p:to>
                                    </p:set>
                                    <p:anim calcmode="lin" valueType="num">
                                      <p:cBhvr additive="base">
                                        <p:cTn id="19" dur="500" fill="hold"/>
                                        <p:tgtEl>
                                          <p:spTgt spid="51210"/>
                                        </p:tgtEl>
                                        <p:attrNameLst>
                                          <p:attrName>ppt_x</p:attrName>
                                        </p:attrNameLst>
                                      </p:cBhvr>
                                      <p:tavLst>
                                        <p:tav tm="0">
                                          <p:val>
                                            <p:strVal val="#ppt_x"/>
                                          </p:val>
                                        </p:tav>
                                        <p:tav tm="100000">
                                          <p:val>
                                            <p:strVal val="#ppt_x"/>
                                          </p:val>
                                        </p:tav>
                                      </p:tavLst>
                                    </p:anim>
                                    <p:anim calcmode="lin" valueType="num">
                                      <p:cBhvr additive="base">
                                        <p:cTn id="20" dur="500" fill="hold"/>
                                        <p:tgtEl>
                                          <p:spTgt spid="512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208"/>
                                        </p:tgtEl>
                                        <p:attrNameLst>
                                          <p:attrName>style.visibility</p:attrName>
                                        </p:attrNameLst>
                                      </p:cBhvr>
                                      <p:to>
                                        <p:strVal val="visible"/>
                                      </p:to>
                                    </p:set>
                                    <p:anim calcmode="lin" valueType="num">
                                      <p:cBhvr additive="base">
                                        <p:cTn id="25" dur="500" fill="hold"/>
                                        <p:tgtEl>
                                          <p:spTgt spid="51208"/>
                                        </p:tgtEl>
                                        <p:attrNameLst>
                                          <p:attrName>ppt_x</p:attrName>
                                        </p:attrNameLst>
                                      </p:cBhvr>
                                      <p:tavLst>
                                        <p:tav tm="0">
                                          <p:val>
                                            <p:strVal val="#ppt_x"/>
                                          </p:val>
                                        </p:tav>
                                        <p:tav tm="100000">
                                          <p:val>
                                            <p:strVal val="#ppt_x"/>
                                          </p:val>
                                        </p:tav>
                                      </p:tavLst>
                                    </p:anim>
                                    <p:anim calcmode="lin" valueType="num">
                                      <p:cBhvr additive="base">
                                        <p:cTn id="26" dur="500" fill="hold"/>
                                        <p:tgtEl>
                                          <p:spTgt spid="5120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1206"/>
                                        </p:tgtEl>
                                        <p:attrNameLst>
                                          <p:attrName>style.visibility</p:attrName>
                                        </p:attrNameLst>
                                      </p:cBhvr>
                                      <p:to>
                                        <p:strVal val="visible"/>
                                      </p:to>
                                    </p:set>
                                    <p:anim calcmode="lin" valueType="num">
                                      <p:cBhvr additive="base">
                                        <p:cTn id="31" dur="500" fill="hold"/>
                                        <p:tgtEl>
                                          <p:spTgt spid="51206"/>
                                        </p:tgtEl>
                                        <p:attrNameLst>
                                          <p:attrName>ppt_x</p:attrName>
                                        </p:attrNameLst>
                                      </p:cBhvr>
                                      <p:tavLst>
                                        <p:tav tm="0">
                                          <p:val>
                                            <p:strVal val="#ppt_x"/>
                                          </p:val>
                                        </p:tav>
                                        <p:tav tm="100000">
                                          <p:val>
                                            <p:strVal val="#ppt_x"/>
                                          </p:val>
                                        </p:tav>
                                      </p:tavLst>
                                    </p:anim>
                                    <p:anim calcmode="lin" valueType="num">
                                      <p:cBhvr additive="base">
                                        <p:cTn id="32" dur="500" fill="hold"/>
                                        <p:tgtEl>
                                          <p:spTgt spid="5120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1214"/>
                                        </p:tgtEl>
                                        <p:attrNameLst>
                                          <p:attrName>style.visibility</p:attrName>
                                        </p:attrNameLst>
                                      </p:cBhvr>
                                      <p:to>
                                        <p:strVal val="visible"/>
                                      </p:to>
                                    </p:set>
                                    <p:anim calcmode="lin" valueType="num">
                                      <p:cBhvr additive="base">
                                        <p:cTn id="37" dur="500" fill="hold"/>
                                        <p:tgtEl>
                                          <p:spTgt spid="51214"/>
                                        </p:tgtEl>
                                        <p:attrNameLst>
                                          <p:attrName>ppt_x</p:attrName>
                                        </p:attrNameLst>
                                      </p:cBhvr>
                                      <p:tavLst>
                                        <p:tav tm="0">
                                          <p:val>
                                            <p:strVal val="#ppt_x"/>
                                          </p:val>
                                        </p:tav>
                                        <p:tav tm="100000">
                                          <p:val>
                                            <p:strVal val="#ppt_x"/>
                                          </p:val>
                                        </p:tav>
                                      </p:tavLst>
                                    </p:anim>
                                    <p:anim calcmode="lin" valueType="num">
                                      <p:cBhvr additive="base">
                                        <p:cTn id="38" dur="500" fill="hold"/>
                                        <p:tgtEl>
                                          <p:spTgt spid="512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1212"/>
                                        </p:tgtEl>
                                        <p:attrNameLst>
                                          <p:attrName>style.visibility</p:attrName>
                                        </p:attrNameLst>
                                      </p:cBhvr>
                                      <p:to>
                                        <p:strVal val="visible"/>
                                      </p:to>
                                    </p:set>
                                    <p:anim calcmode="lin" valueType="num">
                                      <p:cBhvr additive="base">
                                        <p:cTn id="43" dur="500" fill="hold"/>
                                        <p:tgtEl>
                                          <p:spTgt spid="51212"/>
                                        </p:tgtEl>
                                        <p:attrNameLst>
                                          <p:attrName>ppt_x</p:attrName>
                                        </p:attrNameLst>
                                      </p:cBhvr>
                                      <p:tavLst>
                                        <p:tav tm="0">
                                          <p:val>
                                            <p:strVal val="#ppt_x"/>
                                          </p:val>
                                        </p:tav>
                                        <p:tav tm="100000">
                                          <p:val>
                                            <p:strVal val="#ppt_x"/>
                                          </p:val>
                                        </p:tav>
                                      </p:tavLst>
                                    </p:anim>
                                    <p:anim calcmode="lin" valueType="num">
                                      <p:cBhvr additive="base">
                                        <p:cTn id="44" dur="500" fill="hold"/>
                                        <p:tgtEl>
                                          <p:spTgt spid="512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Primeira República (1889-1930)</a:t>
            </a:r>
          </a:p>
        </p:txBody>
      </p:sp>
      <p:sp>
        <p:nvSpPr>
          <p:cNvPr id="6" name="Retângulo 5"/>
          <p:cNvSpPr/>
          <p:nvPr/>
        </p:nvSpPr>
        <p:spPr>
          <a:xfrm>
            <a:off x="72008" y="404664"/>
            <a:ext cx="8964488" cy="6370975"/>
          </a:xfrm>
          <a:prstGeom prst="rect">
            <a:avLst/>
          </a:prstGeom>
        </p:spPr>
        <p:txBody>
          <a:bodyPr wrap="square">
            <a:spAutoFit/>
          </a:bodyPr>
          <a:lstStyle/>
          <a:p>
            <a:pPr algn="just"/>
            <a:r>
              <a:rPr lang="pt-BR" sz="2400" b="1" dirty="0">
                <a:latin typeface="Arial" pitchFamily="34" charset="0"/>
                <a:cs typeface="Arial" pitchFamily="34" charset="0"/>
              </a:rPr>
              <a:t>Formação da agenda: </a:t>
            </a:r>
            <a:r>
              <a:rPr lang="pt-BR" sz="2400" dirty="0">
                <a:latin typeface="Arial" pitchFamily="34" charset="0"/>
                <a:cs typeface="Arial" pitchFamily="34" charset="0"/>
              </a:rPr>
              <a:t>saúde urbana, agricultura, ferrovias. Modernização higienista. Saneamento e urbanismo europeus. Legitimação do Governo. Crescente influência dos EUA. Necessidade de autonomia tecnológica (matérias-primas industriais). Conflito federativo (SP) </a:t>
            </a:r>
            <a:r>
              <a:rPr lang="pt-BR" sz="2400" b="1" dirty="0">
                <a:latin typeface="Arial" pitchFamily="34" charset="0"/>
                <a:cs typeface="Arial" pitchFamily="34" charset="0"/>
              </a:rPr>
              <a:t>Formulação: </a:t>
            </a:r>
            <a:r>
              <a:rPr lang="pt-BR" sz="2400" dirty="0">
                <a:latin typeface="Arial" pitchFamily="34" charset="0"/>
                <a:cs typeface="Arial" pitchFamily="34" charset="0"/>
              </a:rPr>
              <a:t>Departamento de Saúde Pública. Vacinação compulsória (febre amarela). Reformas urbanísticas. Combate a doenças negligenciadas (capacidade própria).  </a:t>
            </a:r>
            <a:r>
              <a:rPr lang="pt-BR" sz="2400" b="1" dirty="0">
                <a:latin typeface="Arial" pitchFamily="34" charset="0"/>
                <a:cs typeface="Arial" pitchFamily="34" charset="0"/>
              </a:rPr>
              <a:t>Implementação:</a:t>
            </a:r>
            <a:r>
              <a:rPr lang="pt-BR" sz="2400" dirty="0">
                <a:latin typeface="Arial" pitchFamily="34" charset="0"/>
                <a:cs typeface="Arial" pitchFamily="34" charset="0"/>
              </a:rPr>
              <a:t> Ministério da Indústria, Viação e Obras Públicas (1890); Instituto Bacteriológico de SP, 1893 e Butantã (1893); Escolas de Engenharia, farmácia, agricultura (1893-1902); Manguinhos (Fiocruz), 1900; Academia Brasileira de Ciências (1916). IB, 1927. Instabilidade de recursos (dependência de lideranças personalistas, instabilidade). Institutos públicos de pesquisa tecnológica: IPT, 1900 (normas); Serviço Geológico e Mineralógico (1907); Estação experimental para combustíveis e minérios (1921). Conflitos liberais X nacionalistas (</a:t>
            </a:r>
            <a:r>
              <a:rPr lang="pt-BR" sz="2200" dirty="0">
                <a:latin typeface="Arial" pitchFamily="34" charset="0"/>
                <a:cs typeface="Arial" pitchFamily="34" charset="0"/>
              </a:rPr>
              <a:t>política industrial, aço </a:t>
            </a:r>
            <a:r>
              <a:rPr lang="pt-BR" sz="2400" dirty="0">
                <a:latin typeface="Arial" pitchFamily="34" charset="0"/>
                <a:cs typeface="Arial" pitchFamily="34" charset="0"/>
              </a:rPr>
              <a:t>e </a:t>
            </a:r>
            <a:r>
              <a:rPr lang="pt-BR" sz="2200" dirty="0">
                <a:latin typeface="Arial" pitchFamily="34" charset="0"/>
                <a:cs typeface="Arial" pitchFamily="34" charset="0"/>
              </a:rPr>
              <a:t>petróleo</a:t>
            </a:r>
            <a:r>
              <a:rPr lang="pt-BR" sz="2400" dirty="0">
                <a:latin typeface="Arial" pitchFamily="34" charset="0"/>
                <a:cs typeface="Arial" pitchFamily="34" charset="0"/>
              </a:rPr>
              <a:t>)</a:t>
            </a:r>
          </a:p>
        </p:txBody>
      </p:sp>
    </p:spTree>
    <p:extLst>
      <p:ext uri="{BB962C8B-B14F-4D97-AF65-F5344CB8AC3E}">
        <p14:creationId xmlns:p14="http://schemas.microsoft.com/office/powerpoint/2010/main" val="4172286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Primeira República (1889-1930)</a:t>
            </a:r>
          </a:p>
        </p:txBody>
      </p:sp>
      <p:sp>
        <p:nvSpPr>
          <p:cNvPr id="6" name="Retângulo 5"/>
          <p:cNvSpPr/>
          <p:nvPr/>
        </p:nvSpPr>
        <p:spPr>
          <a:xfrm>
            <a:off x="72008" y="404664"/>
            <a:ext cx="8964488" cy="461665"/>
          </a:xfrm>
          <a:prstGeom prst="rect">
            <a:avLst/>
          </a:prstGeom>
        </p:spPr>
        <p:txBody>
          <a:bodyPr wrap="square">
            <a:spAutoFit/>
          </a:bodyPr>
          <a:lstStyle/>
          <a:p>
            <a:pPr algn="just"/>
            <a:r>
              <a:rPr lang="pt-BR" sz="2400" b="1" dirty="0">
                <a:latin typeface="Arial" pitchFamily="34" charset="0"/>
                <a:cs typeface="Arial" pitchFamily="34" charset="0"/>
              </a:rPr>
              <a:t>Quem são e o que fizeram os atores?</a:t>
            </a:r>
            <a:endParaRPr lang="pt-BR" sz="2400" dirty="0">
              <a:latin typeface="Arial" pitchFamily="34" charset="0"/>
              <a:cs typeface="Arial" pitchFamily="34" charset="0"/>
            </a:endParaRPr>
          </a:p>
        </p:txBody>
      </p:sp>
      <p:pic>
        <p:nvPicPr>
          <p:cNvPr id="52226" name="Picture 2" descr="http://2.bp.blogspot.com/_lOSe7CxJx6Q/SX-9jEA0AyI/AAAAAAAAAoY/KwWFkC3H1iQ/s400/Rep+Velha+-+Caf%C3%A9+com+Leite.+Charge+do+desenhista+Storni,+Revista+Careta..jpg"/>
          <p:cNvPicPr>
            <a:picLocks noChangeAspect="1" noChangeArrowheads="1"/>
          </p:cNvPicPr>
          <p:nvPr/>
        </p:nvPicPr>
        <p:blipFill>
          <a:blip r:embed="rId2" cstate="print"/>
          <a:srcRect/>
          <a:stretch>
            <a:fillRect/>
          </a:stretch>
        </p:blipFill>
        <p:spPr bwMode="auto">
          <a:xfrm>
            <a:off x="467544" y="1052736"/>
            <a:ext cx="2222004" cy="2743215"/>
          </a:xfrm>
          <a:prstGeom prst="rect">
            <a:avLst/>
          </a:prstGeom>
          <a:noFill/>
        </p:spPr>
      </p:pic>
      <p:pic>
        <p:nvPicPr>
          <p:cNvPr id="52228" name="Picture 4" descr="http://cmais.com.br/aloescola/historia/cenasdoseculo/imagens/rcharg.jpg"/>
          <p:cNvPicPr>
            <a:picLocks noChangeAspect="1" noChangeArrowheads="1"/>
          </p:cNvPicPr>
          <p:nvPr/>
        </p:nvPicPr>
        <p:blipFill>
          <a:blip r:embed="rId3" cstate="print"/>
          <a:srcRect/>
          <a:stretch>
            <a:fillRect/>
          </a:stretch>
        </p:blipFill>
        <p:spPr bwMode="auto">
          <a:xfrm>
            <a:off x="2987824" y="980728"/>
            <a:ext cx="2629609" cy="2090539"/>
          </a:xfrm>
          <a:prstGeom prst="rect">
            <a:avLst/>
          </a:prstGeom>
          <a:noFill/>
        </p:spPr>
      </p:pic>
      <p:pic>
        <p:nvPicPr>
          <p:cNvPr id="52230" name="Picture 6" descr="http://www.candidocalazans.com.br/imagens/imagens_questoes/enem-hist%C3%B3ria-hist%C3%B3ria-do-brasil-brasil_rep%C3%BAblica-republica-velha-republica-paulista.png"/>
          <p:cNvPicPr>
            <a:picLocks noChangeAspect="1" noChangeArrowheads="1"/>
          </p:cNvPicPr>
          <p:nvPr/>
        </p:nvPicPr>
        <p:blipFill>
          <a:blip r:embed="rId4" cstate="print"/>
          <a:srcRect/>
          <a:stretch>
            <a:fillRect/>
          </a:stretch>
        </p:blipFill>
        <p:spPr bwMode="auto">
          <a:xfrm>
            <a:off x="5626178" y="3795951"/>
            <a:ext cx="3171825" cy="2143125"/>
          </a:xfrm>
          <a:prstGeom prst="rect">
            <a:avLst/>
          </a:prstGeom>
          <a:noFill/>
        </p:spPr>
      </p:pic>
      <p:pic>
        <p:nvPicPr>
          <p:cNvPr id="2" name="Imagem 1">
            <a:extLst>
              <a:ext uri="{FF2B5EF4-FFF2-40B4-BE49-F238E27FC236}">
                <a16:creationId xmlns:a16="http://schemas.microsoft.com/office/drawing/2014/main" id="{92BDFE3E-35D5-67F5-ED1F-A2BEDAC20EDE}"/>
              </a:ext>
            </a:extLst>
          </p:cNvPr>
          <p:cNvPicPr>
            <a:picLocks noChangeAspect="1"/>
          </p:cNvPicPr>
          <p:nvPr/>
        </p:nvPicPr>
        <p:blipFill>
          <a:blip r:embed="rId5"/>
          <a:stretch>
            <a:fillRect/>
          </a:stretch>
        </p:blipFill>
        <p:spPr>
          <a:xfrm>
            <a:off x="2843808" y="3429000"/>
            <a:ext cx="2222004" cy="3339077"/>
          </a:xfrm>
          <a:prstGeom prst="rect">
            <a:avLst/>
          </a:prstGeom>
        </p:spPr>
      </p:pic>
      <p:pic>
        <p:nvPicPr>
          <p:cNvPr id="4" name="Imagem 3">
            <a:extLst>
              <a:ext uri="{FF2B5EF4-FFF2-40B4-BE49-F238E27FC236}">
                <a16:creationId xmlns:a16="http://schemas.microsoft.com/office/drawing/2014/main" id="{FC10DBF6-9EFB-6475-23C5-38CEAD581493}"/>
              </a:ext>
            </a:extLst>
          </p:cNvPr>
          <p:cNvPicPr>
            <a:picLocks noChangeAspect="1"/>
          </p:cNvPicPr>
          <p:nvPr/>
        </p:nvPicPr>
        <p:blipFill>
          <a:blip r:embed="rId6"/>
          <a:stretch>
            <a:fillRect/>
          </a:stretch>
        </p:blipFill>
        <p:spPr>
          <a:xfrm>
            <a:off x="5851018" y="718502"/>
            <a:ext cx="3323010" cy="2494473"/>
          </a:xfrm>
          <a:prstGeom prst="rect">
            <a:avLst/>
          </a:prstGeom>
        </p:spPr>
      </p:pic>
    </p:spTree>
    <p:extLst>
      <p:ext uri="{BB962C8B-B14F-4D97-AF65-F5344CB8AC3E}">
        <p14:creationId xmlns:p14="http://schemas.microsoft.com/office/powerpoint/2010/main" val="417228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additive="base">
                                        <p:cTn id="7" dur="500" fill="hold"/>
                                        <p:tgtEl>
                                          <p:spTgt spid="52226"/>
                                        </p:tgtEl>
                                        <p:attrNameLst>
                                          <p:attrName>ppt_x</p:attrName>
                                        </p:attrNameLst>
                                      </p:cBhvr>
                                      <p:tavLst>
                                        <p:tav tm="0">
                                          <p:val>
                                            <p:strVal val="#ppt_x"/>
                                          </p:val>
                                        </p:tav>
                                        <p:tav tm="100000">
                                          <p:val>
                                            <p:strVal val="#ppt_x"/>
                                          </p:val>
                                        </p:tav>
                                      </p:tavLst>
                                    </p:anim>
                                    <p:anim calcmode="lin" valueType="num">
                                      <p:cBhvr additive="base">
                                        <p:cTn id="8" dur="500" fill="hold"/>
                                        <p:tgtEl>
                                          <p:spTgt spid="522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2228"/>
                                        </p:tgtEl>
                                        <p:attrNameLst>
                                          <p:attrName>style.visibility</p:attrName>
                                        </p:attrNameLst>
                                      </p:cBhvr>
                                      <p:to>
                                        <p:strVal val="visible"/>
                                      </p:to>
                                    </p:set>
                                    <p:anim calcmode="lin" valueType="num">
                                      <p:cBhvr additive="base">
                                        <p:cTn id="13" dur="500" fill="hold"/>
                                        <p:tgtEl>
                                          <p:spTgt spid="52228"/>
                                        </p:tgtEl>
                                        <p:attrNameLst>
                                          <p:attrName>ppt_x</p:attrName>
                                        </p:attrNameLst>
                                      </p:cBhvr>
                                      <p:tavLst>
                                        <p:tav tm="0">
                                          <p:val>
                                            <p:strVal val="#ppt_x"/>
                                          </p:val>
                                        </p:tav>
                                        <p:tav tm="100000">
                                          <p:val>
                                            <p:strVal val="#ppt_x"/>
                                          </p:val>
                                        </p:tav>
                                      </p:tavLst>
                                    </p:anim>
                                    <p:anim calcmode="lin" valueType="num">
                                      <p:cBhvr additive="base">
                                        <p:cTn id="14" dur="500" fill="hold"/>
                                        <p:tgtEl>
                                          <p:spTgt spid="522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2230"/>
                                        </p:tgtEl>
                                        <p:attrNameLst>
                                          <p:attrName>style.visibility</p:attrName>
                                        </p:attrNameLst>
                                      </p:cBhvr>
                                      <p:to>
                                        <p:strVal val="visible"/>
                                      </p:to>
                                    </p:set>
                                    <p:anim calcmode="lin" valueType="num">
                                      <p:cBhvr additive="base">
                                        <p:cTn id="19" dur="500" fill="hold"/>
                                        <p:tgtEl>
                                          <p:spTgt spid="52230"/>
                                        </p:tgtEl>
                                        <p:attrNameLst>
                                          <p:attrName>ppt_x</p:attrName>
                                        </p:attrNameLst>
                                      </p:cBhvr>
                                      <p:tavLst>
                                        <p:tav tm="0">
                                          <p:val>
                                            <p:strVal val="#ppt_x"/>
                                          </p:val>
                                        </p:tav>
                                        <p:tav tm="100000">
                                          <p:val>
                                            <p:strVal val="#ppt_x"/>
                                          </p:val>
                                        </p:tav>
                                      </p:tavLst>
                                    </p:anim>
                                    <p:anim calcmode="lin" valueType="num">
                                      <p:cBhvr additive="base">
                                        <p:cTn id="20" dur="500" fill="hold"/>
                                        <p:tgtEl>
                                          <p:spTgt spid="522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152610"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Primeira República: mudanças</a:t>
            </a:r>
          </a:p>
        </p:txBody>
      </p:sp>
      <p:sp>
        <p:nvSpPr>
          <p:cNvPr id="6" name="Retângulo 5"/>
          <p:cNvSpPr/>
          <p:nvPr/>
        </p:nvSpPr>
        <p:spPr>
          <a:xfrm>
            <a:off x="-8610" y="404838"/>
            <a:ext cx="9152610" cy="2308324"/>
          </a:xfrm>
          <a:prstGeom prst="rect">
            <a:avLst/>
          </a:prstGeom>
        </p:spPr>
        <p:txBody>
          <a:bodyPr wrap="square">
            <a:spAutoFit/>
          </a:bodyPr>
          <a:lstStyle/>
          <a:p>
            <a:pPr algn="just"/>
            <a:r>
              <a:rPr lang="pt-BR" sz="2400" dirty="0">
                <a:latin typeface="Arial" pitchFamily="34" charset="0"/>
                <a:cs typeface="Arial" pitchFamily="34" charset="0"/>
              </a:rPr>
              <a:t>Mudanças na divisão de poder global: crescente influência dos EUA (desde por volta dos 1870s, corporações globais)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II Revolução Industrial (petróleo, eletricidade, automóveis) e surgimento de grandes monopólios nos EUA (a partir da segunda metade do séc. XIX), o que foi acentuado após a I Guerra Mundial </a:t>
            </a:r>
          </a:p>
        </p:txBody>
      </p:sp>
      <p:pic>
        <p:nvPicPr>
          <p:cNvPr id="2" name="Imagem 1">
            <a:extLst>
              <a:ext uri="{FF2B5EF4-FFF2-40B4-BE49-F238E27FC236}">
                <a16:creationId xmlns:a16="http://schemas.microsoft.com/office/drawing/2014/main" id="{F73728DE-3EB1-8F33-FB85-6858EE9085D4}"/>
              </a:ext>
            </a:extLst>
          </p:cNvPr>
          <p:cNvPicPr>
            <a:picLocks noChangeAspect="1"/>
          </p:cNvPicPr>
          <p:nvPr/>
        </p:nvPicPr>
        <p:blipFill>
          <a:blip r:embed="rId2"/>
          <a:stretch>
            <a:fillRect/>
          </a:stretch>
        </p:blipFill>
        <p:spPr>
          <a:xfrm>
            <a:off x="6300192" y="2939516"/>
            <a:ext cx="2578762" cy="3803485"/>
          </a:xfrm>
          <a:prstGeom prst="rect">
            <a:avLst/>
          </a:prstGeom>
        </p:spPr>
      </p:pic>
      <p:pic>
        <p:nvPicPr>
          <p:cNvPr id="4" name="Imagem 3">
            <a:extLst>
              <a:ext uri="{FF2B5EF4-FFF2-40B4-BE49-F238E27FC236}">
                <a16:creationId xmlns:a16="http://schemas.microsoft.com/office/drawing/2014/main" id="{09B2F8FC-71C2-346E-4953-8E912B1BFD3A}"/>
              </a:ext>
            </a:extLst>
          </p:cNvPr>
          <p:cNvPicPr>
            <a:picLocks noChangeAspect="1"/>
          </p:cNvPicPr>
          <p:nvPr/>
        </p:nvPicPr>
        <p:blipFill>
          <a:blip r:embed="rId3"/>
          <a:stretch>
            <a:fillRect/>
          </a:stretch>
        </p:blipFill>
        <p:spPr>
          <a:xfrm>
            <a:off x="395536" y="2732432"/>
            <a:ext cx="2711569" cy="998215"/>
          </a:xfrm>
          <a:prstGeom prst="rect">
            <a:avLst/>
          </a:prstGeom>
        </p:spPr>
      </p:pic>
      <p:pic>
        <p:nvPicPr>
          <p:cNvPr id="5" name="Imagem 4">
            <a:extLst>
              <a:ext uri="{FF2B5EF4-FFF2-40B4-BE49-F238E27FC236}">
                <a16:creationId xmlns:a16="http://schemas.microsoft.com/office/drawing/2014/main" id="{7F36901A-0D14-0D31-6FEB-F6DEAEC56B55}"/>
              </a:ext>
            </a:extLst>
          </p:cNvPr>
          <p:cNvPicPr>
            <a:picLocks noChangeAspect="1"/>
          </p:cNvPicPr>
          <p:nvPr/>
        </p:nvPicPr>
        <p:blipFill>
          <a:blip r:embed="rId4"/>
          <a:stretch>
            <a:fillRect/>
          </a:stretch>
        </p:blipFill>
        <p:spPr>
          <a:xfrm>
            <a:off x="3419872" y="2713162"/>
            <a:ext cx="1373210" cy="1373210"/>
          </a:xfrm>
          <a:prstGeom prst="rect">
            <a:avLst/>
          </a:prstGeom>
        </p:spPr>
      </p:pic>
      <p:pic>
        <p:nvPicPr>
          <p:cNvPr id="7" name="Imagem 6">
            <a:extLst>
              <a:ext uri="{FF2B5EF4-FFF2-40B4-BE49-F238E27FC236}">
                <a16:creationId xmlns:a16="http://schemas.microsoft.com/office/drawing/2014/main" id="{511D23D1-2AEC-7E54-DC7B-69C60CB76DD9}"/>
              </a:ext>
            </a:extLst>
          </p:cNvPr>
          <p:cNvPicPr>
            <a:picLocks noChangeAspect="1"/>
          </p:cNvPicPr>
          <p:nvPr/>
        </p:nvPicPr>
        <p:blipFill>
          <a:blip r:embed="rId5"/>
          <a:stretch>
            <a:fillRect/>
          </a:stretch>
        </p:blipFill>
        <p:spPr>
          <a:xfrm>
            <a:off x="98420" y="3749917"/>
            <a:ext cx="2895300" cy="648841"/>
          </a:xfrm>
          <a:prstGeom prst="rect">
            <a:avLst/>
          </a:prstGeom>
        </p:spPr>
      </p:pic>
      <p:pic>
        <p:nvPicPr>
          <p:cNvPr id="8" name="Imagem 7">
            <a:extLst>
              <a:ext uri="{FF2B5EF4-FFF2-40B4-BE49-F238E27FC236}">
                <a16:creationId xmlns:a16="http://schemas.microsoft.com/office/drawing/2014/main" id="{01BE3A33-9279-2B3D-A613-C6EFC5180BF8}"/>
              </a:ext>
            </a:extLst>
          </p:cNvPr>
          <p:cNvPicPr>
            <a:picLocks noChangeAspect="1"/>
          </p:cNvPicPr>
          <p:nvPr/>
        </p:nvPicPr>
        <p:blipFill>
          <a:blip r:embed="rId6"/>
          <a:stretch>
            <a:fillRect/>
          </a:stretch>
        </p:blipFill>
        <p:spPr>
          <a:xfrm>
            <a:off x="103785" y="4419538"/>
            <a:ext cx="2229156" cy="1164734"/>
          </a:xfrm>
          <a:prstGeom prst="rect">
            <a:avLst/>
          </a:prstGeom>
        </p:spPr>
      </p:pic>
      <p:pic>
        <p:nvPicPr>
          <p:cNvPr id="9" name="Imagem 8">
            <a:extLst>
              <a:ext uri="{FF2B5EF4-FFF2-40B4-BE49-F238E27FC236}">
                <a16:creationId xmlns:a16="http://schemas.microsoft.com/office/drawing/2014/main" id="{7D92F62B-5A1B-6536-3152-4AA1470A568F}"/>
              </a:ext>
            </a:extLst>
          </p:cNvPr>
          <p:cNvPicPr>
            <a:picLocks noChangeAspect="1"/>
          </p:cNvPicPr>
          <p:nvPr/>
        </p:nvPicPr>
        <p:blipFill>
          <a:blip r:embed="rId7"/>
          <a:stretch>
            <a:fillRect/>
          </a:stretch>
        </p:blipFill>
        <p:spPr>
          <a:xfrm>
            <a:off x="2239078" y="4518396"/>
            <a:ext cx="1209461" cy="1209461"/>
          </a:xfrm>
          <a:prstGeom prst="rect">
            <a:avLst/>
          </a:prstGeom>
        </p:spPr>
      </p:pic>
      <p:pic>
        <p:nvPicPr>
          <p:cNvPr id="10" name="Imagem 9">
            <a:extLst>
              <a:ext uri="{FF2B5EF4-FFF2-40B4-BE49-F238E27FC236}">
                <a16:creationId xmlns:a16="http://schemas.microsoft.com/office/drawing/2014/main" id="{5D4A404F-ED17-1798-D0FB-B331D9547210}"/>
              </a:ext>
            </a:extLst>
          </p:cNvPr>
          <p:cNvPicPr>
            <a:picLocks noChangeAspect="1"/>
          </p:cNvPicPr>
          <p:nvPr/>
        </p:nvPicPr>
        <p:blipFill>
          <a:blip r:embed="rId8"/>
          <a:stretch>
            <a:fillRect/>
          </a:stretch>
        </p:blipFill>
        <p:spPr>
          <a:xfrm>
            <a:off x="3813209" y="4332126"/>
            <a:ext cx="1596042" cy="841925"/>
          </a:xfrm>
          <a:prstGeom prst="rect">
            <a:avLst/>
          </a:prstGeom>
        </p:spPr>
      </p:pic>
      <p:pic>
        <p:nvPicPr>
          <p:cNvPr id="11" name="Imagem 10">
            <a:extLst>
              <a:ext uri="{FF2B5EF4-FFF2-40B4-BE49-F238E27FC236}">
                <a16:creationId xmlns:a16="http://schemas.microsoft.com/office/drawing/2014/main" id="{6F8F95D3-0036-22CC-AA21-42D8545B0E93}"/>
              </a:ext>
            </a:extLst>
          </p:cNvPr>
          <p:cNvPicPr>
            <a:picLocks noChangeAspect="1"/>
          </p:cNvPicPr>
          <p:nvPr/>
        </p:nvPicPr>
        <p:blipFill>
          <a:blip r:embed="rId9"/>
          <a:stretch>
            <a:fillRect/>
          </a:stretch>
        </p:blipFill>
        <p:spPr>
          <a:xfrm>
            <a:off x="147119" y="5630897"/>
            <a:ext cx="2268485" cy="884709"/>
          </a:xfrm>
          <a:prstGeom prst="rect">
            <a:avLst/>
          </a:prstGeom>
        </p:spPr>
      </p:pic>
    </p:spTree>
    <p:extLst>
      <p:ext uri="{BB962C8B-B14F-4D97-AF65-F5344CB8AC3E}">
        <p14:creationId xmlns:p14="http://schemas.microsoft.com/office/powerpoint/2010/main" val="3085639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O caso da Fundação Rockfeller</a:t>
            </a:r>
          </a:p>
        </p:txBody>
      </p:sp>
      <p:sp>
        <p:nvSpPr>
          <p:cNvPr id="6" name="Retângulo 5"/>
          <p:cNvSpPr/>
          <p:nvPr/>
        </p:nvSpPr>
        <p:spPr>
          <a:xfrm>
            <a:off x="72008" y="404664"/>
            <a:ext cx="9036496" cy="6370975"/>
          </a:xfrm>
          <a:prstGeom prst="rect">
            <a:avLst/>
          </a:prstGeom>
        </p:spPr>
        <p:txBody>
          <a:bodyPr wrap="square">
            <a:spAutoFit/>
          </a:bodyPr>
          <a:lstStyle/>
          <a:p>
            <a:pPr algn="just"/>
            <a:r>
              <a:rPr lang="pt-BR" sz="2400" i="1" dirty="0">
                <a:latin typeface="Arial" pitchFamily="34" charset="0"/>
                <a:cs typeface="Arial" pitchFamily="34" charset="0"/>
              </a:rPr>
              <a:t>Standard </a:t>
            </a:r>
            <a:r>
              <a:rPr lang="pt-BR" sz="2400" i="1" dirty="0" err="1">
                <a:latin typeface="Arial" pitchFamily="34" charset="0"/>
                <a:cs typeface="Arial" pitchFamily="34" charset="0"/>
              </a:rPr>
              <a:t>Oil</a:t>
            </a:r>
            <a:r>
              <a:rPr lang="pt-BR" sz="2400" i="1" dirty="0">
                <a:latin typeface="Arial" pitchFamily="34" charset="0"/>
                <a:cs typeface="Arial" pitchFamily="34" charset="0"/>
              </a:rPr>
              <a:t> </a:t>
            </a:r>
            <a:r>
              <a:rPr lang="pt-BR" sz="2400" i="1" dirty="0" err="1">
                <a:latin typeface="Arial" pitchFamily="34" charset="0"/>
                <a:cs typeface="Arial" pitchFamily="34" charset="0"/>
              </a:rPr>
              <a:t>Company</a:t>
            </a:r>
            <a:r>
              <a:rPr lang="pt-BR" sz="2400" dirty="0">
                <a:latin typeface="Arial" pitchFamily="34" charset="0"/>
                <a:cs typeface="Arial" pitchFamily="34" charset="0"/>
              </a:rPr>
              <a:t> (1870, família Rockfeller, desmembrada em 1911 por legislação antitruste, torna-se um oligopólio)</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Influência na PPCTI: anterior aos acordos MEC-USAID (anos 60, reorganização do sistema universitário)</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Fundação Rockfeller (1913): modelagem de universidades e de áreas de pesquisa no Brasil (“filantropia” científica)</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1889: doações para a criação da Universidade de Chicago (US$ 35 milhões até 1910, na casa do bilhão em valores atuais)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Outros milionários: Morgan, </a:t>
            </a:r>
            <a:r>
              <a:rPr lang="pt-BR" sz="2400" dirty="0" err="1">
                <a:latin typeface="Arial" pitchFamily="34" charset="0"/>
                <a:cs typeface="Arial" pitchFamily="34" charset="0"/>
              </a:rPr>
              <a:t>Sage</a:t>
            </a:r>
            <a:r>
              <a:rPr lang="pt-BR" sz="2400" dirty="0">
                <a:latin typeface="Arial" pitchFamily="34" charset="0"/>
                <a:cs typeface="Arial" pitchFamily="34" charset="0"/>
              </a:rPr>
              <a:t>, Stanford, Carnegie, Guggenheim (investimento “compensatório”)</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Filantropia “racional” e em larga escala (industrial)</a:t>
            </a:r>
          </a:p>
          <a:p>
            <a:pPr algn="just"/>
            <a:r>
              <a:rPr lang="pt-BR" sz="2400" dirty="0">
                <a:latin typeface="Arial" pitchFamily="34" charset="0"/>
                <a:cs typeface="Arial" pitchFamily="34" charset="0"/>
              </a:rPr>
              <a:t>Rockfeller: educação e saúde</a:t>
            </a:r>
          </a:p>
        </p:txBody>
      </p:sp>
    </p:spTree>
    <p:extLst>
      <p:ext uri="{BB962C8B-B14F-4D97-AF65-F5344CB8AC3E}">
        <p14:creationId xmlns:p14="http://schemas.microsoft.com/office/powerpoint/2010/main" val="2053369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O caso da Fundação Rockfeller</a:t>
            </a:r>
          </a:p>
        </p:txBody>
      </p:sp>
      <p:sp>
        <p:nvSpPr>
          <p:cNvPr id="6" name="Retângulo 5"/>
          <p:cNvSpPr/>
          <p:nvPr/>
        </p:nvSpPr>
        <p:spPr>
          <a:xfrm>
            <a:off x="72008" y="404664"/>
            <a:ext cx="9036496" cy="6370975"/>
          </a:xfrm>
          <a:prstGeom prst="rect">
            <a:avLst/>
          </a:prstGeom>
        </p:spPr>
        <p:txBody>
          <a:bodyPr wrap="square">
            <a:spAutoFit/>
          </a:bodyPr>
          <a:lstStyle/>
          <a:p>
            <a:pPr algn="just"/>
            <a:r>
              <a:rPr lang="pt-BR" sz="2400" dirty="0">
                <a:latin typeface="Arial" pitchFamily="34" charset="0"/>
                <a:cs typeface="Arial" pitchFamily="34" charset="0"/>
              </a:rPr>
              <a:t>1920-40: filantropia científica, um dos fatores do deslocamento do eixo da produção científica da Europa para os EUA (nova referência para a PPCTI- padrões de qualidade, modelos de gestão, temas para pesquisa, </a:t>
            </a:r>
            <a:r>
              <a:rPr lang="pt-BR" sz="2400" dirty="0" err="1">
                <a:latin typeface="Arial" pitchFamily="34" charset="0"/>
                <a:cs typeface="Arial" pitchFamily="34" charset="0"/>
              </a:rPr>
              <a:t>etc</a:t>
            </a:r>
            <a:r>
              <a:rPr lang="pt-BR" sz="2400" dirty="0">
                <a:latin typeface="Arial" pitchFamily="34" charset="0"/>
                <a:cs typeface="Arial" pitchFamily="34" charset="0"/>
              </a:rPr>
              <a:t>)</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Novos temas, como biologia molecular</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Viés ideológico: compensação e antecipação a movimentos sociais que contestassem a concentração de riqueza causada pelos monopólios do fim do </a:t>
            </a:r>
            <a:r>
              <a:rPr lang="pt-BR" sz="2400" dirty="0" err="1">
                <a:latin typeface="Arial" pitchFamily="34" charset="0"/>
                <a:cs typeface="Arial" pitchFamily="34" charset="0"/>
              </a:rPr>
              <a:t>séc</a:t>
            </a:r>
            <a:r>
              <a:rPr lang="pt-BR" sz="2400" dirty="0">
                <a:latin typeface="Arial" pitchFamily="34" charset="0"/>
                <a:cs typeface="Arial" pitchFamily="34" charset="0"/>
              </a:rPr>
              <a:t> XIX (Ato </a:t>
            </a:r>
            <a:r>
              <a:rPr lang="pt-BR" sz="2400" dirty="0" err="1">
                <a:latin typeface="Arial" pitchFamily="34" charset="0"/>
                <a:cs typeface="Arial" pitchFamily="34" charset="0"/>
              </a:rPr>
              <a:t>Anti-Truste</a:t>
            </a:r>
            <a:r>
              <a:rPr lang="pt-BR" sz="2400" dirty="0">
                <a:latin typeface="Arial" pitchFamily="34" charset="0"/>
                <a:cs typeface="Arial" pitchFamily="34" charset="0"/>
              </a:rPr>
              <a:t> Sherman de 1890 foi uma resposta do governo dos USA a essa situação)</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Fundação Rockfeller: cria em 1903 a Junta Geral de Educação focada no Sul dos EUA; em 1909, a Comissão Sanitária para a Erradicação da Ancilostomíase (Instituto Rockfeller de Pesquisas Médicas): conhecimento e ações sobre o problema, depois Departamento Sanitário Internacional</a:t>
            </a:r>
          </a:p>
        </p:txBody>
      </p:sp>
    </p:spTree>
    <p:extLst>
      <p:ext uri="{BB962C8B-B14F-4D97-AF65-F5344CB8AC3E}">
        <p14:creationId xmlns:p14="http://schemas.microsoft.com/office/powerpoint/2010/main" val="2653176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O caso da Fundação Rockfeller</a:t>
            </a:r>
          </a:p>
        </p:txBody>
      </p:sp>
      <p:sp>
        <p:nvSpPr>
          <p:cNvPr id="6" name="Retângulo 5"/>
          <p:cNvSpPr/>
          <p:nvPr/>
        </p:nvSpPr>
        <p:spPr>
          <a:xfrm>
            <a:off x="72008" y="404664"/>
            <a:ext cx="9036496" cy="6001643"/>
          </a:xfrm>
          <a:prstGeom prst="rect">
            <a:avLst/>
          </a:prstGeom>
        </p:spPr>
        <p:txBody>
          <a:bodyPr wrap="square">
            <a:spAutoFit/>
          </a:bodyPr>
          <a:lstStyle/>
          <a:p>
            <a:pPr algn="just"/>
            <a:r>
              <a:rPr lang="pt-BR" sz="2400" dirty="0">
                <a:latin typeface="Arial" pitchFamily="34" charset="0"/>
                <a:cs typeface="Arial" pitchFamily="34" charset="0"/>
              </a:rPr>
              <a:t>Escola de Higiene e Saúde Pública na Universidade John Hopkins, modelo para instituições criadas em todo o mundo </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Modelo de ciência, padrões de qualidade, concepções sobre saúde disseminadas junto a parceiros nos locais de atuação</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Enfermidade como origem da miséria</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Faculdade de Medicina e Cirurgia de São Paulo (1891) é escolhida para se tornar uma “Escola Rockfeller” em 1915</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1916: abertura de duas filiais do </a:t>
            </a:r>
            <a:r>
              <a:rPr lang="pt-BR" sz="2400" i="1" dirty="0" err="1">
                <a:latin typeface="Arial" pitchFamily="34" charset="0"/>
                <a:cs typeface="Arial" pitchFamily="34" charset="0"/>
              </a:rPr>
              <a:t>Citybank</a:t>
            </a:r>
            <a:r>
              <a:rPr lang="pt-BR" sz="2400" i="1" dirty="0">
                <a:latin typeface="Arial" pitchFamily="34" charset="0"/>
                <a:cs typeface="Arial" pitchFamily="34" charset="0"/>
              </a:rPr>
              <a:t> </a:t>
            </a:r>
            <a:r>
              <a:rPr lang="pt-BR" sz="2400" dirty="0">
                <a:latin typeface="Arial" pitchFamily="34" charset="0"/>
                <a:cs typeface="Arial" pitchFamily="34" charset="0"/>
              </a:rPr>
              <a:t>(banco dos Rockfeller)</a:t>
            </a:r>
            <a:endParaRPr lang="pt-BR" sz="2400" i="1" dirty="0">
              <a:latin typeface="Arial" pitchFamily="34" charset="0"/>
              <a:cs typeface="Arial" pitchFamily="34" charset="0"/>
            </a:endParaRP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Missão civilizatória, educar outros países e prevenir epidemias, desdém eugenista com a população local</a:t>
            </a: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1930474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O caso da Fundação Rockfeller</a:t>
            </a:r>
          </a:p>
        </p:txBody>
      </p:sp>
      <p:sp>
        <p:nvSpPr>
          <p:cNvPr id="6" name="Retângulo 5"/>
          <p:cNvSpPr/>
          <p:nvPr/>
        </p:nvSpPr>
        <p:spPr>
          <a:xfrm>
            <a:off x="72008" y="404664"/>
            <a:ext cx="9036496" cy="7109639"/>
          </a:xfrm>
          <a:prstGeom prst="rect">
            <a:avLst/>
          </a:prstGeom>
        </p:spPr>
        <p:txBody>
          <a:bodyPr wrap="square">
            <a:spAutoFit/>
          </a:bodyPr>
          <a:lstStyle/>
          <a:p>
            <a:pPr algn="just"/>
            <a:r>
              <a:rPr lang="pt-BR" sz="2400" dirty="0">
                <a:latin typeface="Arial" pitchFamily="34" charset="0"/>
                <a:cs typeface="Arial" pitchFamily="34" charset="0"/>
              </a:rPr>
              <a:t>Modelo de organização social cujo pressuposto era considerar as estruturas acadêmicas, de pesquisa científica e de atendimento social dos EUA superiores e que deveriam ser transferidos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Ensino associado à pesquisa; vagas limitadas; hospital-escola (excelência em ensino e pesquisa, modelo elitista)</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Instituto de Higiene (área de saúde pública)- campanhas preventivas, intervenções urbanas e rurais (um das preocupações centrais da República desde 1889- oligarquia paulista, interesse na sanidade agrícola e atração de imigrantes)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1 milhão de dólares investidos entre 1916 e 1931 na FMESP (que se torna referência para outras instituições no país). </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Posteriormente outras áreas de pesquisa são influenciadas</a:t>
            </a: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1965781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Síntese (Jeca Tatu, de Monteiro Lobato)</a:t>
            </a:r>
          </a:p>
        </p:txBody>
      </p:sp>
      <p:sp>
        <p:nvSpPr>
          <p:cNvPr id="7" name="CaixaDeTexto 6">
            <a:extLst>
              <a:ext uri="{FF2B5EF4-FFF2-40B4-BE49-F238E27FC236}">
                <a16:creationId xmlns:a16="http://schemas.microsoft.com/office/drawing/2014/main" id="{EB91014F-35F6-4507-7369-729084C02D67}"/>
              </a:ext>
            </a:extLst>
          </p:cNvPr>
          <p:cNvSpPr txBox="1"/>
          <p:nvPr/>
        </p:nvSpPr>
        <p:spPr>
          <a:xfrm>
            <a:off x="0" y="423817"/>
            <a:ext cx="9144000" cy="6184835"/>
          </a:xfrm>
          <a:prstGeom prst="rect">
            <a:avLst/>
          </a:prstGeom>
          <a:noFill/>
        </p:spPr>
        <p:txBody>
          <a:bodyPr wrap="square">
            <a:spAutoFit/>
          </a:bodyPr>
          <a:lstStyle/>
          <a:p>
            <a:pPr algn="just">
              <a:lnSpc>
                <a:spcPts val="2500"/>
              </a:lnSpc>
            </a:pPr>
            <a:r>
              <a:rPr lang="pt-BR" sz="2400" dirty="0"/>
              <a:t>Jeca Tatu era um pobre caboclo que morava no mato, numa casinha de sapé. Vivia na maior pobreza, em companhia da mulher, muito magra e feia e de vários bichinhos pálidos e tristes. Jeca Tatu passava os dias de cócoras, pitando enormes cigarrões de palha, sem ânimo de fazer coisa nenhuma. Ia ao mato caçar, tirar palmitos, cortar cachos de brejaúva, mas não tinha ideia de plantar um pé de couve atras da casa. </a:t>
            </a:r>
          </a:p>
          <a:p>
            <a:pPr algn="just">
              <a:lnSpc>
                <a:spcPts val="2500"/>
              </a:lnSpc>
            </a:pPr>
            <a:r>
              <a:rPr lang="pt-BR" sz="2400" dirty="0"/>
              <a:t>[...]</a:t>
            </a:r>
          </a:p>
          <a:p>
            <a:pPr algn="just">
              <a:lnSpc>
                <a:spcPts val="2500"/>
              </a:lnSpc>
            </a:pPr>
            <a:r>
              <a:rPr lang="pt-BR" sz="2400" dirty="0"/>
              <a:t>Perto morava um italiano já bastante arranjado, mas que ainda assim trabalhava o dia inteiro. Por que Jeca não fazia o mesmo?</a:t>
            </a:r>
          </a:p>
          <a:p>
            <a:pPr algn="just">
              <a:lnSpc>
                <a:spcPts val="2500"/>
              </a:lnSpc>
            </a:pPr>
            <a:r>
              <a:rPr lang="pt-BR" sz="2400" dirty="0"/>
              <a:t>[...]</a:t>
            </a:r>
          </a:p>
          <a:p>
            <a:pPr algn="just">
              <a:lnSpc>
                <a:spcPts val="2500"/>
              </a:lnSpc>
            </a:pPr>
            <a:r>
              <a:rPr lang="pt-BR" sz="2400" dirty="0"/>
              <a:t>Um dia um doutor portou lá por causa da chuva e espantou-se de tanta miséria. Vendo o caboclo tão amarelo e chucro, resolveu examiná-lo.</a:t>
            </a:r>
          </a:p>
          <a:p>
            <a:pPr algn="just">
              <a:lnSpc>
                <a:spcPts val="2500"/>
              </a:lnSpc>
            </a:pPr>
            <a:r>
              <a:rPr lang="pt-BR" sz="2400" dirty="0"/>
              <a:t>– Amigo Jeca, o que você tem é doença.</a:t>
            </a:r>
          </a:p>
          <a:p>
            <a:pPr algn="just">
              <a:lnSpc>
                <a:spcPts val="2500"/>
              </a:lnSpc>
            </a:pPr>
            <a:r>
              <a:rPr lang="pt-BR" sz="2400" dirty="0"/>
              <a:t>[...]</a:t>
            </a:r>
          </a:p>
          <a:p>
            <a:pPr algn="just">
              <a:lnSpc>
                <a:spcPts val="2500"/>
              </a:lnSpc>
            </a:pPr>
            <a:r>
              <a:rPr lang="pt-BR" sz="2400" dirty="0"/>
              <a:t> E não é que é mesmo? Quem “</a:t>
            </a:r>
            <a:r>
              <a:rPr lang="pt-BR" sz="2400" dirty="0" err="1"/>
              <a:t>havera</a:t>
            </a:r>
            <a:r>
              <a:rPr lang="pt-BR" sz="2400" dirty="0"/>
              <a:t>” de dizer!…</a:t>
            </a:r>
          </a:p>
          <a:p>
            <a:pPr algn="just">
              <a:lnSpc>
                <a:spcPts val="2500"/>
              </a:lnSpc>
            </a:pPr>
            <a:r>
              <a:rPr lang="pt-BR" sz="2400" dirty="0"/>
              <a:t>– Pois é isso, </a:t>
            </a:r>
            <a:r>
              <a:rPr lang="pt-BR" sz="2400" dirty="0" err="1"/>
              <a:t>sêo</a:t>
            </a:r>
            <a:r>
              <a:rPr lang="pt-BR" sz="2400" dirty="0"/>
              <a:t> Jeca, e daqui por diante não duvide mais do que a ciência disser.</a:t>
            </a:r>
          </a:p>
          <a:p>
            <a:pPr algn="just">
              <a:lnSpc>
                <a:spcPts val="2500"/>
              </a:lnSpc>
            </a:pPr>
            <a:r>
              <a:rPr lang="pt-BR" sz="2400" dirty="0"/>
              <a:t>– Nunca mais! Daqui por diante </a:t>
            </a:r>
            <a:r>
              <a:rPr lang="pt-BR" sz="2400" dirty="0" err="1"/>
              <a:t>nha</a:t>
            </a:r>
            <a:r>
              <a:rPr lang="pt-BR" sz="2400" dirty="0"/>
              <a:t> ciência está dizendo e Jeca está jurando em cima! T’esconjuro! E pinga, então, nem </a:t>
            </a:r>
            <a:r>
              <a:rPr lang="pt-BR" sz="2400" dirty="0" err="1"/>
              <a:t>p’ra</a:t>
            </a:r>
            <a:r>
              <a:rPr lang="pt-BR" sz="2400" dirty="0"/>
              <a:t> remédio…</a:t>
            </a:r>
          </a:p>
        </p:txBody>
      </p:sp>
    </p:spTree>
    <p:extLst>
      <p:ext uri="{BB962C8B-B14F-4D97-AF65-F5344CB8AC3E}">
        <p14:creationId xmlns:p14="http://schemas.microsoft.com/office/powerpoint/2010/main" val="2886161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0" y="620688"/>
            <a:ext cx="9144000" cy="4392488"/>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just">
              <a:buAutoNum type="arabicPeriod"/>
            </a:pPr>
            <a:r>
              <a:rPr lang="en-US" sz="2400" dirty="0" err="1">
                <a:latin typeface="Arial" pitchFamily="34" charset="0"/>
                <a:cs typeface="Arial" pitchFamily="34" charset="0"/>
              </a:rPr>
              <a:t>Brasil</a:t>
            </a:r>
            <a:r>
              <a:rPr lang="en-US" sz="2400" dirty="0">
                <a:latin typeface="Arial" pitchFamily="34" charset="0"/>
                <a:cs typeface="Arial" pitchFamily="34" charset="0"/>
              </a:rPr>
              <a:t> </a:t>
            </a:r>
            <a:r>
              <a:rPr lang="en-US" sz="2400" dirty="0" err="1">
                <a:latin typeface="Arial" pitchFamily="34" charset="0"/>
                <a:cs typeface="Arial" pitchFamily="34" charset="0"/>
              </a:rPr>
              <a:t>Colônia</a:t>
            </a:r>
            <a:r>
              <a:rPr lang="en-US" sz="2400" dirty="0">
                <a:latin typeface="Arial" pitchFamily="34" charset="0"/>
                <a:cs typeface="Arial" pitchFamily="34" charset="0"/>
              </a:rPr>
              <a:t>; 2. </a:t>
            </a:r>
            <a:r>
              <a:rPr lang="en-US" sz="2400" dirty="0" err="1">
                <a:latin typeface="Arial" pitchFamily="34" charset="0"/>
                <a:cs typeface="Arial" pitchFamily="34" charset="0"/>
              </a:rPr>
              <a:t>Mudanças</a:t>
            </a:r>
            <a:r>
              <a:rPr lang="en-US" sz="2400" dirty="0">
                <a:latin typeface="Arial" pitchFamily="34" charset="0"/>
                <a:cs typeface="Arial" pitchFamily="34" charset="0"/>
              </a:rPr>
              <a:t> e </a:t>
            </a:r>
            <a:r>
              <a:rPr lang="en-US" sz="2400" dirty="0" err="1">
                <a:latin typeface="Arial" pitchFamily="34" charset="0"/>
                <a:cs typeface="Arial" pitchFamily="34" charset="0"/>
              </a:rPr>
              <a:t>reformas</a:t>
            </a:r>
            <a:r>
              <a:rPr lang="en-US" sz="2400" dirty="0">
                <a:latin typeface="Arial" pitchFamily="34" charset="0"/>
                <a:cs typeface="Arial" pitchFamily="34" charset="0"/>
              </a:rPr>
              <a:t>; 3. </a:t>
            </a:r>
            <a:r>
              <a:rPr lang="en-US" sz="2400" dirty="0" err="1">
                <a:latin typeface="Arial" pitchFamily="34" charset="0"/>
                <a:cs typeface="Arial" pitchFamily="34" charset="0"/>
              </a:rPr>
              <a:t>Independência</a:t>
            </a:r>
            <a:r>
              <a:rPr lang="en-US" sz="2400" dirty="0">
                <a:latin typeface="Arial" pitchFamily="34" charset="0"/>
                <a:cs typeface="Arial" pitchFamily="34" charset="0"/>
              </a:rPr>
              <a:t> e </a:t>
            </a:r>
            <a:r>
              <a:rPr lang="en-US" sz="2400" dirty="0" err="1">
                <a:latin typeface="Arial" pitchFamily="34" charset="0"/>
                <a:cs typeface="Arial" pitchFamily="34" charset="0"/>
              </a:rPr>
              <a:t>Império</a:t>
            </a:r>
            <a:r>
              <a:rPr lang="en-US" sz="2400" dirty="0">
                <a:latin typeface="Arial" pitchFamily="34" charset="0"/>
                <a:cs typeface="Arial" pitchFamily="34" charset="0"/>
              </a:rPr>
              <a:t>; 4. </a:t>
            </a:r>
            <a:r>
              <a:rPr lang="en-US" sz="2400" dirty="0" err="1">
                <a:latin typeface="Arial" pitchFamily="34" charset="0"/>
                <a:cs typeface="Arial" pitchFamily="34" charset="0"/>
              </a:rPr>
              <a:t>Primeira</a:t>
            </a:r>
            <a:r>
              <a:rPr lang="en-US" sz="2400" dirty="0">
                <a:latin typeface="Arial" pitchFamily="34" charset="0"/>
                <a:cs typeface="Arial" pitchFamily="34" charset="0"/>
              </a:rPr>
              <a:t> República</a:t>
            </a:r>
          </a:p>
          <a:p>
            <a:pPr algn="just">
              <a:lnSpc>
                <a:spcPts val="2300"/>
              </a:lnSpc>
            </a:pPr>
            <a:endParaRPr lang="pt-BR" sz="2400" dirty="0">
              <a:latin typeface="Arial" pitchFamily="34" charset="0"/>
              <a:cs typeface="Arial" pitchFamily="34" charset="0"/>
            </a:endParaRPr>
          </a:p>
          <a:p>
            <a:pPr algn="just"/>
            <a:r>
              <a:rPr lang="pt-BR" sz="2400" b="1" dirty="0">
                <a:latin typeface="Arial" pitchFamily="34" charset="0"/>
                <a:cs typeface="Arial" pitchFamily="34" charset="0"/>
              </a:rPr>
              <a:t>Objetivos da aula: </a:t>
            </a:r>
          </a:p>
          <a:p>
            <a:pPr marL="457200" indent="-457200" algn="just">
              <a:buAutoNum type="arabicPeriod"/>
            </a:pPr>
            <a:r>
              <a:rPr lang="pt-BR" sz="2400" dirty="0">
                <a:latin typeface="Arial" pitchFamily="34" charset="0"/>
                <a:cs typeface="Arial" pitchFamily="34" charset="0"/>
              </a:rPr>
              <a:t>Compreender o caráter tardio da institucionalização da C&amp;T no Brasil, as raízes de características atuais</a:t>
            </a:r>
          </a:p>
          <a:p>
            <a:pPr marL="457200" indent="-457200" algn="just">
              <a:buAutoNum type="arabicPeriod"/>
            </a:pPr>
            <a:r>
              <a:rPr lang="pt-BR" sz="2400" dirty="0">
                <a:latin typeface="Arial" pitchFamily="34" charset="0"/>
                <a:cs typeface="Arial" pitchFamily="34" charset="0"/>
              </a:rPr>
              <a:t>Exercitar análise de sistemas de </a:t>
            </a:r>
            <a:r>
              <a:rPr lang="pt-BR" sz="2400" dirty="0" err="1">
                <a:latin typeface="Arial" pitchFamily="34" charset="0"/>
                <a:cs typeface="Arial" pitchFamily="34" charset="0"/>
              </a:rPr>
              <a:t>PPs</a:t>
            </a:r>
            <a:r>
              <a:rPr lang="pt-BR" sz="2400" dirty="0">
                <a:latin typeface="Arial" pitchFamily="34" charset="0"/>
                <a:cs typeface="Arial" pitchFamily="34" charset="0"/>
              </a:rPr>
              <a:t> em diferentes períodos da história (ciclo) e a capacidade de identificar atores e concepções sobre C,T&amp;I e suas políticas; </a:t>
            </a:r>
          </a:p>
          <a:p>
            <a:pPr marL="457200" indent="-457200" algn="just">
              <a:buAutoNum type="arabicPeriod"/>
            </a:pPr>
            <a:r>
              <a:rPr lang="pt-BR" sz="2400" dirty="0">
                <a:latin typeface="Arial" pitchFamily="34" charset="0"/>
                <a:cs typeface="Arial" pitchFamily="34" charset="0"/>
              </a:rPr>
              <a:t>Identificar concepções disciplinares e utilitaristas (aula 2), a partir das características e trajetórias das instituições;</a:t>
            </a:r>
          </a:p>
          <a:p>
            <a:pPr marL="457200" indent="-457200" algn="just">
              <a:buAutoNum type="arabicPeriod"/>
            </a:pPr>
            <a:r>
              <a:rPr lang="pt-BR" sz="2400" dirty="0">
                <a:latin typeface="Arial" pitchFamily="34" charset="0"/>
                <a:cs typeface="Arial" pitchFamily="34" charset="0"/>
              </a:rPr>
              <a:t>Identificar instituições informais (ideias) e grupos de interesse, incluindo os relacionados a política de inovação (incluindo industrial) com influência posterior</a:t>
            </a:r>
          </a:p>
          <a:p>
            <a:pPr algn="just"/>
            <a:endParaRPr lang="pt-BR" sz="2400" dirty="0">
              <a:latin typeface="Arial" pitchFamily="34" charset="0"/>
              <a:cs typeface="Arial" pitchFamily="34" charset="0"/>
            </a:endParaRPr>
          </a:p>
          <a:p>
            <a:pPr algn="just"/>
            <a:endParaRPr lang="fr-FR" sz="2400" dirty="0">
              <a:latin typeface="Arial" pitchFamily="34" charset="0"/>
              <a:cs typeface="Arial" pitchFamily="34" charset="0"/>
            </a:endParaRPr>
          </a:p>
          <a:p>
            <a:pPr algn="just"/>
            <a:endParaRPr lang="en-US" sz="2400" dirty="0">
              <a:latin typeface="Arial" pitchFamily="34" charset="0"/>
              <a:cs typeface="Arial" pitchFamily="34" charset="0"/>
            </a:endParaRPr>
          </a:p>
        </p:txBody>
      </p:sp>
      <p:sp>
        <p:nvSpPr>
          <p:cNvPr id="4" name="Rectangle 3"/>
          <p:cNvSpPr>
            <a:spLocks noChangeArrowheads="1"/>
          </p:cNvSpPr>
          <p:nvPr/>
        </p:nvSpPr>
        <p:spPr bwMode="auto">
          <a:xfrm>
            <a:off x="0" y="44624"/>
            <a:ext cx="8137525" cy="576263"/>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Conteúdo da aula/objetivos</a:t>
            </a:r>
            <a:endParaRPr lang="pt-BR" sz="2800" b="1" dirty="0">
              <a:solidFill>
                <a:schemeClr val="bg1"/>
              </a:solidFill>
            </a:endParaRPr>
          </a:p>
        </p:txBody>
      </p:sp>
    </p:spTree>
    <p:extLst>
      <p:ext uri="{BB962C8B-B14F-4D97-AF65-F5344CB8AC3E}">
        <p14:creationId xmlns:p14="http://schemas.microsoft.com/office/powerpoint/2010/main" val="1345141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Síntese (Jeca Tatu, de Monteiro Lobato)</a:t>
            </a:r>
          </a:p>
        </p:txBody>
      </p:sp>
      <p:sp>
        <p:nvSpPr>
          <p:cNvPr id="7" name="CaixaDeTexto 6">
            <a:extLst>
              <a:ext uri="{FF2B5EF4-FFF2-40B4-BE49-F238E27FC236}">
                <a16:creationId xmlns:a16="http://schemas.microsoft.com/office/drawing/2014/main" id="{EB91014F-35F6-4507-7369-729084C02D67}"/>
              </a:ext>
            </a:extLst>
          </p:cNvPr>
          <p:cNvSpPr txBox="1"/>
          <p:nvPr/>
        </p:nvSpPr>
        <p:spPr>
          <a:xfrm>
            <a:off x="0" y="423817"/>
            <a:ext cx="9144000" cy="1055225"/>
          </a:xfrm>
          <a:prstGeom prst="rect">
            <a:avLst/>
          </a:prstGeom>
          <a:noFill/>
        </p:spPr>
        <p:txBody>
          <a:bodyPr wrap="square">
            <a:spAutoFit/>
          </a:bodyPr>
          <a:lstStyle/>
          <a:p>
            <a:pPr algn="just">
              <a:lnSpc>
                <a:spcPts val="2500"/>
              </a:lnSpc>
            </a:pPr>
            <a:r>
              <a:rPr lang="pt-BR" sz="2400" dirty="0"/>
              <a:t>– Quero mostrar a esta </a:t>
            </a:r>
            <a:r>
              <a:rPr lang="pt-BR" sz="2400" dirty="0" err="1"/>
              <a:t>paulama</a:t>
            </a:r>
            <a:r>
              <a:rPr lang="pt-BR" sz="2400" dirty="0"/>
              <a:t> quanto vale um homem que tomou remédio de </a:t>
            </a:r>
            <a:r>
              <a:rPr lang="pt-BR" sz="2400" dirty="0" err="1"/>
              <a:t>Nha</a:t>
            </a:r>
            <a:r>
              <a:rPr lang="pt-BR" sz="2400" dirty="0"/>
              <a:t> Ciência, que usa botina cantadeira e não bebe nem um só martelinho de cachaça.</a:t>
            </a:r>
          </a:p>
        </p:txBody>
      </p:sp>
      <p:pic>
        <p:nvPicPr>
          <p:cNvPr id="2" name="Imagem 1">
            <a:extLst>
              <a:ext uri="{FF2B5EF4-FFF2-40B4-BE49-F238E27FC236}">
                <a16:creationId xmlns:a16="http://schemas.microsoft.com/office/drawing/2014/main" id="{A5FF8CE4-921E-42A0-0FA8-A1FBD92856E3}"/>
              </a:ext>
            </a:extLst>
          </p:cNvPr>
          <p:cNvPicPr>
            <a:picLocks noChangeAspect="1"/>
          </p:cNvPicPr>
          <p:nvPr/>
        </p:nvPicPr>
        <p:blipFill>
          <a:blip r:embed="rId3"/>
          <a:stretch>
            <a:fillRect/>
          </a:stretch>
        </p:blipFill>
        <p:spPr>
          <a:xfrm>
            <a:off x="1190345" y="1412776"/>
            <a:ext cx="6766031" cy="5358333"/>
          </a:xfrm>
          <a:prstGeom prst="rect">
            <a:avLst/>
          </a:prstGeom>
        </p:spPr>
      </p:pic>
    </p:spTree>
    <p:extLst>
      <p:ext uri="{BB962C8B-B14F-4D97-AF65-F5344CB8AC3E}">
        <p14:creationId xmlns:p14="http://schemas.microsoft.com/office/powerpoint/2010/main" val="2296146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Síntese</a:t>
            </a:r>
          </a:p>
        </p:txBody>
      </p:sp>
      <p:sp>
        <p:nvSpPr>
          <p:cNvPr id="7" name="CaixaDeTexto 6">
            <a:extLst>
              <a:ext uri="{FF2B5EF4-FFF2-40B4-BE49-F238E27FC236}">
                <a16:creationId xmlns:a16="http://schemas.microsoft.com/office/drawing/2014/main" id="{EB91014F-35F6-4507-7369-729084C02D67}"/>
              </a:ext>
            </a:extLst>
          </p:cNvPr>
          <p:cNvSpPr txBox="1"/>
          <p:nvPr/>
        </p:nvSpPr>
        <p:spPr>
          <a:xfrm>
            <a:off x="899592" y="423817"/>
            <a:ext cx="7704856" cy="6505435"/>
          </a:xfrm>
          <a:prstGeom prst="rect">
            <a:avLst/>
          </a:prstGeom>
          <a:noFill/>
        </p:spPr>
        <p:txBody>
          <a:bodyPr wrap="square">
            <a:spAutoFit/>
          </a:bodyPr>
          <a:lstStyle/>
          <a:p>
            <a:pPr>
              <a:lnSpc>
                <a:spcPts val="2500"/>
              </a:lnSpc>
            </a:pPr>
            <a:r>
              <a:rPr lang="pt-BR" sz="2400" dirty="0"/>
              <a:t>Precisamos descobrir o Brasil!</a:t>
            </a:r>
          </a:p>
          <a:p>
            <a:pPr>
              <a:lnSpc>
                <a:spcPts val="2500"/>
              </a:lnSpc>
            </a:pPr>
            <a:endParaRPr lang="pt-BR" sz="2400" dirty="0"/>
          </a:p>
          <a:p>
            <a:pPr>
              <a:lnSpc>
                <a:spcPts val="2500"/>
              </a:lnSpc>
            </a:pPr>
            <a:r>
              <a:rPr lang="pt-BR" sz="2400" dirty="0"/>
              <a:t>Escondido atrás das florestas,</a:t>
            </a:r>
          </a:p>
          <a:p>
            <a:pPr>
              <a:lnSpc>
                <a:spcPts val="2500"/>
              </a:lnSpc>
            </a:pPr>
            <a:endParaRPr lang="pt-BR" sz="2400" dirty="0"/>
          </a:p>
          <a:p>
            <a:pPr>
              <a:lnSpc>
                <a:spcPts val="2500"/>
              </a:lnSpc>
            </a:pPr>
            <a:r>
              <a:rPr lang="pt-BR" sz="2400" dirty="0"/>
              <a:t>com a água dos rios no meio,</a:t>
            </a:r>
          </a:p>
          <a:p>
            <a:pPr>
              <a:lnSpc>
                <a:spcPts val="2500"/>
              </a:lnSpc>
            </a:pPr>
            <a:endParaRPr lang="pt-BR" sz="2400" dirty="0"/>
          </a:p>
          <a:p>
            <a:pPr>
              <a:lnSpc>
                <a:spcPts val="2500"/>
              </a:lnSpc>
            </a:pPr>
            <a:r>
              <a:rPr lang="pt-BR" sz="2400" dirty="0"/>
              <a:t>O Brasil está dormindo, coitado.</a:t>
            </a:r>
          </a:p>
          <a:p>
            <a:pPr>
              <a:lnSpc>
                <a:spcPts val="2500"/>
              </a:lnSpc>
            </a:pPr>
            <a:endParaRPr lang="pt-BR" sz="2400" dirty="0"/>
          </a:p>
          <a:p>
            <a:pPr>
              <a:lnSpc>
                <a:spcPts val="2500"/>
              </a:lnSpc>
            </a:pPr>
            <a:r>
              <a:rPr lang="pt-BR" sz="2400" dirty="0"/>
              <a:t>Precisamos colonizar o Brasil.</a:t>
            </a:r>
          </a:p>
          <a:p>
            <a:pPr>
              <a:lnSpc>
                <a:spcPts val="2500"/>
              </a:lnSpc>
            </a:pPr>
            <a:r>
              <a:rPr lang="pt-BR" sz="2400" dirty="0"/>
              <a:t>[...]</a:t>
            </a:r>
          </a:p>
          <a:p>
            <a:pPr>
              <a:lnSpc>
                <a:spcPts val="2500"/>
              </a:lnSpc>
            </a:pPr>
            <a:r>
              <a:rPr lang="pt-BR" sz="2400" dirty="0"/>
              <a:t>Precisamos educar o Brasil.</a:t>
            </a:r>
          </a:p>
          <a:p>
            <a:pPr>
              <a:lnSpc>
                <a:spcPts val="2500"/>
              </a:lnSpc>
            </a:pPr>
            <a:endParaRPr lang="pt-BR" sz="2400" dirty="0"/>
          </a:p>
          <a:p>
            <a:pPr>
              <a:lnSpc>
                <a:spcPts val="2500"/>
              </a:lnSpc>
            </a:pPr>
            <a:r>
              <a:rPr lang="pt-BR" sz="2400" dirty="0"/>
              <a:t>Compraremos professores e livros,</a:t>
            </a:r>
          </a:p>
          <a:p>
            <a:pPr>
              <a:lnSpc>
                <a:spcPts val="2500"/>
              </a:lnSpc>
            </a:pPr>
            <a:endParaRPr lang="pt-BR" sz="2400" dirty="0"/>
          </a:p>
          <a:p>
            <a:pPr>
              <a:lnSpc>
                <a:spcPts val="2500"/>
              </a:lnSpc>
            </a:pPr>
            <a:r>
              <a:rPr lang="pt-BR" sz="2400" dirty="0"/>
              <a:t>assimilaremos finas culturas,</a:t>
            </a:r>
          </a:p>
          <a:p>
            <a:pPr>
              <a:lnSpc>
                <a:spcPts val="2500"/>
              </a:lnSpc>
            </a:pPr>
            <a:endParaRPr lang="pt-BR" sz="2400" dirty="0"/>
          </a:p>
          <a:p>
            <a:pPr>
              <a:lnSpc>
                <a:spcPts val="2500"/>
              </a:lnSpc>
            </a:pPr>
            <a:r>
              <a:rPr lang="pt-BR" sz="2400" dirty="0"/>
              <a:t>abriremos dancings e subvencionaremos as elites.</a:t>
            </a:r>
          </a:p>
          <a:p>
            <a:pPr>
              <a:lnSpc>
                <a:spcPts val="2500"/>
              </a:lnSpc>
            </a:pPr>
            <a:endParaRPr lang="pt-BR" sz="2400" dirty="0"/>
          </a:p>
          <a:p>
            <a:pPr>
              <a:lnSpc>
                <a:spcPts val="2500"/>
              </a:lnSpc>
            </a:pPr>
            <a:r>
              <a:rPr lang="pt-BR" sz="2400" dirty="0"/>
              <a:t>(Carlos Drummond de Andrade, “Hino Nacional”) Citado em Morel (1979)</a:t>
            </a:r>
          </a:p>
        </p:txBody>
      </p:sp>
    </p:spTree>
    <p:extLst>
      <p:ext uri="{BB962C8B-B14F-4D97-AF65-F5344CB8AC3E}">
        <p14:creationId xmlns:p14="http://schemas.microsoft.com/office/powerpoint/2010/main" val="1117013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Brasil-colônia e império (Morel, 1979)</a:t>
            </a:r>
          </a:p>
        </p:txBody>
      </p:sp>
      <p:sp>
        <p:nvSpPr>
          <p:cNvPr id="4" name="Retângulo 3"/>
          <p:cNvSpPr/>
          <p:nvPr/>
        </p:nvSpPr>
        <p:spPr>
          <a:xfrm>
            <a:off x="-36512" y="332656"/>
            <a:ext cx="8964488" cy="6391493"/>
          </a:xfrm>
          <a:prstGeom prst="rect">
            <a:avLst/>
          </a:prstGeom>
        </p:spPr>
        <p:txBody>
          <a:bodyPr wrap="square">
            <a:spAutoFit/>
          </a:bodyPr>
          <a:lstStyle/>
          <a:p>
            <a:pPr algn="just"/>
            <a:r>
              <a:rPr lang="pt-BR" sz="2400" dirty="0">
                <a:latin typeface="Arial" pitchFamily="34" charset="0"/>
                <a:cs typeface="Arial" pitchFamily="34" charset="0"/>
              </a:rPr>
              <a:t>Visão linear (“</a:t>
            </a:r>
            <a:r>
              <a:rPr lang="pt-BR" sz="2400" dirty="0" err="1">
                <a:latin typeface="Arial" pitchFamily="34" charset="0"/>
                <a:cs typeface="Arial" pitchFamily="34" charset="0"/>
              </a:rPr>
              <a:t>etapista</a:t>
            </a:r>
            <a:r>
              <a:rPr lang="pt-BR" sz="2400" dirty="0">
                <a:latin typeface="Arial" pitchFamily="34" charset="0"/>
                <a:cs typeface="Arial" pitchFamily="34" charset="0"/>
              </a:rPr>
              <a:t>”) da PPCTI nas colônias: 1. fonte de pesquisa; 2. adoção de instituições e culturas dos países centrais; 3. instituições autônomas (“A difusão da ciência ocidental” e a possibilidade de “queimar etapas”)</a:t>
            </a:r>
          </a:p>
          <a:p>
            <a:pPr algn="just">
              <a:lnSpc>
                <a:spcPts val="22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Instituições dependem do contexto local, e a difusão da ciência está “</a:t>
            </a:r>
            <a:r>
              <a:rPr lang="pt-BR" sz="2400" i="1" dirty="0">
                <a:latin typeface="Arial" pitchFamily="34" charset="0"/>
                <a:cs typeface="Arial" pitchFamily="34" charset="0"/>
              </a:rPr>
              <a:t>funcionalmente ligada à expansão do capitalismo</a:t>
            </a:r>
            <a:r>
              <a:rPr lang="pt-BR" sz="2400" dirty="0">
                <a:latin typeface="Arial" pitchFamily="34" charset="0"/>
                <a:cs typeface="Arial" pitchFamily="34" charset="0"/>
              </a:rPr>
              <a:t>”: difusão de padrões culturais junto à expansão do capitalismo comercial</a:t>
            </a:r>
          </a:p>
          <a:p>
            <a:pPr algn="just">
              <a:lnSpc>
                <a:spcPts val="22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Economia agrário-escravista X mudanças políticas e sociais, incluindo redefinição da natureza e espaço das atividades científicas/tecnológicas</a:t>
            </a:r>
          </a:p>
          <a:p>
            <a:pPr algn="just">
              <a:lnSpc>
                <a:spcPts val="22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Primeiras iniciativas: esparsas e desconexas, ausência de uma política propriamente dita (instituições dispersas e especializadas, baixa integração no planejamento estatal global)</a:t>
            </a:r>
          </a:p>
          <a:p>
            <a:pPr algn="just">
              <a:lnSpc>
                <a:spcPts val="22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Concepção utilitarista em todo o período</a:t>
            </a:r>
          </a:p>
        </p:txBody>
      </p:sp>
    </p:spTree>
    <p:extLst>
      <p:ext uri="{BB962C8B-B14F-4D97-AF65-F5344CB8AC3E}">
        <p14:creationId xmlns:p14="http://schemas.microsoft.com/office/powerpoint/2010/main" val="3244933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Brasil-colônia</a:t>
            </a:r>
          </a:p>
        </p:txBody>
      </p:sp>
      <p:sp>
        <p:nvSpPr>
          <p:cNvPr id="4" name="Retângulo 3"/>
          <p:cNvSpPr/>
          <p:nvPr/>
        </p:nvSpPr>
        <p:spPr>
          <a:xfrm>
            <a:off x="35496" y="404664"/>
            <a:ext cx="9073008" cy="6391493"/>
          </a:xfrm>
          <a:prstGeom prst="rect">
            <a:avLst/>
          </a:prstGeom>
        </p:spPr>
        <p:txBody>
          <a:bodyPr wrap="square">
            <a:spAutoFit/>
          </a:bodyPr>
          <a:lstStyle/>
          <a:p>
            <a:pPr algn="just"/>
            <a:r>
              <a:rPr lang="pt-BR" sz="2400" dirty="0">
                <a:latin typeface="Arial" pitchFamily="34" charset="0"/>
                <a:cs typeface="Arial" pitchFamily="34" charset="0"/>
              </a:rPr>
              <a:t>Inserção no capitalismo internacional: fornecedor de produtos primários</a:t>
            </a:r>
          </a:p>
          <a:p>
            <a:pPr algn="just">
              <a:lnSpc>
                <a:spcPts val="23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Institucionalização da C&amp;T capitalista nos países centrais</a:t>
            </a:r>
          </a:p>
          <a:p>
            <a:pPr algn="just">
              <a:lnSpc>
                <a:spcPts val="2300"/>
              </a:lnSpc>
            </a:pPr>
            <a:endParaRPr lang="pt-BR" sz="2400" dirty="0">
              <a:latin typeface="Arial" pitchFamily="34" charset="0"/>
              <a:cs typeface="Arial" pitchFamily="34" charset="0"/>
            </a:endParaRPr>
          </a:p>
          <a:p>
            <a:pPr algn="just">
              <a:lnSpc>
                <a:spcPts val="2300"/>
              </a:lnSpc>
            </a:pPr>
            <a:endParaRPr lang="pt-BR" sz="2400" dirty="0">
              <a:latin typeface="Arial" pitchFamily="34" charset="0"/>
              <a:cs typeface="Arial" pitchFamily="34" charset="0"/>
            </a:endParaRPr>
          </a:p>
          <a:p>
            <a:pPr algn="just">
              <a:lnSpc>
                <a:spcPts val="1900"/>
              </a:lnSpc>
            </a:pPr>
            <a:endParaRPr lang="pt-BR" sz="2400" dirty="0">
              <a:latin typeface="Arial" pitchFamily="34" charset="0"/>
              <a:cs typeface="Arial" pitchFamily="34" charset="0"/>
            </a:endParaRPr>
          </a:p>
          <a:p>
            <a:pPr algn="just"/>
            <a:r>
              <a:rPr lang="pt-BR" sz="2400" b="1" dirty="0">
                <a:latin typeface="Arial" pitchFamily="34" charset="0"/>
                <a:cs typeface="Arial" pitchFamily="34" charset="0"/>
              </a:rPr>
              <a:t>(Formação da agenda: </a:t>
            </a:r>
            <a:r>
              <a:rPr lang="pt-BR" sz="2400" dirty="0">
                <a:latin typeface="Arial" pitchFamily="34" charset="0"/>
                <a:cs typeface="Arial" pitchFamily="34" charset="0"/>
              </a:rPr>
              <a:t>interesses mercantis, religiosos (catequização) e militares. Iluminismo Europeu e criação das primeiras instituições de cientistas (Royal Society, </a:t>
            </a:r>
            <a:r>
              <a:rPr lang="pt-BR" sz="2400" dirty="0" err="1">
                <a:latin typeface="Arial" pitchFamily="34" charset="0"/>
                <a:cs typeface="Arial" pitchFamily="34" charset="0"/>
              </a:rPr>
              <a:t>séc</a:t>
            </a:r>
            <a:r>
              <a:rPr lang="pt-BR" sz="2400" dirty="0">
                <a:latin typeface="Arial" pitchFamily="34" charset="0"/>
                <a:cs typeface="Arial" pitchFamily="34" charset="0"/>
              </a:rPr>
              <a:t> XVII). Formação de profissionais (após 1808)</a:t>
            </a:r>
          </a:p>
          <a:p>
            <a:pPr algn="just"/>
            <a:r>
              <a:rPr lang="pt-BR" sz="2400" b="1" dirty="0">
                <a:latin typeface="Arial" pitchFamily="34" charset="0"/>
                <a:cs typeface="Arial" pitchFamily="34" charset="0"/>
              </a:rPr>
              <a:t>Formulação: </a:t>
            </a:r>
            <a:r>
              <a:rPr lang="pt-BR" sz="2400" dirty="0">
                <a:latin typeface="Arial" pitchFamily="34" charset="0"/>
                <a:cs typeface="Arial" pitchFamily="34" charset="0"/>
              </a:rPr>
              <a:t>expedições de religiosos, comerciantes, militares, eruditos. Catequização e escravismo. Ocupação por capitanias. Monopólio. Privilégios, elites locais e violência</a:t>
            </a:r>
          </a:p>
          <a:p>
            <a:pPr algn="just"/>
            <a:r>
              <a:rPr lang="pt-BR" sz="2400" b="1" dirty="0">
                <a:latin typeface="Arial" pitchFamily="34" charset="0"/>
                <a:cs typeface="Arial" pitchFamily="34" charset="0"/>
              </a:rPr>
              <a:t>Implementação: </a:t>
            </a:r>
            <a:r>
              <a:rPr lang="pt-BR" sz="2400" dirty="0">
                <a:latin typeface="Arial" pitchFamily="34" charset="0"/>
                <a:cs typeface="Arial" pitchFamily="34" charset="0"/>
              </a:rPr>
              <a:t>Conflitos mercantilistas. Escravização. Colônia masculina e de exploração. Missões científicas, “observatório” do novo mundo (Holanda, 1637-1644). Sociedade Literária do Rio de Janeiro (1772-1794). </a:t>
            </a:r>
          </a:p>
        </p:txBody>
      </p:sp>
      <p:sp>
        <p:nvSpPr>
          <p:cNvPr id="8" name="Elipse 7"/>
          <p:cNvSpPr/>
          <p:nvPr/>
        </p:nvSpPr>
        <p:spPr>
          <a:xfrm>
            <a:off x="143000" y="1916832"/>
            <a:ext cx="9001000" cy="64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dirty="0" err="1"/>
              <a:t>Universidades</a:t>
            </a:r>
            <a:r>
              <a:rPr lang="en-US" dirty="0"/>
              <a:t>” </a:t>
            </a:r>
            <a:r>
              <a:rPr lang="en-US" dirty="0" err="1"/>
              <a:t>em</a:t>
            </a:r>
            <a:r>
              <a:rPr lang="en-US" dirty="0"/>
              <a:t> </a:t>
            </a:r>
            <a:r>
              <a:rPr lang="en-US" dirty="0" err="1"/>
              <a:t>colônias</a:t>
            </a:r>
            <a:r>
              <a:rPr lang="en-US" dirty="0"/>
              <a:t> </a:t>
            </a:r>
            <a:r>
              <a:rPr lang="en-US" dirty="0" err="1"/>
              <a:t>espanholas</a:t>
            </a:r>
            <a:r>
              <a:rPr lang="en-US" dirty="0"/>
              <a:t>:  1538, Rep. </a:t>
            </a:r>
            <a:r>
              <a:rPr lang="en-US" dirty="0" err="1"/>
              <a:t>Dominicana</a:t>
            </a:r>
            <a:r>
              <a:rPr lang="en-US" dirty="0"/>
              <a:t>; 1551, Peru/México. 23 </a:t>
            </a:r>
            <a:r>
              <a:rPr lang="en-US" dirty="0" err="1"/>
              <a:t>universidades</a:t>
            </a:r>
            <a:r>
              <a:rPr lang="en-US" dirty="0"/>
              <a:t> </a:t>
            </a:r>
            <a:r>
              <a:rPr lang="en-US" dirty="0" err="1"/>
              <a:t>ao</a:t>
            </a:r>
            <a:r>
              <a:rPr lang="en-US" dirty="0"/>
              <a:t> </a:t>
            </a:r>
            <a:r>
              <a:rPr lang="en-US" dirty="0" err="1"/>
              <a:t>fim</a:t>
            </a:r>
            <a:r>
              <a:rPr lang="en-US" dirty="0"/>
              <a:t> da </a:t>
            </a:r>
            <a:r>
              <a:rPr lang="en-US" dirty="0" err="1"/>
              <a:t>etapa</a:t>
            </a:r>
            <a:r>
              <a:rPr lang="en-US" dirty="0"/>
              <a:t> colonial.</a:t>
            </a:r>
          </a:p>
        </p:txBody>
      </p:sp>
      <p:sp>
        <p:nvSpPr>
          <p:cNvPr id="9" name="Retângulo 8"/>
          <p:cNvSpPr/>
          <p:nvPr/>
        </p:nvSpPr>
        <p:spPr>
          <a:xfrm>
            <a:off x="2051720" y="908720"/>
            <a:ext cx="676875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 </a:t>
            </a:r>
            <a:r>
              <a:rPr lang="en-US" dirty="0" err="1"/>
              <a:t>semeador</a:t>
            </a:r>
            <a:r>
              <a:rPr lang="en-US" dirty="0"/>
              <a:t>  e o </a:t>
            </a:r>
            <a:r>
              <a:rPr lang="en-US" dirty="0" err="1"/>
              <a:t>ladrilhador</a:t>
            </a:r>
            <a:r>
              <a:rPr lang="en-US" dirty="0"/>
              <a:t> (</a:t>
            </a:r>
            <a:r>
              <a:rPr lang="en-US" dirty="0" err="1"/>
              <a:t>Sérgio</a:t>
            </a:r>
            <a:r>
              <a:rPr lang="en-US" dirty="0"/>
              <a:t> B. de </a:t>
            </a:r>
            <a:r>
              <a:rPr lang="en-US" dirty="0" err="1"/>
              <a:t>Holanda</a:t>
            </a:r>
            <a:r>
              <a:rPr lang="en-US" dirty="0"/>
              <a:t>, </a:t>
            </a:r>
            <a:r>
              <a:rPr lang="en-US" dirty="0" err="1"/>
              <a:t>Raízes</a:t>
            </a:r>
            <a:r>
              <a:rPr lang="en-US" dirty="0"/>
              <a:t> do </a:t>
            </a:r>
            <a:r>
              <a:rPr lang="en-US" dirty="0" err="1"/>
              <a:t>Brasil</a:t>
            </a:r>
            <a:r>
              <a:rPr lang="en-US" dirty="0"/>
              <a:t>, Cap. IV)</a:t>
            </a:r>
          </a:p>
        </p:txBody>
      </p:sp>
    </p:spTree>
    <p:extLst>
      <p:ext uri="{BB962C8B-B14F-4D97-AF65-F5344CB8AC3E}">
        <p14:creationId xmlns:p14="http://schemas.microsoft.com/office/powerpoint/2010/main" val="223999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Brasil-colônia</a:t>
            </a:r>
          </a:p>
        </p:txBody>
      </p:sp>
      <p:sp>
        <p:nvSpPr>
          <p:cNvPr id="6" name="Retângulo 5"/>
          <p:cNvSpPr/>
          <p:nvPr/>
        </p:nvSpPr>
        <p:spPr>
          <a:xfrm>
            <a:off x="72008" y="404664"/>
            <a:ext cx="8964488" cy="3954929"/>
          </a:xfrm>
          <a:prstGeom prst="rect">
            <a:avLst/>
          </a:prstGeom>
        </p:spPr>
        <p:txBody>
          <a:bodyPr wrap="square">
            <a:spAutoFit/>
          </a:bodyPr>
          <a:lstStyle/>
          <a:p>
            <a:pPr algn="just"/>
            <a:r>
              <a:rPr lang="pt-BR" sz="2400" dirty="0">
                <a:latin typeface="Arial" pitchFamily="34" charset="0"/>
                <a:cs typeface="Arial" pitchFamily="34" charset="0"/>
              </a:rPr>
              <a:t>Latifúndio escravista. Exploração com caráter predatório (ciclos de exploração de matérias-primas)</a:t>
            </a:r>
          </a:p>
          <a:p>
            <a:pPr algn="just">
              <a:lnSpc>
                <a:spcPts val="21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Jesuítas: dominam a cultura e a Universidade portuguesa, que se afasta dos movimentos científicos europeus (cultura humanística). Colégios jesuítas no Brasil: status</a:t>
            </a:r>
          </a:p>
          <a:p>
            <a:pPr algn="just"/>
            <a:r>
              <a:rPr lang="pt-BR" sz="2400" dirty="0">
                <a:latin typeface="Arial" pitchFamily="34" charset="0"/>
                <a:cs typeface="Arial" pitchFamily="34" charset="0"/>
              </a:rPr>
              <a:t>para as elites (poucos)</a:t>
            </a:r>
          </a:p>
          <a:p>
            <a:pPr algn="just">
              <a:lnSpc>
                <a:spcPts val="21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Monopólio comercial, colônia de exploração, </a:t>
            </a:r>
          </a:p>
          <a:p>
            <a:pPr algn="just"/>
            <a:r>
              <a:rPr lang="pt-BR" sz="2400" dirty="0">
                <a:latin typeface="Arial" pitchFamily="34" charset="0"/>
                <a:cs typeface="Arial" pitchFamily="34" charset="0"/>
              </a:rPr>
              <a:t>ensino humanista-religioso, imprensa proibida:</a:t>
            </a:r>
          </a:p>
          <a:p>
            <a:pPr algn="just"/>
            <a:r>
              <a:rPr lang="pt-BR" sz="2400" dirty="0">
                <a:latin typeface="Arial" pitchFamily="34" charset="0"/>
                <a:cs typeface="Arial" pitchFamily="34" charset="0"/>
              </a:rPr>
              <a:t>atraso tecnológico.</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7254" y="2240868"/>
            <a:ext cx="2381250"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ângulo 1"/>
          <p:cNvSpPr/>
          <p:nvPr/>
        </p:nvSpPr>
        <p:spPr>
          <a:xfrm>
            <a:off x="6516216" y="4041068"/>
            <a:ext cx="2813298" cy="252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Pátio</a:t>
            </a:r>
            <a:r>
              <a:rPr lang="en-US" dirty="0"/>
              <a:t> do </a:t>
            </a:r>
            <a:r>
              <a:rPr lang="en-US" dirty="0" err="1"/>
              <a:t>colégio</a:t>
            </a:r>
            <a:r>
              <a:rPr lang="en-US" dirty="0"/>
              <a:t>, 1554</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4313377"/>
            <a:ext cx="4968552" cy="2499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ângulo 6"/>
          <p:cNvSpPr/>
          <p:nvPr/>
        </p:nvSpPr>
        <p:spPr>
          <a:xfrm>
            <a:off x="5292080" y="4077072"/>
            <a:ext cx="686569" cy="311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1551 </a:t>
            </a:r>
          </a:p>
        </p:txBody>
      </p:sp>
    </p:spTree>
    <p:extLst>
      <p:ext uri="{BB962C8B-B14F-4D97-AF65-F5344CB8AC3E}">
        <p14:creationId xmlns:p14="http://schemas.microsoft.com/office/powerpoint/2010/main" val="3244933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Brasil-colônia</a:t>
            </a:r>
          </a:p>
        </p:txBody>
      </p:sp>
      <p:sp>
        <p:nvSpPr>
          <p:cNvPr id="4" name="Retângulo 3"/>
          <p:cNvSpPr/>
          <p:nvPr/>
        </p:nvSpPr>
        <p:spPr>
          <a:xfrm>
            <a:off x="35496" y="404664"/>
            <a:ext cx="9073008" cy="830997"/>
          </a:xfrm>
          <a:prstGeom prst="rect">
            <a:avLst/>
          </a:prstGeom>
        </p:spPr>
        <p:txBody>
          <a:bodyPr wrap="square">
            <a:spAutoFit/>
          </a:bodyPr>
          <a:lstStyle/>
          <a:p>
            <a:pPr algn="just"/>
            <a:r>
              <a:rPr lang="pt-BR" sz="2400" b="1" dirty="0">
                <a:latin typeface="Arial" pitchFamily="34" charset="0"/>
                <a:cs typeface="Arial" pitchFamily="34" charset="0"/>
              </a:rPr>
              <a:t>Quem são e quais as características dos atores</a:t>
            </a:r>
            <a:r>
              <a:rPr lang="pt-BR" sz="2400" dirty="0">
                <a:latin typeface="Arial" pitchFamily="34" charset="0"/>
                <a:cs typeface="Arial" pitchFamily="34" charset="0"/>
              </a:rPr>
              <a:t>?</a:t>
            </a:r>
            <a:endParaRPr lang="pt-BR" sz="2400" b="1" dirty="0">
              <a:latin typeface="Arial" pitchFamily="34" charset="0"/>
              <a:cs typeface="Arial" pitchFamily="34" charset="0"/>
            </a:endParaRPr>
          </a:p>
          <a:p>
            <a:pPr algn="just"/>
            <a:endParaRPr lang="pt-BR" sz="2400" b="1" dirty="0">
              <a:latin typeface="Arial" pitchFamily="34" charset="0"/>
              <a:cs typeface="Arial" pitchFamily="34" charset="0"/>
            </a:endParaRPr>
          </a:p>
        </p:txBody>
      </p:sp>
      <p:pic>
        <p:nvPicPr>
          <p:cNvPr id="1026" name="Picture 2" descr="http://www.iep.uminho.pt/aac/hsi/a2001/2001/sitehistoria/sociedade.jpg"/>
          <p:cNvPicPr>
            <a:picLocks noChangeAspect="1" noChangeArrowheads="1"/>
          </p:cNvPicPr>
          <p:nvPr/>
        </p:nvPicPr>
        <p:blipFill>
          <a:blip r:embed="rId2" cstate="print"/>
          <a:srcRect/>
          <a:stretch>
            <a:fillRect/>
          </a:stretch>
        </p:blipFill>
        <p:spPr bwMode="auto">
          <a:xfrm>
            <a:off x="0" y="836712"/>
            <a:ext cx="2205312" cy="1656965"/>
          </a:xfrm>
          <a:prstGeom prst="rect">
            <a:avLst/>
          </a:prstGeom>
          <a:noFill/>
        </p:spPr>
      </p:pic>
      <p:sp>
        <p:nvSpPr>
          <p:cNvPr id="7" name="Retângulo 6"/>
          <p:cNvSpPr/>
          <p:nvPr/>
        </p:nvSpPr>
        <p:spPr>
          <a:xfrm>
            <a:off x="107504" y="2492896"/>
            <a:ext cx="2121093" cy="369332"/>
          </a:xfrm>
          <a:prstGeom prst="rect">
            <a:avLst/>
          </a:prstGeom>
        </p:spPr>
        <p:txBody>
          <a:bodyPr wrap="none">
            <a:spAutoFit/>
          </a:bodyPr>
          <a:lstStyle/>
          <a:p>
            <a:r>
              <a:rPr lang="pt-BR" dirty="0">
                <a:latin typeface="Arial" pitchFamily="34" charset="0"/>
                <a:cs typeface="Arial" pitchFamily="34" charset="0"/>
              </a:rPr>
              <a:t>Nobreza, alto clero</a:t>
            </a:r>
            <a:endParaRPr lang="pt-BR" dirty="0"/>
          </a:p>
        </p:txBody>
      </p:sp>
      <p:sp>
        <p:nvSpPr>
          <p:cNvPr id="10" name="Retângulo 9"/>
          <p:cNvSpPr/>
          <p:nvPr/>
        </p:nvSpPr>
        <p:spPr>
          <a:xfrm>
            <a:off x="3312100" y="3356992"/>
            <a:ext cx="1043876" cy="369332"/>
          </a:xfrm>
          <a:prstGeom prst="rect">
            <a:avLst/>
          </a:prstGeom>
        </p:spPr>
        <p:txBody>
          <a:bodyPr wrap="none">
            <a:spAutoFit/>
          </a:bodyPr>
          <a:lstStyle/>
          <a:p>
            <a:r>
              <a:rPr lang="pt-BR" dirty="0">
                <a:latin typeface="Arial" pitchFamily="34" charset="0"/>
                <a:cs typeface="Arial" pitchFamily="34" charset="0"/>
              </a:rPr>
              <a:t>Jesuítas</a:t>
            </a:r>
            <a:endParaRPr lang="pt-BR" dirty="0"/>
          </a:p>
        </p:txBody>
      </p:sp>
      <p:pic>
        <p:nvPicPr>
          <p:cNvPr id="1028" name="Picture 4" descr="http://2.bp.blogspot.com/_pBT1Xc1uMPQ/SxQmwhAJwGI/AAAAAAAAAsI/gxb6hoWOPkQ/s400/padre+antonio+vieira+-+jesuita.gif"/>
          <p:cNvPicPr>
            <a:picLocks noChangeAspect="1" noChangeArrowheads="1"/>
          </p:cNvPicPr>
          <p:nvPr/>
        </p:nvPicPr>
        <p:blipFill>
          <a:blip r:embed="rId3" cstate="print"/>
          <a:srcRect/>
          <a:stretch>
            <a:fillRect/>
          </a:stretch>
        </p:blipFill>
        <p:spPr bwMode="auto">
          <a:xfrm>
            <a:off x="2915816" y="836712"/>
            <a:ext cx="1937735" cy="2592288"/>
          </a:xfrm>
          <a:prstGeom prst="rect">
            <a:avLst/>
          </a:prstGeom>
          <a:noFill/>
        </p:spPr>
      </p:pic>
      <p:pic>
        <p:nvPicPr>
          <p:cNvPr id="1030" name="Picture 6" descr="http://3.bp.blogspot.com/-J-gF4Fffgxg/UC-1eDv_TWI/AAAAAAAAAp4/827nFCGrthc/s640/MARKGRAF.jpg"/>
          <p:cNvPicPr>
            <a:picLocks noChangeAspect="1" noChangeArrowheads="1"/>
          </p:cNvPicPr>
          <p:nvPr/>
        </p:nvPicPr>
        <p:blipFill>
          <a:blip r:embed="rId4" cstate="print"/>
          <a:srcRect/>
          <a:stretch>
            <a:fillRect/>
          </a:stretch>
        </p:blipFill>
        <p:spPr bwMode="auto">
          <a:xfrm>
            <a:off x="4958593" y="764704"/>
            <a:ext cx="2493727" cy="3960262"/>
          </a:xfrm>
          <a:prstGeom prst="rect">
            <a:avLst/>
          </a:prstGeom>
          <a:noFill/>
        </p:spPr>
      </p:pic>
      <p:sp>
        <p:nvSpPr>
          <p:cNvPr id="11" name="Retângulo 10"/>
          <p:cNvSpPr/>
          <p:nvPr/>
        </p:nvSpPr>
        <p:spPr>
          <a:xfrm>
            <a:off x="5148064" y="4725144"/>
            <a:ext cx="1817613" cy="369332"/>
          </a:xfrm>
          <a:prstGeom prst="rect">
            <a:avLst/>
          </a:prstGeom>
        </p:spPr>
        <p:txBody>
          <a:bodyPr wrap="none">
            <a:spAutoFit/>
          </a:bodyPr>
          <a:lstStyle/>
          <a:p>
            <a:r>
              <a:rPr lang="pt-BR" dirty="0"/>
              <a:t>Filósofos naturais</a:t>
            </a:r>
          </a:p>
        </p:txBody>
      </p:sp>
      <p:pic>
        <p:nvPicPr>
          <p:cNvPr id="1032" name="Picture 8" descr="https://encrypted-tbn2.gstatic.com/images?q=tbn:ANd9GcSa43N1Vt1ha-2Nqc8F-lzBazclQDnKvAOSOUJ4uBfZ22TtdFZyhQ"/>
          <p:cNvPicPr>
            <a:picLocks noChangeAspect="1" noChangeArrowheads="1"/>
          </p:cNvPicPr>
          <p:nvPr/>
        </p:nvPicPr>
        <p:blipFill>
          <a:blip r:embed="rId5" cstate="print"/>
          <a:srcRect/>
          <a:stretch>
            <a:fillRect/>
          </a:stretch>
        </p:blipFill>
        <p:spPr bwMode="auto">
          <a:xfrm>
            <a:off x="179512" y="3905958"/>
            <a:ext cx="3528392" cy="2663144"/>
          </a:xfrm>
          <a:prstGeom prst="rect">
            <a:avLst/>
          </a:prstGeom>
          <a:noFill/>
        </p:spPr>
      </p:pic>
      <p:sp>
        <p:nvSpPr>
          <p:cNvPr id="13" name="Retângulo 12"/>
          <p:cNvSpPr/>
          <p:nvPr/>
        </p:nvSpPr>
        <p:spPr>
          <a:xfrm>
            <a:off x="971600" y="6516052"/>
            <a:ext cx="1306448" cy="369332"/>
          </a:xfrm>
          <a:prstGeom prst="rect">
            <a:avLst/>
          </a:prstGeom>
        </p:spPr>
        <p:txBody>
          <a:bodyPr wrap="none">
            <a:spAutoFit/>
          </a:bodyPr>
          <a:lstStyle/>
          <a:p>
            <a:r>
              <a:rPr lang="pt-BR" dirty="0"/>
              <a:t>Mercadores</a:t>
            </a:r>
          </a:p>
        </p:txBody>
      </p:sp>
      <p:pic>
        <p:nvPicPr>
          <p:cNvPr id="1034" name="Picture 10" descr="http://www.mundoeducacao.com.br/upload/conteudo_legenda/ac59b55ade64f2af4b05c521e3b0de68.jpg"/>
          <p:cNvPicPr>
            <a:picLocks noChangeAspect="1" noChangeArrowheads="1"/>
          </p:cNvPicPr>
          <p:nvPr/>
        </p:nvPicPr>
        <p:blipFill>
          <a:blip r:embed="rId6" cstate="print"/>
          <a:srcRect/>
          <a:stretch>
            <a:fillRect/>
          </a:stretch>
        </p:blipFill>
        <p:spPr bwMode="auto">
          <a:xfrm>
            <a:off x="4283968" y="5057800"/>
            <a:ext cx="2441726" cy="1800200"/>
          </a:xfrm>
          <a:prstGeom prst="rect">
            <a:avLst/>
          </a:prstGeom>
          <a:noFill/>
        </p:spPr>
      </p:pic>
      <p:sp>
        <p:nvSpPr>
          <p:cNvPr id="15" name="Retângulo 14"/>
          <p:cNvSpPr/>
          <p:nvPr/>
        </p:nvSpPr>
        <p:spPr>
          <a:xfrm>
            <a:off x="6948264" y="6444044"/>
            <a:ext cx="1723549" cy="369332"/>
          </a:xfrm>
          <a:prstGeom prst="rect">
            <a:avLst/>
          </a:prstGeom>
        </p:spPr>
        <p:txBody>
          <a:bodyPr wrap="none">
            <a:spAutoFit/>
          </a:bodyPr>
          <a:lstStyle/>
          <a:p>
            <a:r>
              <a:rPr lang="pt-BR" dirty="0">
                <a:latin typeface="Arial" pitchFamily="34" charset="0"/>
                <a:cs typeface="Arial" pitchFamily="34" charset="0"/>
              </a:rPr>
              <a:t>Outras Nações</a:t>
            </a:r>
            <a:endParaRPr lang="pt-BR" dirty="0"/>
          </a:p>
        </p:txBody>
      </p:sp>
      <p:pic>
        <p:nvPicPr>
          <p:cNvPr id="1036" name="Picture 12" descr="https://encrypted-tbn2.gstatic.com/images?q=tbn:ANd9GcTiAx0UFnTAWjPmibm29OM5NDSSLUKiSn-0goYfXtP2p-TjFKGQ"/>
          <p:cNvPicPr>
            <a:picLocks noChangeAspect="1" noChangeArrowheads="1"/>
          </p:cNvPicPr>
          <p:nvPr/>
        </p:nvPicPr>
        <p:blipFill>
          <a:blip r:embed="rId7" cstate="print"/>
          <a:srcRect/>
          <a:stretch>
            <a:fillRect/>
          </a:stretch>
        </p:blipFill>
        <p:spPr bwMode="auto">
          <a:xfrm>
            <a:off x="7044141" y="4365104"/>
            <a:ext cx="2099859" cy="1080120"/>
          </a:xfrm>
          <a:prstGeom prst="rect">
            <a:avLst/>
          </a:prstGeom>
          <a:noFill/>
        </p:spPr>
      </p:pic>
      <p:sp>
        <p:nvSpPr>
          <p:cNvPr id="18" name="Retângulo 17"/>
          <p:cNvSpPr/>
          <p:nvPr/>
        </p:nvSpPr>
        <p:spPr>
          <a:xfrm>
            <a:off x="6660232" y="5445224"/>
            <a:ext cx="2608406" cy="369332"/>
          </a:xfrm>
          <a:prstGeom prst="rect">
            <a:avLst/>
          </a:prstGeom>
        </p:spPr>
        <p:txBody>
          <a:bodyPr wrap="none">
            <a:spAutoFit/>
          </a:bodyPr>
          <a:lstStyle/>
          <a:p>
            <a:r>
              <a:rPr lang="pt-BR" dirty="0">
                <a:latin typeface="Arial" pitchFamily="34" charset="0"/>
                <a:cs typeface="Arial" pitchFamily="34" charset="0"/>
              </a:rPr>
              <a:t>Latifundiários, escravos</a:t>
            </a:r>
            <a:endParaRPr lang="pt-BR" dirty="0"/>
          </a:p>
        </p:txBody>
      </p:sp>
      <p:pic>
        <p:nvPicPr>
          <p:cNvPr id="1038" name="Picture 14" descr="http://www.historiabrasileira.com/files/2009/12/Companhia-das-%C3%8Dndias-Ocidentais.jpg"/>
          <p:cNvPicPr>
            <a:picLocks noChangeAspect="1" noChangeArrowheads="1"/>
          </p:cNvPicPr>
          <p:nvPr/>
        </p:nvPicPr>
        <p:blipFill>
          <a:blip r:embed="rId8" cstate="print"/>
          <a:srcRect/>
          <a:stretch>
            <a:fillRect/>
          </a:stretch>
        </p:blipFill>
        <p:spPr bwMode="auto">
          <a:xfrm>
            <a:off x="7164288" y="5805264"/>
            <a:ext cx="1440160" cy="720079"/>
          </a:xfrm>
          <a:prstGeom prst="rect">
            <a:avLst/>
          </a:prstGeom>
          <a:noFill/>
        </p:spPr>
      </p:pic>
      <p:sp>
        <p:nvSpPr>
          <p:cNvPr id="2" name="Elipse 1">
            <a:extLst>
              <a:ext uri="{FF2B5EF4-FFF2-40B4-BE49-F238E27FC236}">
                <a16:creationId xmlns:a16="http://schemas.microsoft.com/office/drawing/2014/main" id="{8338D816-43F5-DA25-CB33-0404B7C7A3C4}"/>
              </a:ext>
            </a:extLst>
          </p:cNvPr>
          <p:cNvSpPr/>
          <p:nvPr/>
        </p:nvSpPr>
        <p:spPr>
          <a:xfrm>
            <a:off x="5633309" y="4226977"/>
            <a:ext cx="914400" cy="3598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1648</a:t>
            </a:r>
          </a:p>
        </p:txBody>
      </p:sp>
    </p:spTree>
    <p:extLst>
      <p:ext uri="{BB962C8B-B14F-4D97-AF65-F5344CB8AC3E}">
        <p14:creationId xmlns:p14="http://schemas.microsoft.com/office/powerpoint/2010/main" val="223999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ox(in)">
                                      <p:cBhvr>
                                        <p:cTn id="7" dur="500"/>
                                        <p:tgtEl>
                                          <p:spTgt spid="102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additive="base">
                                        <p:cTn id="25" dur="500" fill="hold"/>
                                        <p:tgtEl>
                                          <p:spTgt spid="1030"/>
                                        </p:tgtEl>
                                        <p:attrNameLst>
                                          <p:attrName>ppt_x</p:attrName>
                                        </p:attrNameLst>
                                      </p:cBhvr>
                                      <p:tavLst>
                                        <p:tav tm="0">
                                          <p:val>
                                            <p:strVal val="#ppt_x"/>
                                          </p:val>
                                        </p:tav>
                                        <p:tav tm="100000">
                                          <p:val>
                                            <p:strVal val="#ppt_x"/>
                                          </p:val>
                                        </p:tav>
                                      </p:tavLst>
                                    </p:anim>
                                    <p:anim calcmode="lin" valueType="num">
                                      <p:cBhvr additive="base">
                                        <p:cTn id="26" dur="500" fill="hold"/>
                                        <p:tgtEl>
                                          <p:spTgt spid="103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additive="base">
                                        <p:cTn id="35" dur="500" fill="hold"/>
                                        <p:tgtEl>
                                          <p:spTgt spid="1032"/>
                                        </p:tgtEl>
                                        <p:attrNameLst>
                                          <p:attrName>ppt_x</p:attrName>
                                        </p:attrNameLst>
                                      </p:cBhvr>
                                      <p:tavLst>
                                        <p:tav tm="0">
                                          <p:val>
                                            <p:strVal val="#ppt_x"/>
                                          </p:val>
                                        </p:tav>
                                        <p:tav tm="100000">
                                          <p:val>
                                            <p:strVal val="#ppt_x"/>
                                          </p:val>
                                        </p:tav>
                                      </p:tavLst>
                                    </p:anim>
                                    <p:anim calcmode="lin" valueType="num">
                                      <p:cBhvr additive="base">
                                        <p:cTn id="36" dur="500" fill="hold"/>
                                        <p:tgtEl>
                                          <p:spTgt spid="103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36"/>
                                        </p:tgtEl>
                                        <p:attrNameLst>
                                          <p:attrName>style.visibility</p:attrName>
                                        </p:attrNameLst>
                                      </p:cBhvr>
                                      <p:to>
                                        <p:strVal val="visible"/>
                                      </p:to>
                                    </p:set>
                                    <p:anim calcmode="lin" valueType="num">
                                      <p:cBhvr additive="base">
                                        <p:cTn id="45" dur="500" fill="hold"/>
                                        <p:tgtEl>
                                          <p:spTgt spid="1036"/>
                                        </p:tgtEl>
                                        <p:attrNameLst>
                                          <p:attrName>ppt_x</p:attrName>
                                        </p:attrNameLst>
                                      </p:cBhvr>
                                      <p:tavLst>
                                        <p:tav tm="0">
                                          <p:val>
                                            <p:strVal val="#ppt_x"/>
                                          </p:val>
                                        </p:tav>
                                        <p:tav tm="100000">
                                          <p:val>
                                            <p:strVal val="#ppt_x"/>
                                          </p:val>
                                        </p:tav>
                                      </p:tavLst>
                                    </p:anim>
                                    <p:anim calcmode="lin" valueType="num">
                                      <p:cBhvr additive="base">
                                        <p:cTn id="46" dur="500" fill="hold"/>
                                        <p:tgtEl>
                                          <p:spTgt spid="103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34"/>
                                        </p:tgtEl>
                                        <p:attrNameLst>
                                          <p:attrName>style.visibility</p:attrName>
                                        </p:attrNameLst>
                                      </p:cBhvr>
                                      <p:to>
                                        <p:strVal val="visible"/>
                                      </p:to>
                                    </p:set>
                                    <p:anim calcmode="lin" valueType="num">
                                      <p:cBhvr additive="base">
                                        <p:cTn id="55" dur="500" fill="hold"/>
                                        <p:tgtEl>
                                          <p:spTgt spid="1034"/>
                                        </p:tgtEl>
                                        <p:attrNameLst>
                                          <p:attrName>ppt_x</p:attrName>
                                        </p:attrNameLst>
                                      </p:cBhvr>
                                      <p:tavLst>
                                        <p:tav tm="0">
                                          <p:val>
                                            <p:strVal val="#ppt_x"/>
                                          </p:val>
                                        </p:tav>
                                        <p:tav tm="100000">
                                          <p:val>
                                            <p:strVal val="#ppt_x"/>
                                          </p:val>
                                        </p:tav>
                                      </p:tavLst>
                                    </p:anim>
                                    <p:anim calcmode="lin" valueType="num">
                                      <p:cBhvr additive="base">
                                        <p:cTn id="56" dur="500" fill="hold"/>
                                        <p:tgtEl>
                                          <p:spTgt spid="103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038"/>
                                        </p:tgtEl>
                                        <p:attrNameLst>
                                          <p:attrName>style.visibility</p:attrName>
                                        </p:attrNameLst>
                                      </p:cBhvr>
                                      <p:to>
                                        <p:strVal val="visible"/>
                                      </p:to>
                                    </p:set>
                                    <p:anim calcmode="lin" valueType="num">
                                      <p:cBhvr additive="base">
                                        <p:cTn id="59" dur="500" fill="hold"/>
                                        <p:tgtEl>
                                          <p:spTgt spid="1038"/>
                                        </p:tgtEl>
                                        <p:attrNameLst>
                                          <p:attrName>ppt_x</p:attrName>
                                        </p:attrNameLst>
                                      </p:cBhvr>
                                      <p:tavLst>
                                        <p:tav tm="0">
                                          <p:val>
                                            <p:strVal val="#ppt_x"/>
                                          </p:val>
                                        </p:tav>
                                        <p:tav tm="100000">
                                          <p:val>
                                            <p:strVal val="#ppt_x"/>
                                          </p:val>
                                        </p:tav>
                                      </p:tavLst>
                                    </p:anim>
                                    <p:anim calcmode="lin" valueType="num">
                                      <p:cBhvr additive="base">
                                        <p:cTn id="60" dur="500" fill="hold"/>
                                        <p:tgtEl>
                                          <p:spTgt spid="103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3" grpId="0"/>
      <p:bldP spid="15"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864096"/>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Mudanças:  as reformas do Marquês de Pombal (Brasil-colônia)</a:t>
            </a:r>
          </a:p>
        </p:txBody>
      </p:sp>
      <p:sp>
        <p:nvSpPr>
          <p:cNvPr id="6" name="Retângulo 5"/>
          <p:cNvSpPr/>
          <p:nvPr/>
        </p:nvSpPr>
        <p:spPr>
          <a:xfrm>
            <a:off x="72008" y="1217464"/>
            <a:ext cx="8964488" cy="5632311"/>
          </a:xfrm>
          <a:prstGeom prst="rect">
            <a:avLst/>
          </a:prstGeom>
        </p:spPr>
        <p:txBody>
          <a:bodyPr wrap="square">
            <a:spAutoFit/>
          </a:bodyPr>
          <a:lstStyle/>
          <a:p>
            <a:pPr algn="just"/>
            <a:r>
              <a:rPr lang="pt-BR" sz="2400" dirty="0">
                <a:latin typeface="Arial" pitchFamily="34" charset="0"/>
                <a:cs typeface="Arial" pitchFamily="34" charset="0"/>
              </a:rPr>
              <a:t>Expulsão dos jesuítas (1759): desmonte </a:t>
            </a:r>
          </a:p>
          <a:p>
            <a:pPr algn="just"/>
            <a:r>
              <a:rPr lang="pt-BR" sz="2400" dirty="0">
                <a:latin typeface="Arial" pitchFamily="34" charset="0"/>
                <a:cs typeface="Arial" pitchFamily="34" charset="0"/>
              </a:rPr>
              <a:t>do sistema de ensino, 36 missões, </a:t>
            </a:r>
          </a:p>
          <a:p>
            <a:pPr algn="just"/>
            <a:r>
              <a:rPr lang="pt-BR" sz="2400" dirty="0">
                <a:latin typeface="Arial" pitchFamily="34" charset="0"/>
                <a:cs typeface="Arial" pitchFamily="34" charset="0"/>
              </a:rPr>
              <a:t>17 colégios/seminários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Reforma da Universidade de Coimbra: </a:t>
            </a:r>
          </a:p>
          <a:p>
            <a:pPr algn="just"/>
            <a:r>
              <a:rPr lang="pt-BR" sz="2400" dirty="0">
                <a:latin typeface="Arial" pitchFamily="34" charset="0"/>
                <a:cs typeface="Arial" pitchFamily="34" charset="0"/>
              </a:rPr>
              <a:t>Criação dos cursos de história natural e ciências exatas, envio de brasileiros para cumprirem funções na colônia </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No Brasil, iniciativas reprimidas pela metrópole (Bahia)- manutenção da ocupação exploratória</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1786-1798: Sociedade Literária do Rio de Janeiro (início da organização de coalizões, ou grupos de interesse, de cientistas) </a:t>
            </a: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1217465"/>
            <a:ext cx="3036168" cy="1800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1856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936104"/>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Mudanças:  a chegada da corte portuguesa ao Brasil (Brasil-colônia</a:t>
            </a:r>
          </a:p>
        </p:txBody>
      </p:sp>
      <p:sp>
        <p:nvSpPr>
          <p:cNvPr id="6" name="Retângulo 5"/>
          <p:cNvSpPr/>
          <p:nvPr/>
        </p:nvSpPr>
        <p:spPr>
          <a:xfrm>
            <a:off x="72008" y="927873"/>
            <a:ext cx="8964488" cy="7109639"/>
          </a:xfrm>
          <a:prstGeom prst="rect">
            <a:avLst/>
          </a:prstGeom>
        </p:spPr>
        <p:txBody>
          <a:bodyPr wrap="square">
            <a:spAutoFit/>
          </a:bodyPr>
          <a:lstStyle/>
          <a:p>
            <a:pPr algn="just"/>
            <a:r>
              <a:rPr lang="pt-BR" sz="2400" dirty="0">
                <a:latin typeface="Arial" pitchFamily="34" charset="0"/>
                <a:cs typeface="Arial" pitchFamily="34" charset="0"/>
              </a:rPr>
              <a:t>1808: abertura dos portos, viabilização da chegada de expedições científicas, centro do império</a:t>
            </a:r>
          </a:p>
          <a:p>
            <a:pPr algn="just"/>
            <a:r>
              <a:rPr lang="pt-BR" sz="2400" dirty="0">
                <a:latin typeface="Arial" pitchFamily="34" charset="0"/>
                <a:cs typeface="Arial" pitchFamily="34" charset="0"/>
              </a:rPr>
              <a:t>Escolas de medicina, Jardim Botânico, Biblioteca Nacional, Academias Militares (engenharia), Imprensa Régia, Museu Nacional (meados de 1815)</a:t>
            </a: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Política utilitarista, visando equipar a colônia para suas funções como novo centro do Império Português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Política industrial: fim da proibição das fábricas, isenção fiscal para importação de matérias-primas X acordo comercial com a Inglaterra (tarifa preferencial de 15% para os produtos ingleses)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Resultado: predominância de manufaturas inglesas (proteção frente ao Império Napoleônico), reais fábricas (ferro e pólvora)</a:t>
            </a: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3824" y="2440041"/>
            <a:ext cx="1568335"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4328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Independência e Império (1822-1889)</a:t>
            </a:r>
          </a:p>
        </p:txBody>
      </p:sp>
      <p:sp>
        <p:nvSpPr>
          <p:cNvPr id="6" name="Retângulo 5"/>
          <p:cNvSpPr/>
          <p:nvPr/>
        </p:nvSpPr>
        <p:spPr>
          <a:xfrm>
            <a:off x="72008" y="404664"/>
            <a:ext cx="8964488" cy="7478970"/>
          </a:xfrm>
          <a:prstGeom prst="rect">
            <a:avLst/>
          </a:prstGeom>
        </p:spPr>
        <p:txBody>
          <a:bodyPr wrap="square">
            <a:spAutoFit/>
          </a:bodyPr>
          <a:lstStyle/>
          <a:p>
            <a:pPr algn="just"/>
            <a:r>
              <a:rPr lang="pt-BR" sz="2400" dirty="0">
                <a:latin typeface="Arial" pitchFamily="34" charset="0"/>
                <a:cs typeface="Arial" pitchFamily="34" charset="0"/>
              </a:rPr>
              <a:t>Poucas mudanças. Intensificação do fluxo de cientistas estrangeiros (que não deixavam nenhum legado)</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Criação de cursos de direito (Olinda e São Paulo)</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D. Pedro II (1840-1889): Grande interesse científico, poucas habilidades administrativas (mecenas)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Ciclo do café (2ª metade do século XIX): expansão do capitalismo industrial, mudanças sociais, surto de industrialização (protecionismo e capitais ingleses, bancos, ferrovias que permitiam</a:t>
            </a:r>
          </a:p>
          <a:p>
            <a:pPr algn="just"/>
            <a:r>
              <a:rPr lang="pt-BR" sz="2400" dirty="0">
                <a:latin typeface="Arial" pitchFamily="34" charset="0"/>
                <a:cs typeface="Arial" pitchFamily="34" charset="0"/>
              </a:rPr>
              <a:t>acesso a mercados)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Grande indústria e </a:t>
            </a:r>
          </a:p>
          <a:p>
            <a:pPr algn="just"/>
            <a:r>
              <a:rPr lang="pt-BR" sz="2400" dirty="0">
                <a:latin typeface="Arial" pitchFamily="34" charset="0"/>
                <a:cs typeface="Arial" pitchFamily="34" charset="0"/>
              </a:rPr>
              <a:t>ferrovias: tecnologias-</a:t>
            </a:r>
          </a:p>
          <a:p>
            <a:pPr algn="just"/>
            <a:r>
              <a:rPr lang="pt-BR" sz="2400" dirty="0">
                <a:latin typeface="Arial" pitchFamily="34" charset="0"/>
                <a:cs typeface="Arial" pitchFamily="34" charset="0"/>
              </a:rPr>
              <a:t>chave (paradigma)</a:t>
            </a: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4553744"/>
            <a:ext cx="3082126"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4603948"/>
            <a:ext cx="2657872" cy="1993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1825799"/>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18552</TotalTime>
  <Words>2125</Words>
  <Application>Microsoft Office PowerPoint</Application>
  <PresentationFormat>Apresentação na tela (4:3)</PresentationFormat>
  <Paragraphs>185</Paragraphs>
  <Slides>21</Slides>
  <Notes>6</Notes>
  <HiddenSlides>0</HiddenSlides>
  <MMClips>0</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21</vt:i4>
      </vt:variant>
    </vt:vector>
  </HeadingPairs>
  <TitlesOfParts>
    <vt:vector size="24" baseType="lpstr">
      <vt:lpstr>Arial</vt:lpstr>
      <vt:lpstr>Calibri</vt:lpstr>
      <vt:lpstr>Tema do Office</vt:lpstr>
      <vt:lpst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que faz uma teoria “científica”? Visões tradicionais (Sismondo, 2010): 1. Positivismo (Clube de Viena, meados dos 1870s): construir teorias a partir de dados (por exemplo, medições sobre a posição dos planetas) 2. Falsificacionismo: elaborar teorias e testar sua validade a partir de dados</dc:title>
  <dc:creator>Maquina</dc:creator>
  <cp:lastModifiedBy>Adalberto Azevedo</cp:lastModifiedBy>
  <cp:revision>1144</cp:revision>
  <dcterms:created xsi:type="dcterms:W3CDTF">2012-09-20T13:25:12Z</dcterms:created>
  <dcterms:modified xsi:type="dcterms:W3CDTF">2023-06-14T11:29:22Z</dcterms:modified>
</cp:coreProperties>
</file>