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0"/>
  </p:notesMasterIdLst>
  <p:sldIdLst>
    <p:sldId id="256" r:id="rId2"/>
    <p:sldId id="386" r:id="rId3"/>
    <p:sldId id="387" r:id="rId4"/>
    <p:sldId id="325" r:id="rId5"/>
    <p:sldId id="326" r:id="rId6"/>
    <p:sldId id="327" r:id="rId7"/>
    <p:sldId id="353" r:id="rId8"/>
    <p:sldId id="352" r:id="rId9"/>
    <p:sldId id="338" r:id="rId10"/>
    <p:sldId id="345" r:id="rId11"/>
    <p:sldId id="329" r:id="rId12"/>
    <p:sldId id="331" r:id="rId13"/>
    <p:sldId id="332" r:id="rId14"/>
    <p:sldId id="347" r:id="rId15"/>
    <p:sldId id="351" r:id="rId16"/>
    <p:sldId id="342" r:id="rId17"/>
    <p:sldId id="349" r:id="rId18"/>
    <p:sldId id="328" r:id="rId19"/>
    <p:sldId id="333" r:id="rId20"/>
    <p:sldId id="336" r:id="rId21"/>
    <p:sldId id="341" r:id="rId22"/>
    <p:sldId id="339" r:id="rId23"/>
    <p:sldId id="389" r:id="rId24"/>
    <p:sldId id="344" r:id="rId25"/>
    <p:sldId id="355" r:id="rId26"/>
    <p:sldId id="350" r:id="rId27"/>
    <p:sldId id="334" r:id="rId28"/>
    <p:sldId id="360" r:id="rId29"/>
    <p:sldId id="376" r:id="rId30"/>
    <p:sldId id="385" r:id="rId31"/>
    <p:sldId id="356" r:id="rId32"/>
    <p:sldId id="357" r:id="rId33"/>
    <p:sldId id="361" r:id="rId34"/>
    <p:sldId id="298" r:id="rId35"/>
    <p:sldId id="317" r:id="rId36"/>
    <p:sldId id="304" r:id="rId37"/>
    <p:sldId id="309" r:id="rId38"/>
    <p:sldId id="318" r:id="rId39"/>
    <p:sldId id="363" r:id="rId40"/>
    <p:sldId id="364" r:id="rId41"/>
    <p:sldId id="366" r:id="rId42"/>
    <p:sldId id="375" r:id="rId43"/>
    <p:sldId id="305" r:id="rId44"/>
    <p:sldId id="367" r:id="rId45"/>
    <p:sldId id="368" r:id="rId46"/>
    <p:sldId id="369" r:id="rId47"/>
    <p:sldId id="379" r:id="rId48"/>
    <p:sldId id="374" r:id="rId49"/>
    <p:sldId id="370" r:id="rId50"/>
    <p:sldId id="377" r:id="rId51"/>
    <p:sldId id="323" r:id="rId52"/>
    <p:sldId id="316" r:id="rId53"/>
    <p:sldId id="320" r:id="rId54"/>
    <p:sldId id="322" r:id="rId55"/>
    <p:sldId id="324" r:id="rId56"/>
    <p:sldId id="371" r:id="rId57"/>
    <p:sldId id="373" r:id="rId58"/>
    <p:sldId id="372" r:id="rId59"/>
    <p:sldId id="314" r:id="rId60"/>
    <p:sldId id="315" r:id="rId61"/>
    <p:sldId id="310" r:id="rId62"/>
    <p:sldId id="311" r:id="rId63"/>
    <p:sldId id="306" r:id="rId64"/>
    <p:sldId id="308" r:id="rId65"/>
    <p:sldId id="312" r:id="rId66"/>
    <p:sldId id="313" r:id="rId67"/>
    <p:sldId id="307" r:id="rId68"/>
    <p:sldId id="362" r:id="rId69"/>
    <p:sldId id="378" r:id="rId70"/>
    <p:sldId id="358" r:id="rId71"/>
    <p:sldId id="290" r:id="rId72"/>
    <p:sldId id="291" r:id="rId73"/>
    <p:sldId id="292" r:id="rId74"/>
    <p:sldId id="293" r:id="rId75"/>
    <p:sldId id="380" r:id="rId76"/>
    <p:sldId id="382" r:id="rId77"/>
    <p:sldId id="384" r:id="rId78"/>
    <p:sldId id="383" r:id="rId79"/>
  </p:sldIdLst>
  <p:sldSz cx="9144000" cy="6858000" type="screen4x3"/>
  <p:notesSz cx="6858000" cy="9144000"/>
  <p:embeddedFontLst>
    <p:embeddedFont>
      <p:font typeface="Calibri" panose="020F0502020204030204" pitchFamily="34" charset="0"/>
      <p:regular r:id="rId81"/>
      <p:bold r:id="rId82"/>
      <p:italic r:id="rId83"/>
      <p:boldItalic r:id="rId84"/>
    </p:embeddedFont>
    <p:embeddedFont>
      <p:font typeface="Century Gothic" panose="020B0502020202020204" pitchFamily="34" charset="0"/>
      <p:regular r:id="rId85"/>
      <p:bold r:id="rId86"/>
      <p:italic r:id="rId87"/>
      <p:boldItalic r:id="rId88"/>
    </p:embeddedFont>
    <p:embeddedFont>
      <p:font typeface="Liberation Sans" panose="020B0604020202020204" pitchFamily="34" charset="0"/>
      <p:regular r:id="rId89"/>
      <p:bold r:id="rId90"/>
      <p:italic r:id="rId91"/>
      <p:boldItalic r:id="rId92"/>
    </p:embeddedFont>
    <p:embeddedFont>
      <p:font typeface="Liberation Serif" panose="02020603050405020304" pitchFamily="18" charset="0"/>
      <p:regular r:id="rId93"/>
      <p:bold r:id="rId94"/>
      <p:italic r:id="rId95"/>
      <p:boldItalic r:id="rId96"/>
    </p:embeddedFont>
    <p:embeddedFont>
      <p:font typeface="Libre Baskerville" panose="02000000000000000000" pitchFamily="2" charset="0"/>
      <p:regular r:id="rId97"/>
      <p:bold r:id="rId98"/>
      <p:italic r:id="rId99"/>
    </p:embeddedFont>
    <p:embeddedFont>
      <p:font typeface="Libre Franklin" pitchFamily="2" charset="0"/>
      <p:regular r:id="rId100"/>
      <p:bold r:id="rId101"/>
      <p:italic r:id="rId102"/>
      <p:boldItalic r:id="rId103"/>
    </p:embeddedFont>
    <p:embeddedFont>
      <p:font typeface="Tahoma" panose="020B0604030504040204" pitchFamily="34" charset="0"/>
      <p:regular r:id="rId104"/>
      <p:bold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6" roundtripDataSignature="AMtx7mgmB9HMJlA8u9LnV7JhhnYuTVJK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D1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7" autoAdjust="0"/>
    <p:restoredTop sz="94660"/>
  </p:normalViewPr>
  <p:slideViewPr>
    <p:cSldViewPr snapToGrid="0">
      <p:cViewPr varScale="1">
        <p:scale>
          <a:sx n="62" d="100"/>
          <a:sy n="62" d="100"/>
        </p:scale>
        <p:origin x="1530"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102" Type="http://schemas.openxmlformats.org/officeDocument/2006/relationships/font" Target="fonts/font22.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20.fntdata"/><Relationship Id="rId105"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23.fntdata"/><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9e33b7d1db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9e33b7d1db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650351-71A5-A900-685E-A145486EBD90}"/>
              </a:ext>
            </a:extLst>
          </p:cNvPr>
          <p:cNvSpPr txBox="1">
            <a:spLocks noGrp="1"/>
          </p:cNvSpPr>
          <p:nvPr>
            <p:ph type="sldNum" sz="quarter" idx="5"/>
          </p:nvPr>
        </p:nvSpPr>
        <p:spPr>
          <a:ln/>
        </p:spPr>
        <p:txBody>
          <a:bodyPr vert="horz" lIns="0" tIns="0" rIns="0" bIns="0" anchor="b" anchorCtr="0">
            <a:noAutofit/>
          </a:bodyPr>
          <a:lstStyle/>
          <a:p>
            <a:pPr lvl="0"/>
            <a:fld id="{14888B2B-D93A-4273-9C2F-0A5A8B5EEBB4}" type="slidenum">
              <a:t>71</a:t>
            </a:fld>
            <a:endParaRPr lang="en-US"/>
          </a:p>
        </p:txBody>
      </p:sp>
      <p:sp>
        <p:nvSpPr>
          <p:cNvPr id="2" name="Slide Image Placeholder 1">
            <a:extLst>
              <a:ext uri="{FF2B5EF4-FFF2-40B4-BE49-F238E27FC236}">
                <a16:creationId xmlns:a16="http://schemas.microsoft.com/office/drawing/2014/main" id="{120B3D33-33B3-E67F-E198-EB65296F3492}"/>
              </a:ext>
            </a:extLst>
          </p:cNvPr>
          <p:cNvSpPr>
            <a:spLocks noGrp="1" noRot="1" noChangeAspect="1" noResize="1"/>
          </p:cNvSpPr>
          <p:nvPr>
            <p:ph type="sldImg"/>
          </p:nvPr>
        </p:nvSpPr>
        <p:spPr>
          <a:xfrm>
            <a:off x="1373188" y="755650"/>
            <a:ext cx="5026025" cy="3770313"/>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01C746D-2A51-ECA3-1C22-E0F4DB72A1DE}"/>
              </a:ext>
            </a:extLst>
          </p:cNvPr>
          <p:cNvSpPr txBox="1">
            <a:spLocks noGrp="1"/>
          </p:cNvSpPr>
          <p:nvPr>
            <p:ph type="body" sz="quarter" idx="1"/>
          </p:nvPr>
        </p:nvSpPr>
        <p:spPr>
          <a:xfrm>
            <a:off x="1035719" y="4777920"/>
            <a:ext cx="5701320" cy="4525200"/>
          </a:xfrm>
        </p:spPr>
        <p:txBody>
          <a:bodyPr vert="horz"/>
          <a:lstStyle/>
          <a:p>
            <a:endParaRPr lang="en-US" sz="264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48C7F6A-84E2-DB6B-586C-229A14FFAAB7}"/>
              </a:ext>
            </a:extLst>
          </p:cNvPr>
          <p:cNvSpPr txBox="1">
            <a:spLocks noGrp="1"/>
          </p:cNvSpPr>
          <p:nvPr>
            <p:ph type="sldNum" sz="quarter" idx="5"/>
          </p:nvPr>
        </p:nvSpPr>
        <p:spPr>
          <a:ln/>
        </p:spPr>
        <p:txBody>
          <a:bodyPr vert="horz" lIns="0" tIns="0" rIns="0" bIns="0" anchor="b" anchorCtr="0">
            <a:noAutofit/>
          </a:bodyPr>
          <a:lstStyle/>
          <a:p>
            <a:pPr lvl="0"/>
            <a:fld id="{0691DFE7-AB13-4473-9445-92EB1A33F7B9}" type="slidenum">
              <a:t>72</a:t>
            </a:fld>
            <a:endParaRPr lang="en-US"/>
          </a:p>
        </p:txBody>
      </p:sp>
      <p:sp>
        <p:nvSpPr>
          <p:cNvPr id="2" name="Slide Image Placeholder 1">
            <a:extLst>
              <a:ext uri="{FF2B5EF4-FFF2-40B4-BE49-F238E27FC236}">
                <a16:creationId xmlns:a16="http://schemas.microsoft.com/office/drawing/2014/main" id="{458E6C65-CA4A-059A-84C2-51F883037BB6}"/>
              </a:ext>
            </a:extLst>
          </p:cNvPr>
          <p:cNvSpPr>
            <a:spLocks noGrp="1" noRot="1" noChangeAspect="1" noResize="1"/>
          </p:cNvSpPr>
          <p:nvPr>
            <p:ph type="sldImg"/>
          </p:nvPr>
        </p:nvSpPr>
        <p:spPr>
          <a:xfrm>
            <a:off x="1373188" y="755650"/>
            <a:ext cx="5026025" cy="3770313"/>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CBEE251-625A-CB8C-5161-A5883EF4236F}"/>
              </a:ext>
            </a:extLst>
          </p:cNvPr>
          <p:cNvSpPr txBox="1">
            <a:spLocks noGrp="1"/>
          </p:cNvSpPr>
          <p:nvPr>
            <p:ph type="body" sz="quarter" idx="1"/>
          </p:nvPr>
        </p:nvSpPr>
        <p:spPr>
          <a:xfrm>
            <a:off x="1035719" y="4777920"/>
            <a:ext cx="5701320" cy="4525200"/>
          </a:xfrm>
        </p:spPr>
        <p:txBody>
          <a:bodyPr vert="horz"/>
          <a:lstStyle/>
          <a:p>
            <a:endParaRPr lang="en-US" sz="264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B4AC2F-F190-2E66-2E44-0EE3F1A2417C}"/>
              </a:ext>
            </a:extLst>
          </p:cNvPr>
          <p:cNvSpPr txBox="1">
            <a:spLocks noGrp="1"/>
          </p:cNvSpPr>
          <p:nvPr>
            <p:ph type="sldNum" sz="quarter" idx="5"/>
          </p:nvPr>
        </p:nvSpPr>
        <p:spPr>
          <a:ln/>
        </p:spPr>
        <p:txBody>
          <a:bodyPr vert="horz" lIns="0" tIns="0" rIns="0" bIns="0" anchor="b" anchorCtr="0">
            <a:noAutofit/>
          </a:bodyPr>
          <a:lstStyle/>
          <a:p>
            <a:pPr lvl="0"/>
            <a:fld id="{A2002EF9-E0A6-4979-BC1F-17EF29670834}" type="slidenum">
              <a:t>73</a:t>
            </a:fld>
            <a:endParaRPr lang="en-US"/>
          </a:p>
        </p:txBody>
      </p:sp>
      <p:sp>
        <p:nvSpPr>
          <p:cNvPr id="2" name="Slide Image Placeholder 1">
            <a:extLst>
              <a:ext uri="{FF2B5EF4-FFF2-40B4-BE49-F238E27FC236}">
                <a16:creationId xmlns:a16="http://schemas.microsoft.com/office/drawing/2014/main" id="{77410BA1-774A-B7C0-83F4-3162934A2469}"/>
              </a:ext>
            </a:extLst>
          </p:cNvPr>
          <p:cNvSpPr>
            <a:spLocks noGrp="1" noRot="1" noChangeAspect="1" noResize="1"/>
          </p:cNvSpPr>
          <p:nvPr>
            <p:ph type="sldImg"/>
          </p:nvPr>
        </p:nvSpPr>
        <p:spPr>
          <a:xfrm>
            <a:off x="1373188" y="755650"/>
            <a:ext cx="5026025" cy="3770313"/>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C81FBC3-12BF-30AD-6FDD-08C46120BCB4}"/>
              </a:ext>
            </a:extLst>
          </p:cNvPr>
          <p:cNvSpPr txBox="1">
            <a:spLocks noGrp="1"/>
          </p:cNvSpPr>
          <p:nvPr>
            <p:ph type="body" sz="quarter" idx="1"/>
          </p:nvPr>
        </p:nvSpPr>
        <p:spPr>
          <a:xfrm>
            <a:off x="1035719" y="4777920"/>
            <a:ext cx="5701320" cy="4525200"/>
          </a:xfrm>
        </p:spPr>
        <p:txBody>
          <a:bodyPr vert="horz"/>
          <a:lstStyle/>
          <a:p>
            <a:endParaRPr lang="en-US" sz="264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E45925E-904B-B1FF-9A50-E23453F88EC9}"/>
              </a:ext>
            </a:extLst>
          </p:cNvPr>
          <p:cNvSpPr txBox="1">
            <a:spLocks noGrp="1"/>
          </p:cNvSpPr>
          <p:nvPr>
            <p:ph type="sldNum" sz="quarter" idx="5"/>
          </p:nvPr>
        </p:nvSpPr>
        <p:spPr>
          <a:ln/>
        </p:spPr>
        <p:txBody>
          <a:bodyPr vert="horz" lIns="0" tIns="0" rIns="0" bIns="0" anchor="b" anchorCtr="0">
            <a:noAutofit/>
          </a:bodyPr>
          <a:lstStyle/>
          <a:p>
            <a:pPr lvl="0"/>
            <a:fld id="{EF28A2BB-1243-4946-B8E9-2C16A3B0C6F6}" type="slidenum">
              <a:t>74</a:t>
            </a:fld>
            <a:endParaRPr lang="en-US"/>
          </a:p>
        </p:txBody>
      </p:sp>
      <p:sp>
        <p:nvSpPr>
          <p:cNvPr id="2" name="Slide Image Placeholder 1">
            <a:extLst>
              <a:ext uri="{FF2B5EF4-FFF2-40B4-BE49-F238E27FC236}">
                <a16:creationId xmlns:a16="http://schemas.microsoft.com/office/drawing/2014/main" id="{F3285C7C-E091-7D2C-285D-4BD1244505B9}"/>
              </a:ext>
            </a:extLst>
          </p:cNvPr>
          <p:cNvSpPr>
            <a:spLocks noGrp="1" noRot="1" noChangeAspect="1" noResize="1"/>
          </p:cNvSpPr>
          <p:nvPr>
            <p:ph type="sldImg"/>
          </p:nvPr>
        </p:nvSpPr>
        <p:spPr>
          <a:xfrm>
            <a:off x="1108075" y="812800"/>
            <a:ext cx="5343525"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647E2AE-2EA9-79B2-32EF-8BA0DD8F80F9}"/>
              </a:ext>
            </a:extLst>
          </p:cNvPr>
          <p:cNvSpPr txBox="1">
            <a:spLocks noGrp="1"/>
          </p:cNvSpPr>
          <p:nvPr>
            <p:ph type="body" sz="quarter" idx="1"/>
          </p:nvPr>
        </p:nvSpPr>
        <p:spPr>
          <a:xfrm>
            <a:off x="756000" y="5078520"/>
            <a:ext cx="6047640" cy="4811040"/>
          </a:xfrm>
        </p:spPr>
        <p:txBody>
          <a:bodyPr vert="horz"/>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9"/>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20" name="Google Shape;20;p39"/>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9"/>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9"/>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4 partes de conteúdo" type="fourObj">
  <p:cSld name="FOUR_OBJECTS">
    <p:spTree>
      <p:nvGrpSpPr>
        <p:cNvPr id="1" name="Shape 23"/>
        <p:cNvGrpSpPr/>
        <p:nvPr/>
      </p:nvGrpSpPr>
      <p:grpSpPr>
        <a:xfrm>
          <a:off x="0" y="0"/>
          <a:ext cx="0" cy="0"/>
          <a:chOff x="0" y="0"/>
          <a:chExt cx="0" cy="0"/>
        </a:xfrm>
      </p:grpSpPr>
      <p:sp>
        <p:nvSpPr>
          <p:cNvPr id="24" name="Google Shape;24;p41"/>
          <p:cNvSpPr txBox="1">
            <a:spLocks noGrp="1"/>
          </p:cNvSpPr>
          <p:nvPr>
            <p:ph type="title"/>
          </p:nvPr>
        </p:nvSpPr>
        <p:spPr>
          <a:xfrm>
            <a:off x="914400" y="277813"/>
            <a:ext cx="7772400" cy="114300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1"/>
          <p:cNvSpPr txBox="1">
            <a:spLocks noGrp="1"/>
          </p:cNvSpPr>
          <p:nvPr>
            <p:ph type="body" idx="1"/>
          </p:nvPr>
        </p:nvSpPr>
        <p:spPr>
          <a:xfrm>
            <a:off x="914400" y="1600200"/>
            <a:ext cx="3810000" cy="2189163"/>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26" name="Google Shape;26;p41"/>
          <p:cNvSpPr txBox="1">
            <a:spLocks noGrp="1"/>
          </p:cNvSpPr>
          <p:nvPr>
            <p:ph type="body" idx="2"/>
          </p:nvPr>
        </p:nvSpPr>
        <p:spPr>
          <a:xfrm>
            <a:off x="4876800" y="1600200"/>
            <a:ext cx="3810000" cy="2189163"/>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27" name="Google Shape;27;p41"/>
          <p:cNvSpPr txBox="1">
            <a:spLocks noGrp="1"/>
          </p:cNvSpPr>
          <p:nvPr>
            <p:ph type="body" idx="3"/>
          </p:nvPr>
        </p:nvSpPr>
        <p:spPr>
          <a:xfrm>
            <a:off x="914400" y="3941763"/>
            <a:ext cx="3810000" cy="2189162"/>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28" name="Google Shape;28;p41"/>
          <p:cNvSpPr txBox="1">
            <a:spLocks noGrp="1"/>
          </p:cNvSpPr>
          <p:nvPr>
            <p:ph type="body" idx="4"/>
          </p:nvPr>
        </p:nvSpPr>
        <p:spPr>
          <a:xfrm>
            <a:off x="4876800" y="3941763"/>
            <a:ext cx="3810000" cy="2189162"/>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29" name="Google Shape;29;p41"/>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1"/>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1"/>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48"/>
        <p:cNvGrpSpPr/>
        <p:nvPr/>
      </p:nvGrpSpPr>
      <p:grpSpPr>
        <a:xfrm>
          <a:off x="0" y="0"/>
          <a:ext cx="0" cy="0"/>
          <a:chOff x="0" y="0"/>
          <a:chExt cx="0" cy="0"/>
        </a:xfrm>
      </p:grpSpPr>
      <p:sp>
        <p:nvSpPr>
          <p:cNvPr id="49" name="Google Shape;49;p45"/>
          <p:cNvSpPr txBox="1">
            <a:spLocks noGrp="1"/>
          </p:cNvSpPr>
          <p:nvPr>
            <p:ph type="title"/>
          </p:nvPr>
        </p:nvSpPr>
        <p:spPr>
          <a:xfrm rot="5400000">
            <a:off x="4709477" y="2194564"/>
            <a:ext cx="5851525" cy="201168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5"/>
          <p:cNvSpPr txBox="1">
            <a:spLocks noGrp="1"/>
          </p:cNvSpPr>
          <p:nvPr>
            <p:ph type="body" idx="1"/>
          </p:nvPr>
        </p:nvSpPr>
        <p:spPr>
          <a:xfrm rot="5400000">
            <a:off x="769937" y="419103"/>
            <a:ext cx="5851525" cy="55626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51" name="Google Shape;51;p45"/>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5"/>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5"/>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54"/>
        <p:cNvGrpSpPr/>
        <p:nvPr/>
      </p:nvGrpSpPr>
      <p:grpSpPr>
        <a:xfrm>
          <a:off x="0" y="0"/>
          <a:ext cx="0" cy="0"/>
          <a:chOff x="0" y="0"/>
          <a:chExt cx="0" cy="0"/>
        </a:xfrm>
      </p:grpSpPr>
      <p:sp>
        <p:nvSpPr>
          <p:cNvPr id="55" name="Google Shape;55;p46"/>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6"/>
          <p:cNvSpPr txBox="1">
            <a:spLocks noGrp="1"/>
          </p:cNvSpPr>
          <p:nvPr>
            <p:ph type="body" idx="1"/>
          </p:nvPr>
        </p:nvSpPr>
        <p:spPr>
          <a:xfrm rot="5400000">
            <a:off x="2514600" y="-152400"/>
            <a:ext cx="4572000" cy="77724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57" name="Google Shape;57;p46"/>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6"/>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6"/>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60"/>
        <p:cNvGrpSpPr/>
        <p:nvPr/>
      </p:nvGrpSpPr>
      <p:grpSpPr>
        <a:xfrm>
          <a:off x="0" y="0"/>
          <a:ext cx="0" cy="0"/>
          <a:chOff x="0" y="0"/>
          <a:chExt cx="0" cy="0"/>
        </a:xfrm>
      </p:grpSpPr>
      <p:sp>
        <p:nvSpPr>
          <p:cNvPr id="61" name="Google Shape;61;p47"/>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7"/>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7"/>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64"/>
        <p:cNvGrpSpPr/>
        <p:nvPr/>
      </p:nvGrpSpPr>
      <p:grpSpPr>
        <a:xfrm>
          <a:off x="0" y="0"/>
          <a:ext cx="0" cy="0"/>
          <a:chOff x="0" y="0"/>
          <a:chExt cx="0" cy="0"/>
        </a:xfrm>
      </p:grpSpPr>
      <p:sp>
        <p:nvSpPr>
          <p:cNvPr id="65" name="Google Shape;65;p48"/>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8"/>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8"/>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8"/>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69"/>
        <p:cNvGrpSpPr/>
        <p:nvPr/>
      </p:nvGrpSpPr>
      <p:grpSpPr>
        <a:xfrm>
          <a:off x="0" y="0"/>
          <a:ext cx="0" cy="0"/>
          <a:chOff x="0" y="0"/>
          <a:chExt cx="0" cy="0"/>
        </a:xfrm>
      </p:grpSpPr>
      <p:sp>
        <p:nvSpPr>
          <p:cNvPr id="70" name="Google Shape;70;p49"/>
          <p:cNvSpPr txBox="1">
            <a:spLocks noGrp="1"/>
          </p:cNvSpPr>
          <p:nvPr>
            <p:ph type="title"/>
          </p:nvPr>
        </p:nvSpPr>
        <p:spPr>
          <a:xfrm>
            <a:off x="914400" y="273050"/>
            <a:ext cx="7772400" cy="114300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9"/>
          <p:cNvSpPr txBox="1">
            <a:spLocks noGrp="1"/>
          </p:cNvSpPr>
          <p:nvPr>
            <p:ph type="body" idx="1"/>
          </p:nvPr>
        </p:nvSpPr>
        <p:spPr>
          <a:xfrm>
            <a:off x="914400" y="1447800"/>
            <a:ext cx="3733800" cy="762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75"/>
              </a:spcBef>
              <a:spcAft>
                <a:spcPts val="0"/>
              </a:spcAft>
              <a:buSzPts val="2040"/>
              <a:buNone/>
              <a:defRPr sz="2400" b="1">
                <a:solidFill>
                  <a:schemeClr val="accent1"/>
                </a:solidFill>
                <a:latin typeface="Libre Franklin"/>
                <a:ea typeface="Libre Franklin"/>
                <a:cs typeface="Libre Franklin"/>
                <a:sym typeface="Libre Franklin"/>
              </a:defRPr>
            </a:lvl1pPr>
            <a:lvl2pPr marL="914400" lvl="1" indent="-228600" algn="l">
              <a:lnSpc>
                <a:spcPct val="100000"/>
              </a:lnSpc>
              <a:spcBef>
                <a:spcPts val="375"/>
              </a:spcBef>
              <a:spcAft>
                <a:spcPts val="0"/>
              </a:spcAft>
              <a:buSzPts val="1700"/>
              <a:buNone/>
              <a:defRPr sz="2000" b="1"/>
            </a:lvl2pPr>
            <a:lvl3pPr marL="1371600" lvl="2" indent="-228600" algn="l">
              <a:lnSpc>
                <a:spcPct val="100000"/>
              </a:lnSpc>
              <a:spcBef>
                <a:spcPts val="375"/>
              </a:spcBef>
              <a:spcAft>
                <a:spcPts val="0"/>
              </a:spcAft>
              <a:buSzPts val="1530"/>
              <a:buNone/>
              <a:defRPr sz="1800" b="1"/>
            </a:lvl3pPr>
            <a:lvl4pPr marL="1828800" lvl="3" indent="-228600" algn="l">
              <a:lnSpc>
                <a:spcPct val="100000"/>
              </a:lnSpc>
              <a:spcBef>
                <a:spcPts val="375"/>
              </a:spcBef>
              <a:spcAft>
                <a:spcPts val="0"/>
              </a:spcAft>
              <a:buSzPts val="1280"/>
              <a:buNone/>
              <a:defRPr sz="1600" b="1"/>
            </a:lvl4pPr>
            <a:lvl5pPr marL="2286000" lvl="4" indent="-228600" algn="l">
              <a:lnSpc>
                <a:spcPct val="100000"/>
              </a:lnSpc>
              <a:spcBef>
                <a:spcPts val="375"/>
              </a:spcBef>
              <a:spcAft>
                <a:spcPts val="0"/>
              </a:spcAft>
              <a:buSzPts val="1600"/>
              <a:buFont typeface="Libre Baskerville"/>
              <a:buNone/>
              <a:defRPr sz="1600" b="1"/>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72" name="Google Shape;72;p49"/>
          <p:cNvSpPr txBox="1">
            <a:spLocks noGrp="1"/>
          </p:cNvSpPr>
          <p:nvPr>
            <p:ph type="body" idx="2"/>
          </p:nvPr>
        </p:nvSpPr>
        <p:spPr>
          <a:xfrm>
            <a:off x="4953000" y="1447800"/>
            <a:ext cx="3733800" cy="762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75"/>
              </a:spcBef>
              <a:spcAft>
                <a:spcPts val="0"/>
              </a:spcAft>
              <a:buSzPts val="2040"/>
              <a:buNone/>
              <a:defRPr sz="2400" b="1">
                <a:solidFill>
                  <a:schemeClr val="accent1"/>
                </a:solidFill>
                <a:latin typeface="Libre Franklin"/>
                <a:ea typeface="Libre Franklin"/>
                <a:cs typeface="Libre Franklin"/>
                <a:sym typeface="Libre Franklin"/>
              </a:defRPr>
            </a:lvl1pPr>
            <a:lvl2pPr marL="914400" lvl="1" indent="-228600" algn="l">
              <a:lnSpc>
                <a:spcPct val="100000"/>
              </a:lnSpc>
              <a:spcBef>
                <a:spcPts val="375"/>
              </a:spcBef>
              <a:spcAft>
                <a:spcPts val="0"/>
              </a:spcAft>
              <a:buSzPts val="1700"/>
              <a:buNone/>
              <a:defRPr sz="2000" b="1"/>
            </a:lvl2pPr>
            <a:lvl3pPr marL="1371600" lvl="2" indent="-228600" algn="l">
              <a:lnSpc>
                <a:spcPct val="100000"/>
              </a:lnSpc>
              <a:spcBef>
                <a:spcPts val="375"/>
              </a:spcBef>
              <a:spcAft>
                <a:spcPts val="0"/>
              </a:spcAft>
              <a:buSzPts val="1530"/>
              <a:buNone/>
              <a:defRPr sz="1800" b="1"/>
            </a:lvl3pPr>
            <a:lvl4pPr marL="1828800" lvl="3" indent="-228600" algn="l">
              <a:lnSpc>
                <a:spcPct val="100000"/>
              </a:lnSpc>
              <a:spcBef>
                <a:spcPts val="375"/>
              </a:spcBef>
              <a:spcAft>
                <a:spcPts val="0"/>
              </a:spcAft>
              <a:buSzPts val="1280"/>
              <a:buNone/>
              <a:defRPr sz="1600" b="1"/>
            </a:lvl4pPr>
            <a:lvl5pPr marL="2286000" lvl="4" indent="-228600" algn="l">
              <a:lnSpc>
                <a:spcPct val="100000"/>
              </a:lnSpc>
              <a:spcBef>
                <a:spcPts val="375"/>
              </a:spcBef>
              <a:spcAft>
                <a:spcPts val="0"/>
              </a:spcAft>
              <a:buSzPts val="1600"/>
              <a:buFont typeface="Libre Baskerville"/>
              <a:buNone/>
              <a:defRPr sz="1600" b="1"/>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73" name="Google Shape;73;p49"/>
          <p:cNvSpPr txBox="1">
            <a:spLocks noGrp="1"/>
          </p:cNvSpPr>
          <p:nvPr>
            <p:ph type="body" idx="3"/>
          </p:nvPr>
        </p:nvSpPr>
        <p:spPr>
          <a:xfrm>
            <a:off x="914400" y="2247900"/>
            <a:ext cx="3733800" cy="38862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74" name="Google Shape;74;p49"/>
          <p:cNvSpPr txBox="1">
            <a:spLocks noGrp="1"/>
          </p:cNvSpPr>
          <p:nvPr>
            <p:ph type="body" idx="4"/>
          </p:nvPr>
        </p:nvSpPr>
        <p:spPr>
          <a:xfrm>
            <a:off x="4953000" y="2247900"/>
            <a:ext cx="3733800" cy="38862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75" name="Google Shape;75;p49"/>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9"/>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9"/>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78"/>
        <p:cNvGrpSpPr/>
        <p:nvPr/>
      </p:nvGrpSpPr>
      <p:grpSpPr>
        <a:xfrm>
          <a:off x="0" y="0"/>
          <a:ext cx="0" cy="0"/>
          <a:chOff x="0" y="0"/>
          <a:chExt cx="0" cy="0"/>
        </a:xfrm>
      </p:grpSpPr>
      <p:sp>
        <p:nvSpPr>
          <p:cNvPr id="79" name="Google Shape;79;p50"/>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0"/>
          <p:cNvSpPr txBox="1">
            <a:spLocks noGrp="1"/>
          </p:cNvSpPr>
          <p:nvPr>
            <p:ph type="body" idx="1"/>
          </p:nvPr>
        </p:nvSpPr>
        <p:spPr>
          <a:xfrm>
            <a:off x="914400" y="1447800"/>
            <a:ext cx="3749040" cy="45720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81" name="Google Shape;81;p50"/>
          <p:cNvSpPr txBox="1">
            <a:spLocks noGrp="1"/>
          </p:cNvSpPr>
          <p:nvPr>
            <p:ph type="body" idx="2"/>
          </p:nvPr>
        </p:nvSpPr>
        <p:spPr>
          <a:xfrm>
            <a:off x="4933950" y="1447800"/>
            <a:ext cx="3749040" cy="4572000"/>
          </a:xfrm>
          <a:prstGeom prst="rect">
            <a:avLst/>
          </a:prstGeom>
          <a:noFill/>
          <a:ln>
            <a:noFill/>
          </a:ln>
        </p:spPr>
        <p:txBody>
          <a:bodyPr spcFirstLastPara="1" wrap="square" lIns="91425" tIns="45700" rIns="91425" bIns="45700" anchor="t" anchorCtr="0">
            <a:noAutofit/>
          </a:bodyPr>
          <a:lstStyle>
            <a:lvl1pPr marL="457200" lvl="0" indent="-325755" algn="l">
              <a:lnSpc>
                <a:spcPct val="100000"/>
              </a:lnSpc>
              <a:spcBef>
                <a:spcPts val="575"/>
              </a:spcBef>
              <a:spcAft>
                <a:spcPts val="0"/>
              </a:spcAft>
              <a:buSzPts val="1530"/>
              <a:buChar char="⚫"/>
              <a:defRPr/>
            </a:lvl1pPr>
            <a:lvl2pPr marL="914400" lvl="1" indent="-325755" algn="l">
              <a:lnSpc>
                <a:spcPct val="100000"/>
              </a:lnSpc>
              <a:spcBef>
                <a:spcPts val="375"/>
              </a:spcBef>
              <a:spcAft>
                <a:spcPts val="0"/>
              </a:spcAft>
              <a:buSzPts val="1530"/>
              <a:buChar char="⚫"/>
              <a:defRPr/>
            </a:lvl2pPr>
            <a:lvl3pPr marL="1371600" lvl="2" indent="-325755" algn="l">
              <a:lnSpc>
                <a:spcPct val="100000"/>
              </a:lnSpc>
              <a:spcBef>
                <a:spcPts val="375"/>
              </a:spcBef>
              <a:spcAft>
                <a:spcPts val="0"/>
              </a:spcAft>
              <a:buSzPts val="1530"/>
              <a:buChar char="⚫"/>
              <a:defRPr/>
            </a:lvl3pPr>
            <a:lvl4pPr marL="1828800" lvl="3" indent="-320039" algn="l">
              <a:lnSpc>
                <a:spcPct val="100000"/>
              </a:lnSpc>
              <a:spcBef>
                <a:spcPts val="375"/>
              </a:spcBef>
              <a:spcAft>
                <a:spcPts val="0"/>
              </a:spcAft>
              <a:buSzPts val="1440"/>
              <a:buChar char="⚫"/>
              <a:defRPr/>
            </a:lvl4pPr>
            <a:lvl5pPr marL="2286000" lvl="4" indent="-342900" algn="l">
              <a:lnSpc>
                <a:spcPct val="100000"/>
              </a:lnSpc>
              <a:spcBef>
                <a:spcPts val="375"/>
              </a:spcBef>
              <a:spcAft>
                <a:spcPts val="0"/>
              </a:spcAft>
              <a:buSzPts val="1800"/>
              <a:buChar char="o"/>
              <a:defRPr/>
            </a:lvl5pPr>
            <a:lvl6pPr marL="2743200" lvl="5" indent="-342900" algn="l">
              <a:lnSpc>
                <a:spcPct val="100000"/>
              </a:lnSpc>
              <a:spcBef>
                <a:spcPts val="370"/>
              </a:spcBef>
              <a:spcAft>
                <a:spcPts val="0"/>
              </a:spcAft>
              <a:buSzPts val="1800"/>
              <a:buChar char="•"/>
              <a:defRPr/>
            </a:lvl6pPr>
            <a:lvl7pPr marL="3200400" lvl="6" indent="-342900" algn="l">
              <a:lnSpc>
                <a:spcPct val="100000"/>
              </a:lnSpc>
              <a:spcBef>
                <a:spcPts val="370"/>
              </a:spcBef>
              <a:spcAft>
                <a:spcPts val="0"/>
              </a:spcAft>
              <a:buSzPts val="1800"/>
              <a:buChar char="•"/>
              <a:defRPr/>
            </a:lvl7pPr>
            <a:lvl8pPr marL="3657600" lvl="7" indent="-342900" algn="l">
              <a:lnSpc>
                <a:spcPct val="100000"/>
              </a:lnSpc>
              <a:spcBef>
                <a:spcPts val="370"/>
              </a:spcBef>
              <a:spcAft>
                <a:spcPts val="0"/>
              </a:spcAft>
              <a:buSzPts val="1800"/>
              <a:buChar char="•"/>
              <a:defRPr/>
            </a:lvl8pPr>
            <a:lvl9pPr marL="4114800" lvl="8" indent="-342900" algn="l">
              <a:lnSpc>
                <a:spcPct val="100000"/>
              </a:lnSpc>
              <a:spcBef>
                <a:spcPts val="370"/>
              </a:spcBef>
              <a:spcAft>
                <a:spcPts val="0"/>
              </a:spcAft>
              <a:buSzPts val="1800"/>
              <a:buChar char="•"/>
              <a:defRPr/>
            </a:lvl9pPr>
          </a:lstStyle>
          <a:p>
            <a:endParaRPr/>
          </a:p>
        </p:txBody>
      </p:sp>
      <p:sp>
        <p:nvSpPr>
          <p:cNvPr id="82" name="Google Shape;82;p50"/>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0"/>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0"/>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76FCDDC-C63C-0064-BF15-1B3B21AAEA9C}"/>
              </a:ext>
            </a:extLst>
          </p:cNvPr>
          <p:cNvSpPr/>
          <p:nvPr/>
        </p:nvSpPr>
        <p:spPr>
          <a:xfrm>
            <a:off x="0" y="0"/>
            <a:ext cx="9143433" cy="6858295"/>
          </a:xfrm>
          <a:prstGeom prst="rect">
            <a:avLst/>
          </a:prstGeom>
          <a:gradFill>
            <a:gsLst>
              <a:gs pos="0">
                <a:srgbClr val="008040">
                  <a:alpha val="30000"/>
                </a:srgbClr>
              </a:gs>
              <a:gs pos="100000">
                <a:srgbClr val="F2F2F2">
                  <a:alpha val="30000"/>
                </a:srgbClr>
              </a:gs>
            </a:gsLst>
            <a:lin ang="5400000"/>
          </a:gradFill>
          <a:ln>
            <a:noFill/>
            <a:prstDash val="solid"/>
          </a:ln>
        </p:spPr>
        <p:txBody>
          <a:bodyPr vert="horz" wrap="none" lIns="82944" tIns="41472" rIns="82944" bIns="41472" anchor="ctr" anchorCtr="1" compatLnSpc="0">
            <a:noAutofit/>
          </a:bodyPr>
          <a:lstStyle/>
          <a:p>
            <a:pPr marL="0" marR="0" lvl="0" indent="0" rtl="0" hangingPunct="0">
              <a:lnSpc>
                <a:spcPct val="100000"/>
              </a:lnSpc>
              <a:spcBef>
                <a:spcPts val="0"/>
              </a:spcBef>
              <a:spcAft>
                <a:spcPts val="0"/>
              </a:spcAft>
              <a:buNone/>
              <a:tabLst/>
            </a:pPr>
            <a:endParaRPr lang="en-US" sz="1633" b="0" i="0" u="none" strike="noStrike" kern="1200" cap="none">
              <a:ln>
                <a:noFill/>
              </a:ln>
              <a:latin typeface="Liberation Sans" pitchFamily="18"/>
              <a:ea typeface="Microsoft YaHei" pitchFamily="2"/>
              <a:cs typeface="Lucida Sans" pitchFamily="2"/>
            </a:endParaRPr>
          </a:p>
        </p:txBody>
      </p:sp>
      <p:sp>
        <p:nvSpPr>
          <p:cNvPr id="3" name="Title 1">
            <a:extLst>
              <a:ext uri="{FF2B5EF4-FFF2-40B4-BE49-F238E27FC236}">
                <a16:creationId xmlns:a16="http://schemas.microsoft.com/office/drawing/2014/main" id="{C2A5ADDC-81F9-79DA-8DE0-591C24DA1D33}"/>
              </a:ext>
            </a:extLst>
          </p:cNvPr>
          <p:cNvSpPr txBox="1">
            <a:spLocks noGrp="1"/>
          </p:cNvSpPr>
          <p:nvPr>
            <p:ph type="title"/>
          </p:nvPr>
        </p:nvSpPr>
        <p:spPr>
          <a:xfrm>
            <a:off x="533258" y="220445"/>
            <a:ext cx="8305503" cy="770088"/>
          </a:xfrm>
        </p:spPr>
        <p:txBody>
          <a:bodyPr vert="horz" wrap="square" lIns="91440" tIns="45720" rIns="91440" bIns="45720" anchor="b" anchorCtr="0">
            <a:noAutofit/>
          </a:bodyPr>
          <a:lstStyle>
            <a:lvl1pPr marL="0" marR="0" lvl="0" indent="0" algn="l">
              <a:lnSpc>
                <a:spcPct val="100000"/>
              </a:lnSpc>
              <a:spcBef>
                <a:spcPts val="0"/>
              </a:spcBef>
              <a:spcAft>
                <a:spcPts val="0"/>
              </a:spcAft>
              <a:buNone/>
              <a:defRPr sz="3175" b="1" kern="0" spc="0" baseline="0">
                <a:solidFill>
                  <a:srgbClr val="000000"/>
                </a:solidFill>
                <a:effectLst>
                  <a:outerShdw dist="17961" dir="2700000">
                    <a:scrgbClr r="0" g="0" b="0"/>
                  </a:outerShdw>
                </a:effectLst>
                <a:latin typeface="Calibri" pitchFamily="18"/>
                <a:ea typeface="ＭＳ Ｐゴシック" pitchFamily="2"/>
                <a:cs typeface="Calibri" pitchFamily="2"/>
              </a:defRPr>
            </a:lvl1pPr>
          </a:lstStyle>
          <a:p>
            <a:pPr lvl="0"/>
            <a:r>
              <a:rPr lang="en-US"/>
              <a:t>Click to edit Master title style</a:t>
            </a:r>
          </a:p>
        </p:txBody>
      </p:sp>
      <p:sp>
        <p:nvSpPr>
          <p:cNvPr id="4" name="Content Placeholder 2">
            <a:extLst>
              <a:ext uri="{FF2B5EF4-FFF2-40B4-BE49-F238E27FC236}">
                <a16:creationId xmlns:a16="http://schemas.microsoft.com/office/drawing/2014/main" id="{B0B0807A-0087-B3F3-6230-016932B10F07}"/>
              </a:ext>
            </a:extLst>
          </p:cNvPr>
          <p:cNvSpPr txBox="1">
            <a:spLocks noGrp="1"/>
          </p:cNvSpPr>
          <p:nvPr>
            <p:ph type="title" idx="4294967295"/>
          </p:nvPr>
        </p:nvSpPr>
        <p:spPr>
          <a:xfrm>
            <a:off x="914342" y="1447753"/>
            <a:ext cx="7771918" cy="4114977"/>
          </a:xfrm>
        </p:spPr>
        <p:txBody>
          <a:bodyPr vert="horz" wrap="square" lIns="91440" tIns="45720" rIns="91440" bIns="45720" anchor="t" anchorCtr="0">
            <a:noAutofit/>
          </a:bodyPr>
          <a:lstStyle>
            <a:lvl1pPr marL="311208" marR="0" lvl="0" indent="-311208" algn="l">
              <a:lnSpc>
                <a:spcPct val="100000"/>
              </a:lnSpc>
              <a:spcBef>
                <a:spcPts val="635"/>
              </a:spcBef>
              <a:spcAft>
                <a:spcPts val="0"/>
              </a:spcAft>
              <a:buClr>
                <a:srgbClr val="000000"/>
              </a:buClr>
              <a:buSzPct val="80000"/>
              <a:buFont typeface="Wingdings"/>
              <a:buChar char="§"/>
              <a:defRPr sz="2540" kern="0" spc="0" baseline="0">
                <a:solidFill>
                  <a:srgbClr val="000000"/>
                </a:solidFill>
                <a:latin typeface="Calibri" pitchFamily="18"/>
                <a:ea typeface="ＭＳ Ｐゴシック" pitchFamily="2"/>
                <a:cs typeface="Calibri" pitchFamily="2"/>
              </a:defRPr>
            </a:lvl1pPr>
            <a:lvl2pPr marL="674012" marR="0" lvl="1" indent="-259285" algn="l" rtl="0" hangingPunct="0">
              <a:lnSpc>
                <a:spcPct val="100000"/>
              </a:lnSpc>
              <a:spcBef>
                <a:spcPts val="545"/>
              </a:spcBef>
              <a:spcAft>
                <a:spcPts val="0"/>
              </a:spcAft>
              <a:buClr>
                <a:srgbClr val="000000"/>
              </a:buClr>
              <a:buSzPct val="80000"/>
              <a:buFont typeface="Wingdings"/>
              <a:buChar char="§"/>
              <a:tabLst/>
              <a:defRPr lang="en-US" sz="2177" b="0" i="0" u="none" strike="noStrike" kern="0" cap="none" spc="0" baseline="0">
                <a:ln>
                  <a:noFill/>
                </a:ln>
                <a:solidFill>
                  <a:srgbClr val="000000"/>
                </a:solidFill>
                <a:highlight>
                  <a:scrgbClr r="0" g="0" b="0">
                    <a:alpha val="0"/>
                  </a:scrgbClr>
                </a:highlight>
                <a:latin typeface="Calibri" pitchFamily="18"/>
                <a:ea typeface="ＭＳ Ｐゴシック" pitchFamily="2"/>
                <a:cs typeface="Calibri" pitchFamily="2"/>
              </a:defRPr>
            </a:lvl2pPr>
            <a:lvl3pPr marL="1036815" marR="0" lvl="2" indent="-207363" algn="l" rtl="0" hangingPunct="0">
              <a:lnSpc>
                <a:spcPct val="100000"/>
              </a:lnSpc>
              <a:spcBef>
                <a:spcPts val="453"/>
              </a:spcBef>
              <a:spcAft>
                <a:spcPts val="0"/>
              </a:spcAft>
              <a:buClr>
                <a:srgbClr val="000000"/>
              </a:buClr>
              <a:buSzPct val="80000"/>
              <a:buFont typeface="Wingdings"/>
              <a:buChar char="§"/>
              <a:tabLst/>
              <a:defRPr lang="en-US" sz="1814" b="0" i="0" u="none" strike="noStrike" kern="0" cap="none" spc="0" baseline="0">
                <a:ln>
                  <a:noFill/>
                </a:ln>
                <a:solidFill>
                  <a:srgbClr val="000000"/>
                </a:solidFill>
                <a:highlight>
                  <a:scrgbClr r="0" g="0" b="0">
                    <a:alpha val="0"/>
                  </a:scrgbClr>
                </a:highlight>
                <a:latin typeface="Calibri" pitchFamily="18"/>
                <a:ea typeface="ＭＳ Ｐゴシック" pitchFamily="2"/>
                <a:cs typeface="Calibri" pitchFamily="2"/>
              </a:defRPr>
            </a:lvl3pPr>
            <a:lvl4pPr marL="1451541" marR="0" lvl="3" indent="-207363" algn="l" rtl="0" hangingPunct="0">
              <a:lnSpc>
                <a:spcPct val="100000"/>
              </a:lnSpc>
              <a:spcBef>
                <a:spcPts val="453"/>
              </a:spcBef>
              <a:spcAft>
                <a:spcPts val="0"/>
              </a:spcAft>
              <a:buClr>
                <a:srgbClr val="000000"/>
              </a:buClr>
              <a:buSzPct val="80000"/>
              <a:buFont typeface="Wingdings"/>
              <a:buChar char="o"/>
              <a:tabLst/>
              <a:defRPr lang="en-US" sz="1814" b="0" i="0" u="none" strike="noStrike" kern="0" cap="none" spc="0" baseline="0">
                <a:ln>
                  <a:noFill/>
                </a:ln>
                <a:solidFill>
                  <a:srgbClr val="000000"/>
                </a:solidFill>
                <a:highlight>
                  <a:scrgbClr r="0" g="0" b="0">
                    <a:alpha val="0"/>
                  </a:scrgbClr>
                </a:highlight>
                <a:latin typeface="Tahoma" pitchFamily="18"/>
                <a:ea typeface="ＭＳ Ｐゴシック" pitchFamily="2"/>
                <a:cs typeface="Lucida Sans" pitchFamily="2"/>
              </a:defRPr>
            </a:lvl4pPr>
            <a:lvl5pPr marL="1866268" marR="0" lvl="4" indent="-207363" algn="l" rtl="0" hangingPunct="0">
              <a:lnSpc>
                <a:spcPct val="100000"/>
              </a:lnSpc>
              <a:spcBef>
                <a:spcPts val="453"/>
              </a:spcBef>
              <a:spcAft>
                <a:spcPts val="0"/>
              </a:spcAft>
              <a:buClr>
                <a:srgbClr val="000000"/>
              </a:buClr>
              <a:buSzPct val="80000"/>
              <a:buFont typeface="Wingdings"/>
              <a:buChar char="o"/>
              <a:tabLst/>
              <a:defRPr lang="en-US" sz="1814" b="0" i="0" u="none" strike="noStrike" kern="0" cap="none" spc="0" baseline="0">
                <a:ln>
                  <a:noFill/>
                </a:ln>
                <a:solidFill>
                  <a:srgbClr val="000000"/>
                </a:solidFill>
                <a:highlight>
                  <a:scrgbClr r="0" g="0" b="0">
                    <a:alpha val="0"/>
                  </a:scrgbClr>
                </a:highlight>
                <a:latin typeface="Tahoma" pitchFamily="18"/>
                <a:ea typeface="ＭＳ Ｐゴシック" pitchFamily="2"/>
                <a:cs typeface="Lucida Sans"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C9281183-100B-19D1-5369-C21DFFBE594F}"/>
              </a:ext>
            </a:extLst>
          </p:cNvPr>
          <p:cNvSpPr txBox="1">
            <a:spLocks noGrp="1"/>
          </p:cNvSpPr>
          <p:nvPr>
            <p:ph type="dt" sz="half" idx="7"/>
          </p:nvPr>
        </p:nvSpPr>
        <p:spPr>
          <a:xfrm>
            <a:off x="914342" y="6324655"/>
            <a:ext cx="1905100" cy="457219"/>
          </a:xfrm>
        </p:spPr>
        <p:txBody>
          <a:bodyPr lIns="91440" tIns="45720" rIns="91440" bIns="45720" anchor="b">
            <a:noAutofit/>
          </a:bodyPr>
          <a:lstStyle>
            <a:lvl1pPr hangingPunct="0">
              <a:defRPr sz="2177">
                <a:latin typeface="Liberation Serif" pitchFamily="18"/>
              </a:defRPr>
            </a:lvl1pPr>
          </a:lstStyle>
          <a:p>
            <a:pPr lvl="0"/>
            <a:endParaRPr lang="en-US"/>
          </a:p>
        </p:txBody>
      </p:sp>
      <p:sp>
        <p:nvSpPr>
          <p:cNvPr id="6" name="Rectangle 4">
            <a:extLst>
              <a:ext uri="{FF2B5EF4-FFF2-40B4-BE49-F238E27FC236}">
                <a16:creationId xmlns:a16="http://schemas.microsoft.com/office/drawing/2014/main" id="{8E04A578-4F9B-95A2-458B-6BC20C001A16}"/>
              </a:ext>
            </a:extLst>
          </p:cNvPr>
          <p:cNvSpPr txBox="1">
            <a:spLocks noGrp="1"/>
          </p:cNvSpPr>
          <p:nvPr>
            <p:ph type="ftr" sz="quarter" idx="9"/>
          </p:nvPr>
        </p:nvSpPr>
        <p:spPr>
          <a:xfrm>
            <a:off x="3352374" y="6324655"/>
            <a:ext cx="2895203" cy="457219"/>
          </a:xfrm>
        </p:spPr>
        <p:txBody>
          <a:bodyPr lIns="91440" tIns="45720" rIns="91440" bIns="45720" anchor="b">
            <a:noAutofit/>
          </a:bodyPr>
          <a:lstStyle>
            <a:lvl1pPr>
              <a:defRPr/>
            </a:lvl1pPr>
          </a:lstStyle>
          <a:p>
            <a:pPr lvl="0"/>
            <a:endParaRPr lang="en-US"/>
          </a:p>
        </p:txBody>
      </p:sp>
      <p:sp>
        <p:nvSpPr>
          <p:cNvPr id="7" name="Rectangle 5">
            <a:extLst>
              <a:ext uri="{FF2B5EF4-FFF2-40B4-BE49-F238E27FC236}">
                <a16:creationId xmlns:a16="http://schemas.microsoft.com/office/drawing/2014/main" id="{B084FA1B-D170-79DE-D3B4-C9D2EBB82FDD}"/>
              </a:ext>
            </a:extLst>
          </p:cNvPr>
          <p:cNvSpPr txBox="1">
            <a:spLocks noGrp="1"/>
          </p:cNvSpPr>
          <p:nvPr>
            <p:ph type="sldNum" sz="quarter" idx="8"/>
          </p:nvPr>
        </p:nvSpPr>
        <p:spPr>
          <a:xfrm>
            <a:off x="6781161" y="6324655"/>
            <a:ext cx="1905100" cy="457219"/>
          </a:xfrm>
        </p:spPr>
        <p:txBody>
          <a:bodyPr lIns="91440" tIns="45720" rIns="91440" bIns="45720" anchor="b">
            <a:noAutofit/>
          </a:bodyPr>
          <a:lstStyle>
            <a:lvl1pPr hangingPunct="0">
              <a:defRPr lang="pt-BR" sz="1270">
                <a:solidFill>
                  <a:srgbClr val="000000"/>
                </a:solidFill>
                <a:latin typeface="Tahoma"/>
                <a:ea typeface="ＭＳ Ｐゴシック"/>
                <a:cs typeface="Times New Roman"/>
              </a:defRPr>
            </a:lvl1pPr>
          </a:lstStyle>
          <a:p>
            <a:pPr lvl="0"/>
            <a:fld id="{D31DE013-9E3B-4DDB-8643-FA493B54A1E9}" type="slidenum">
              <a:t>‹#›</a:t>
            </a:fld>
            <a:endParaRPr lang="pt-BR"/>
          </a:p>
        </p:txBody>
      </p:sp>
      <p:sp>
        <p:nvSpPr>
          <p:cNvPr id="8" name="Content Placeholder 7">
            <a:extLst>
              <a:ext uri="{FF2B5EF4-FFF2-40B4-BE49-F238E27FC236}">
                <a16:creationId xmlns:a16="http://schemas.microsoft.com/office/drawing/2014/main" id="{AD068502-2AC6-23D8-F8CC-84005ED316E3}"/>
              </a:ext>
            </a:extLst>
          </p:cNvPr>
          <p:cNvSpPr txBox="1">
            <a:spLocks noGrp="1"/>
          </p:cNvSpPr>
          <p:nvPr>
            <p:ph idx="1"/>
          </p:nvPr>
        </p:nvSpPr>
        <p:spPr/>
        <p:txBody>
          <a:bodyPr/>
          <a:lstStyle>
            <a:lvl1pPr>
              <a:defRPr/>
            </a:lvl1pPr>
          </a:lstStyle>
          <a:p>
            <a:endParaRPr lang="en-US"/>
          </a:p>
        </p:txBody>
      </p:sp>
    </p:spTree>
    <p:extLst>
      <p:ext uri="{BB962C8B-B14F-4D97-AF65-F5344CB8AC3E}">
        <p14:creationId xmlns:p14="http://schemas.microsoft.com/office/powerpoint/2010/main" val="28977474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p:nvPr/>
        </p:nvSpPr>
        <p:spPr>
          <a:xfrm>
            <a:off x="0" y="0"/>
            <a:ext cx="9144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11" name="Google Shape;11;p38"/>
          <p:cNvSpPr/>
          <p:nvPr/>
        </p:nvSpPr>
        <p:spPr>
          <a:xfrm>
            <a:off x="63500" y="69850"/>
            <a:ext cx="9013825" cy="6692900"/>
          </a:xfrm>
          <a:prstGeom prst="roundRect">
            <a:avLst>
              <a:gd name="adj" fmla="val 1065"/>
            </a:avLst>
          </a:prstGeom>
          <a:solidFill>
            <a:schemeClr val="lt1"/>
          </a:solidFill>
          <a:ln w="9525"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12" name="Google Shape;12;p38"/>
          <p:cNvSpPr txBox="1">
            <a:spLocks noGrp="1"/>
          </p:cNvSpPr>
          <p:nvPr>
            <p:ph type="title"/>
          </p:nvPr>
        </p:nvSpPr>
        <p:spPr>
          <a:xfrm>
            <a:off x="914400" y="274637"/>
            <a:ext cx="7772400" cy="1143000"/>
          </a:xfrm>
          <a:prstGeom prst="rect">
            <a:avLst/>
          </a:prstGeom>
          <a:noFill/>
          <a:ln>
            <a:noFill/>
          </a:ln>
        </p:spPr>
        <p:txBody>
          <a:bodyPr spcFirstLastPara="1" wrap="square" lIns="91425" tIns="45700"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2"/>
                </a:solidFill>
                <a:latin typeface="Libre Franklin"/>
                <a:ea typeface="Libre Franklin"/>
                <a:cs typeface="Libre Franklin"/>
                <a:sym typeface="Libre Franklin"/>
              </a:defRPr>
            </a:lvl9pPr>
          </a:lstStyle>
          <a:p>
            <a:endParaRPr/>
          </a:p>
        </p:txBody>
      </p:sp>
      <p:sp>
        <p:nvSpPr>
          <p:cNvPr id="13" name="Google Shape;13;p38"/>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Autofit/>
          </a:bodyPr>
          <a:lstStyle>
            <a:lvl1pPr marL="457200" marR="0" lvl="0" indent="-368935" algn="l" rtl="0">
              <a:lnSpc>
                <a:spcPct val="100000"/>
              </a:lnSpc>
              <a:spcBef>
                <a:spcPts val="575"/>
              </a:spcBef>
              <a:spcAft>
                <a:spcPts val="0"/>
              </a:spcAft>
              <a:buClr>
                <a:schemeClr val="accent1"/>
              </a:buClr>
              <a:buSzPts val="2210"/>
              <a:buFont typeface="Noto Sans Symbols"/>
              <a:buChar char="⚫"/>
              <a:defRPr sz="2600" b="0" i="0" u="none" strike="noStrike" cap="none">
                <a:solidFill>
                  <a:schemeClr val="dk1"/>
                </a:solidFill>
                <a:latin typeface="Libre Baskerville"/>
                <a:ea typeface="Libre Baskerville"/>
                <a:cs typeface="Libre Baskerville"/>
                <a:sym typeface="Libre Baskerville"/>
              </a:defRPr>
            </a:lvl1pPr>
            <a:lvl2pPr marL="914400" marR="0" lvl="1" indent="-358140" algn="l" rtl="0">
              <a:lnSpc>
                <a:spcPct val="100000"/>
              </a:lnSpc>
              <a:spcBef>
                <a:spcPts val="375"/>
              </a:spcBef>
              <a:spcAft>
                <a:spcPts val="0"/>
              </a:spcAft>
              <a:buClr>
                <a:schemeClr val="accent2"/>
              </a:buClr>
              <a:buSzPts val="2040"/>
              <a:buFont typeface="Noto Sans Symbols"/>
              <a:buChar char="⚫"/>
              <a:defRPr sz="2400" b="0" i="0" u="none" strike="noStrike" cap="none">
                <a:solidFill>
                  <a:schemeClr val="dk1"/>
                </a:solidFill>
                <a:latin typeface="Libre Baskerville"/>
                <a:ea typeface="Libre Baskerville"/>
                <a:cs typeface="Libre Baskerville"/>
                <a:sym typeface="Libre Baskerville"/>
              </a:defRPr>
            </a:lvl2pPr>
            <a:lvl3pPr marL="1371600" marR="0" lvl="2" indent="-336550" algn="l" rtl="0">
              <a:lnSpc>
                <a:spcPct val="100000"/>
              </a:lnSpc>
              <a:spcBef>
                <a:spcPts val="375"/>
              </a:spcBef>
              <a:spcAft>
                <a:spcPts val="0"/>
              </a:spcAft>
              <a:buClr>
                <a:srgbClr val="E6B1AB"/>
              </a:buClr>
              <a:buSzPts val="1700"/>
              <a:buFont typeface="Noto Sans Symbols"/>
              <a:buChar char="⚫"/>
              <a:defRPr sz="2000" b="0" i="0" u="none" strike="noStrike" cap="none">
                <a:solidFill>
                  <a:schemeClr val="dk1"/>
                </a:solidFill>
                <a:latin typeface="Libre Baskerville"/>
                <a:ea typeface="Libre Baskerville"/>
                <a:cs typeface="Libre Baskerville"/>
                <a:sym typeface="Libre Baskerville"/>
              </a:defRPr>
            </a:lvl3pPr>
            <a:lvl4pPr marL="1828800" marR="0" lvl="3" indent="-330200" algn="l" rtl="0">
              <a:lnSpc>
                <a:spcPct val="100000"/>
              </a:lnSpc>
              <a:spcBef>
                <a:spcPts val="375"/>
              </a:spcBef>
              <a:spcAft>
                <a:spcPts val="0"/>
              </a:spcAft>
              <a:buClr>
                <a:srgbClr val="A28E6A"/>
              </a:buClr>
              <a:buSzPts val="1600"/>
              <a:buFont typeface="Noto Sans Symbols"/>
              <a:buChar char="⚫"/>
              <a:defRPr sz="2000" b="0" i="0" u="none" strike="noStrike" cap="none">
                <a:solidFill>
                  <a:schemeClr val="dk1"/>
                </a:solidFill>
                <a:latin typeface="Libre Baskerville"/>
                <a:ea typeface="Libre Baskerville"/>
                <a:cs typeface="Libre Baskerville"/>
                <a:sym typeface="Libre Baskerville"/>
              </a:defRPr>
            </a:lvl4pPr>
            <a:lvl5pPr marL="2286000" marR="0" lvl="4" indent="-355600" algn="l" rtl="0">
              <a:lnSpc>
                <a:spcPct val="100000"/>
              </a:lnSpc>
              <a:spcBef>
                <a:spcPts val="375"/>
              </a:spcBef>
              <a:spcAft>
                <a:spcPts val="0"/>
              </a:spcAft>
              <a:buClr>
                <a:srgbClr val="A28E6A"/>
              </a:buClr>
              <a:buSzPts val="2000"/>
              <a:buFont typeface="Libre Baskerville"/>
              <a:buChar char="o"/>
              <a:defRPr sz="2000" b="0" i="0" u="none" strike="noStrike" cap="none">
                <a:solidFill>
                  <a:schemeClr val="dk1"/>
                </a:solidFill>
                <a:latin typeface="Libre Baskerville"/>
                <a:ea typeface="Libre Baskerville"/>
                <a:cs typeface="Libre Baskerville"/>
                <a:sym typeface="Libre Baskerville"/>
              </a:defRPr>
            </a:lvl5pPr>
            <a:lvl6pPr marL="2743200" marR="0" lvl="5" indent="-342900" algn="l" rtl="0">
              <a:lnSpc>
                <a:spcPct val="100000"/>
              </a:lnSpc>
              <a:spcBef>
                <a:spcPts val="370"/>
              </a:spcBef>
              <a:spcAft>
                <a:spcPts val="0"/>
              </a:spcAft>
              <a:buClr>
                <a:schemeClr val="accent3"/>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6pPr>
            <a:lvl7pPr marL="3200400" marR="0" lvl="6" indent="-342900" algn="l" rtl="0">
              <a:lnSpc>
                <a:spcPct val="100000"/>
              </a:lnSpc>
              <a:spcBef>
                <a:spcPts val="370"/>
              </a:spcBef>
              <a:spcAft>
                <a:spcPts val="0"/>
              </a:spcAft>
              <a:buClr>
                <a:schemeClr val="accent2"/>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7pPr>
            <a:lvl8pPr marL="3657600" marR="0" lvl="7" indent="-342900" algn="l" rtl="0">
              <a:lnSpc>
                <a:spcPct val="100000"/>
              </a:lnSpc>
              <a:spcBef>
                <a:spcPts val="370"/>
              </a:spcBef>
              <a:spcAft>
                <a:spcPts val="0"/>
              </a:spcAft>
              <a:buClr>
                <a:srgbClr val="E6AF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8pPr>
            <a:lvl9pPr marL="4114800" marR="0" lvl="8" indent="-342900" algn="l" rtl="0">
              <a:lnSpc>
                <a:spcPct val="100000"/>
              </a:lnSpc>
              <a:spcBef>
                <a:spcPts val="370"/>
              </a:spcBef>
              <a:spcAft>
                <a:spcPts val="0"/>
              </a:spcAft>
              <a:buClr>
                <a:srgbClr val="CAABA9"/>
              </a:buClr>
              <a:buSzPts val="1800"/>
              <a:buFont typeface="Libre Baskerville"/>
              <a:buChar char="•"/>
              <a:defRPr sz="1800" b="0" i="0" u="none" strike="noStrike" cap="none">
                <a:solidFill>
                  <a:schemeClr val="dk1"/>
                </a:solidFill>
                <a:latin typeface="Libre Baskerville"/>
                <a:ea typeface="Libre Baskerville"/>
                <a:cs typeface="Libre Baskerville"/>
                <a:sym typeface="Libre Baskerville"/>
              </a:defRPr>
            </a:lvl9pPr>
          </a:lstStyle>
          <a:p>
            <a:endParaRPr/>
          </a:p>
        </p:txBody>
      </p:sp>
      <p:sp>
        <p:nvSpPr>
          <p:cNvPr id="14" name="Google Shape;14;p38"/>
          <p:cNvSpPr txBox="1">
            <a:spLocks noGrp="1"/>
          </p:cNvSpPr>
          <p:nvPr>
            <p:ph type="dt" idx="10"/>
          </p:nvPr>
        </p:nvSpPr>
        <p:spPr>
          <a:xfrm>
            <a:off x="6172200" y="6191250"/>
            <a:ext cx="2476500" cy="476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5" name="Google Shape;15;p38"/>
          <p:cNvSpPr txBox="1">
            <a:spLocks noGrp="1"/>
          </p:cNvSpPr>
          <p:nvPr>
            <p:ph type="ftr" idx="11"/>
          </p:nvPr>
        </p:nvSpPr>
        <p:spPr>
          <a:xfrm>
            <a:off x="914400" y="6172200"/>
            <a:ext cx="39624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6" name="Google Shape;16;p38"/>
          <p:cNvSpPr>
            <a:spLocks noGrp="1"/>
          </p:cNvSpPr>
          <p:nvPr>
            <p:ph type="sldNum" idx="12"/>
          </p:nvPr>
        </p:nvSpPr>
        <p:spPr>
          <a:xfrm>
            <a:off x="146050" y="6210300"/>
            <a:ext cx="457200" cy="457200"/>
          </a:xfrm>
          <a:prstGeom prst="ellipse">
            <a:avLst/>
          </a:prstGeom>
          <a:solidFill>
            <a:schemeClr val="accent1"/>
          </a:solidFill>
          <a:ln>
            <a:noFill/>
          </a:ln>
        </p:spPr>
        <p:txBody>
          <a:bodyPr spcFirstLastPara="1" wrap="square" lIns="0" tIns="0" rIns="0" bIns="0" anchor="ctr" anchorCtr="1">
            <a:noAutofit/>
          </a:bodyPr>
          <a:lstStyle>
            <a:lvl1pPr marL="0" marR="0" lvl="0"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FFFFFF"/>
              </a:buClr>
              <a:buSzPts val="1400"/>
              <a:buFont typeface="Libre Franklin"/>
              <a:buNone/>
              <a:defRPr sz="1400" b="0" i="0" u="none" strike="noStrike" cap="none">
                <a:solidFill>
                  <a:srgbClr val="FFFFFF"/>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electricalelibrary.com/2020/04/27/o-que-sao-espeleotemas/"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www.goodearthgraphics.com/virtcave/helictit/helictit.html"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electricalelibrary.com/2020/04/27/o-que-sao-espeleotemas/" TargetMode="Externa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electricalelibrary.com/2020/04/27/o-que-sao-espeleotemas/" TargetMode="External"/><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goodearthgraphics.com/virtcave/conulite/conulite.html" TargetMode="Externa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goodearthgraphics.com/virtcave/splattermites/splatter.html" TargetMode="Externa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goodearthgraphics.com/virtcave/bellcan/bellcan.html"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goodearthgraphics.com/virtcave/flowstone/flowstone.html"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www.electricalelibrary.com/2020/04/27/o-que-sao-espeleotemas/" TargetMode="External"/><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g1.globo.com/fantastico/noticia/2022/01/23/decreto-presidencial-que-permite-a-destruicao-de-cavernas-e-um-crime-contra-a-humanidade-dizem-especialistas.g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en.wikipedia.org/wiki/Moonmilk#/media/File:Bergmilchkammer_04.jpg"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goodearthgraphics.com/virtcave/balloons/balloon.html"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dearthgraphics.com/virtcave/shelfst/shelf.html" TargetMode="External"/><Relationship Id="rId2" Type="http://schemas.openxmlformats.org/officeDocument/2006/relationships/hyperlink" Target="https://en.wikipedia.org/wiki/Shelfstone#/media/File:Shelfstone2.jpg" TargetMode="Externa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seazimute.blogspot.com/2013/10/a-travessia-dos-travertinos-gigantes.html"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goodearthgraphics.com/virtcave/bottlebr/bottlebr.html" TargetMode="Externa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goodearthgraphics.com/virtcave/triangles/triangles.html"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goodearthgraphics.com/virtcave/clouds/clouds.html"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n.wikipedia.org/wiki/Hells_Bells_(cave_formations)#/media/File:Hells_Bells-D.png"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hyperlink" Target="https://revistapesquisa.fapesp.br/registros-do-clima-do-passado/"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g1.globo.com/fantastico/noticia/2022/01/23/decreto-presidencial-que-permite-a-destruicao-de-cavernas-e-um-crime-contra-a-humanidade-dizem-especialistas.ghtml"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hyperlink" Target="http://www.goodearthgraphics.com/virtcave/cave_life/cave_life.html" TargetMode="Externa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fatosdesconhecidos.com.br/8-criaturas-subterraneas-que-parecem-concebidas-em-outro-planeta/" TargetMode="Externa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avernadodiabo.com/folder-parque-estadual-caverna-do-diabo.pdf" TargetMode="External"/><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vernadodiabo.com/folder-parque-estadual-caverna-do-diabo.pdf"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electricalelibrary.com/2020/04/27/o-que-sao-espeleotemas/" TargetMode="Externa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cavernadodiabo.com/" TargetMode="External"/><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hyperlink" Target="https://en.wikipedia.org/wiki/Caverna_do_Diabo_State_Park#/media/File:Passarela_Minimizada.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s://aventure-se.com/2014/10/14/caverna-do-diabo-sao-paulo/"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s://youtu.be/giInjKLo17A"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goodearthgraphics.com/virtcave/staltite/staltite.html" TargetMode="Externa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infoescola.com/geologia/estalagmites/" TargetMode="Externa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www.terrabrasilis.org.br/ecotecadigital/images/abook/pdf/set_14_69.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terrabrasilis.org.br/ecotecadigital/images/abook/pdf/set_14_69.pdf"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www.facebook.com/arvoresertecnologico/photos/a.501991869943424/1253216044820999/?type=3&amp;locale=he_IL" TargetMode="External"/><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youtu.be/0B0ydEoqJ8E" TargetMode="Externa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www.goodearthgraphics.com/virtcave/column/column.html" TargetMode="Externa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Soda_straw#/media/File:Rats-Nest-straw.jpg" TargetMode="External"/><Relationship Id="rId2" Type="http://schemas.openxmlformats.org/officeDocument/2006/relationships/hyperlink" Target="https://en.wikipedia.org/wiki/Soda_straw#/media/File:Gardeners_Guts_Speleothem_Straws.jpg" TargetMode="External"/><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7" name="Google Shape;107;g19e33b7d1db_0_12"/>
          <p:cNvSpPr txBox="1">
            <a:spLocks noGrp="1"/>
          </p:cNvSpPr>
          <p:nvPr>
            <p:ph type="body" idx="1"/>
          </p:nvPr>
        </p:nvSpPr>
        <p:spPr>
          <a:xfrm>
            <a:off x="914400" y="1447800"/>
            <a:ext cx="7772400" cy="4572000"/>
          </a:xfrm>
          <a:prstGeom prst="rect">
            <a:avLst/>
          </a:prstGeom>
          <a:noFill/>
          <a:ln>
            <a:noFill/>
          </a:ln>
        </p:spPr>
        <p:txBody>
          <a:bodyPr spcFirstLastPara="1" wrap="square" lIns="91425" tIns="45700" rIns="91425" bIns="45700" anchor="t" anchorCtr="0">
            <a:noAutofit/>
          </a:bodyPr>
          <a:lstStyle/>
          <a:p>
            <a:pPr marL="273050" marR="0" lvl="0" indent="-273050" algn="ctr" rtl="0">
              <a:lnSpc>
                <a:spcPct val="100000"/>
              </a:lnSpc>
              <a:spcBef>
                <a:spcPts val="0"/>
              </a:spcBef>
              <a:spcAft>
                <a:spcPts val="0"/>
              </a:spcAft>
              <a:buClr>
                <a:schemeClr val="accent1"/>
              </a:buClr>
              <a:buSzPts val="3400"/>
              <a:buFont typeface="Noto Sans Symbols"/>
              <a:buNone/>
            </a:pPr>
            <a:r>
              <a:rPr lang="en-US" sz="3600" b="1" i="0" u="none" strike="noStrike" cap="none">
                <a:solidFill>
                  <a:schemeClr val="dk1"/>
                </a:solidFill>
                <a:latin typeface="Libre Baskerville"/>
                <a:ea typeface="Libre Baskerville"/>
                <a:cs typeface="Libre Baskerville"/>
                <a:sym typeface="Libre Baskerville"/>
              </a:rPr>
              <a:t>Vale do Ribeira: aspectos </a:t>
            </a:r>
            <a:r>
              <a:rPr lang="en-US" sz="3600" b="1"/>
              <a:t>físicos, </a:t>
            </a:r>
            <a:r>
              <a:rPr lang="en-US" sz="3600" b="1" i="0" u="none" strike="noStrike" cap="none">
                <a:solidFill>
                  <a:schemeClr val="dk1"/>
                </a:solidFill>
                <a:latin typeface="Libre Baskerville"/>
                <a:ea typeface="Libre Baskerville"/>
                <a:cs typeface="Libre Baskerville"/>
                <a:sym typeface="Libre Baskerville"/>
              </a:rPr>
              <a:t>econômicos, sociais, culturais e ambiental</a:t>
            </a:r>
            <a:endParaRPr sz="3600" b="1" i="0" u="none" strike="noStrike" cap="none">
              <a:solidFill>
                <a:schemeClr val="dk1"/>
              </a:solidFill>
              <a:latin typeface="Century Gothic"/>
              <a:ea typeface="Century Gothic"/>
              <a:cs typeface="Century Gothic"/>
              <a:sym typeface="Century Gothic"/>
            </a:endParaRPr>
          </a:p>
          <a:p>
            <a:pPr marL="273050" marR="0" lvl="0" indent="-273050" algn="ctr" rtl="0">
              <a:lnSpc>
                <a:spcPct val="100000"/>
              </a:lnSpc>
              <a:spcBef>
                <a:spcPts val="500"/>
              </a:spcBef>
              <a:spcAft>
                <a:spcPts val="0"/>
              </a:spcAft>
              <a:buClr>
                <a:schemeClr val="accent1"/>
              </a:buClr>
              <a:buSzPts val="2210"/>
              <a:buFont typeface="Noto Sans Symbols"/>
              <a:buNone/>
            </a:pPr>
            <a:endParaRPr sz="2600" b="0" i="0" u="none" strike="noStrike" cap="none">
              <a:solidFill>
                <a:schemeClr val="dk1"/>
              </a:solidFill>
              <a:latin typeface="Century Gothic"/>
              <a:ea typeface="Century Gothic"/>
              <a:cs typeface="Century Gothic"/>
              <a:sym typeface="Century Gothic"/>
            </a:endParaRPr>
          </a:p>
          <a:p>
            <a:pPr marL="273050" marR="0" lvl="0" indent="-273050" algn="ctr" rtl="0">
              <a:lnSpc>
                <a:spcPct val="100000"/>
              </a:lnSpc>
              <a:spcBef>
                <a:spcPts val="500"/>
              </a:spcBef>
              <a:spcAft>
                <a:spcPts val="0"/>
              </a:spcAft>
              <a:buClr>
                <a:schemeClr val="accent1"/>
              </a:buClr>
              <a:buSzPts val="2210"/>
              <a:buFont typeface="Noto Sans Symbols"/>
              <a:buNone/>
            </a:pPr>
            <a:r>
              <a:rPr lang="en-US" sz="2200" b="0" i="0" u="none" strike="noStrike" cap="none">
                <a:solidFill>
                  <a:schemeClr val="dk1"/>
                </a:solidFill>
                <a:latin typeface="Century Gothic"/>
                <a:ea typeface="Century Gothic"/>
                <a:cs typeface="Century Gothic"/>
                <a:sym typeface="Century Gothic"/>
              </a:rPr>
              <a:t>Dra</a:t>
            </a:r>
            <a:r>
              <a:rPr lang="en-US" sz="2200" b="1" i="0" u="none" strike="noStrike" cap="none">
                <a:solidFill>
                  <a:schemeClr val="dk1"/>
                </a:solidFill>
                <a:latin typeface="Century Gothic"/>
                <a:ea typeface="Century Gothic"/>
                <a:cs typeface="Century Gothic"/>
                <a:sym typeface="Century Gothic"/>
              </a:rPr>
              <a:t> Lisângela Kati do Nascimento</a:t>
            </a:r>
            <a:endParaRPr sz="2200" b="1" i="0" u="none" strike="noStrike" cap="none">
              <a:solidFill>
                <a:schemeClr val="dk1"/>
              </a:solidFill>
              <a:latin typeface="Century Gothic"/>
              <a:ea typeface="Century Gothic"/>
              <a:cs typeface="Century Gothic"/>
              <a:sym typeface="Century Gothic"/>
            </a:endParaRPr>
          </a:p>
          <a:p>
            <a:pPr marL="273050" lvl="0" indent="-273050" algn="ctr" rtl="0">
              <a:spcBef>
                <a:spcPts val="500"/>
              </a:spcBef>
              <a:spcAft>
                <a:spcPts val="0"/>
              </a:spcAft>
              <a:buClr>
                <a:schemeClr val="accent1"/>
              </a:buClr>
              <a:buSzPts val="2210"/>
              <a:buFont typeface="Noto Sans Symbols"/>
              <a:buNone/>
            </a:pPr>
            <a:r>
              <a:rPr lang="en-US" sz="2200">
                <a:latin typeface="Century Gothic"/>
                <a:ea typeface="Century Gothic"/>
                <a:cs typeface="Century Gothic"/>
                <a:sym typeface="Century Gothic"/>
              </a:rPr>
              <a:t>Dr. </a:t>
            </a:r>
            <a:r>
              <a:rPr lang="en-US" sz="2200" b="1">
                <a:latin typeface="Century Gothic"/>
                <a:ea typeface="Century Gothic"/>
                <a:cs typeface="Century Gothic"/>
                <a:sym typeface="Century Gothic"/>
              </a:rPr>
              <a:t>Vitor Vieira Vasconcelos</a:t>
            </a:r>
            <a:endParaRPr sz="2200" b="1">
              <a:latin typeface="Century Gothic"/>
              <a:ea typeface="Century Gothic"/>
              <a:cs typeface="Century Gothic"/>
              <a:sym typeface="Century Gothic"/>
            </a:endParaRPr>
          </a:p>
          <a:p>
            <a:pPr marL="273050" marR="0" lvl="0" indent="-273050" algn="ctr" rtl="0">
              <a:lnSpc>
                <a:spcPct val="100000"/>
              </a:lnSpc>
              <a:spcBef>
                <a:spcPts val="500"/>
              </a:spcBef>
              <a:spcAft>
                <a:spcPts val="0"/>
              </a:spcAft>
              <a:buClr>
                <a:schemeClr val="accent1"/>
              </a:buClr>
              <a:buSzPts val="2210"/>
              <a:buFont typeface="Noto Sans Symbols"/>
              <a:buNone/>
            </a:pPr>
            <a:r>
              <a:rPr lang="en-US" sz="2200" b="1">
                <a:latin typeface="Century Gothic"/>
                <a:ea typeface="Century Gothic"/>
                <a:cs typeface="Century Gothic"/>
                <a:sym typeface="Century Gothic"/>
              </a:rPr>
              <a:t>Universidade Federal do ABC</a:t>
            </a:r>
            <a:endParaRPr sz="2200" b="1">
              <a:latin typeface="Century Gothic"/>
              <a:ea typeface="Century Gothic"/>
              <a:cs typeface="Century Gothic"/>
              <a:sym typeface="Century Gothic"/>
            </a:endParaRPr>
          </a:p>
        </p:txBody>
      </p:sp>
      <p:pic>
        <p:nvPicPr>
          <p:cNvPr id="108" name="Google Shape;108;g19e33b7d1db_0_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89950" y="5001475"/>
            <a:ext cx="847754" cy="430600"/>
          </a:xfrm>
          <a:prstGeom prst="rect">
            <a:avLst/>
          </a:prstGeom>
          <a:noFill/>
          <a:ln>
            <a:noFill/>
          </a:ln>
        </p:spPr>
      </p:pic>
      <p:sp>
        <p:nvSpPr>
          <p:cNvPr id="109" name="Google Shape;109;g19e33b7d1db_0_12"/>
          <p:cNvSpPr txBox="1"/>
          <p:nvPr/>
        </p:nvSpPr>
        <p:spPr>
          <a:xfrm>
            <a:off x="2870100" y="5001475"/>
            <a:ext cx="30000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100" b="1">
                <a:solidFill>
                  <a:schemeClr val="dk1"/>
                </a:solidFill>
                <a:latin typeface="Calibri"/>
                <a:ea typeface="Calibri"/>
                <a:cs typeface="Calibri"/>
                <a:sym typeface="Calibri"/>
              </a:rPr>
              <a:t>FUNDAÇÃO UNIVERSIDADE FEDERAL DO ABC</a:t>
            </a:r>
            <a:endParaRPr sz="1100" b="1">
              <a:solidFill>
                <a:schemeClr val="dk1"/>
              </a:solidFill>
              <a:latin typeface="Calibri"/>
              <a:ea typeface="Calibri"/>
              <a:cs typeface="Calibri"/>
              <a:sym typeface="Calibri"/>
            </a:endParaRPr>
          </a:p>
          <a:p>
            <a:pPr marL="0" lvl="0" indent="0" algn="ctr" rtl="0">
              <a:lnSpc>
                <a:spcPct val="115000"/>
              </a:lnSpc>
              <a:spcBef>
                <a:spcPts val="0"/>
              </a:spcBef>
              <a:spcAft>
                <a:spcPts val="0"/>
              </a:spcAft>
              <a:buNone/>
            </a:pPr>
            <a:r>
              <a:rPr lang="en-US" sz="1100" b="1">
                <a:solidFill>
                  <a:schemeClr val="dk1"/>
                </a:solidFill>
                <a:latin typeface="Calibri"/>
                <a:ea typeface="Calibri"/>
                <a:cs typeface="Calibri"/>
                <a:sym typeface="Calibri"/>
              </a:rPr>
              <a:t>CENTRO DE CIÊNCIAS NATURAIS E HUMANAS</a:t>
            </a:r>
            <a:endParaRPr sz="1100" b="1">
              <a:solidFill>
                <a:schemeClr val="dk1"/>
              </a:solidFill>
              <a:latin typeface="Calibri"/>
              <a:ea typeface="Calibri"/>
              <a:cs typeface="Calibri"/>
              <a:sym typeface="Calibri"/>
            </a:endParaRPr>
          </a:p>
        </p:txBody>
      </p:sp>
      <p:pic>
        <p:nvPicPr>
          <p:cNvPr id="110" name="Google Shape;110;g19e33b7d1db_0_1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61450" y="4962438"/>
            <a:ext cx="609600" cy="6267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514DD-DEE8-9AAC-F6C2-2A8953557BCE}"/>
              </a:ext>
            </a:extLst>
          </p:cNvPr>
          <p:cNvPicPr>
            <a:picLocks noChangeAspect="1"/>
          </p:cNvPicPr>
          <p:nvPr/>
        </p:nvPicPr>
        <p:blipFill>
          <a:blip r:embed="rId2"/>
          <a:stretch>
            <a:fillRect/>
          </a:stretch>
        </p:blipFill>
        <p:spPr>
          <a:xfrm>
            <a:off x="1038386" y="1463011"/>
            <a:ext cx="7388817" cy="5007655"/>
          </a:xfrm>
          <a:prstGeom prst="rect">
            <a:avLst/>
          </a:prstGeom>
        </p:spPr>
      </p:pic>
      <p:sp>
        <p:nvSpPr>
          <p:cNvPr id="4" name="TextBox 3">
            <a:extLst>
              <a:ext uri="{FF2B5EF4-FFF2-40B4-BE49-F238E27FC236}">
                <a16:creationId xmlns:a16="http://schemas.microsoft.com/office/drawing/2014/main" id="{715EA1D5-7EBB-2711-7C4C-B675BBFF763D}"/>
              </a:ext>
            </a:extLst>
          </p:cNvPr>
          <p:cNvSpPr txBox="1"/>
          <p:nvPr/>
        </p:nvSpPr>
        <p:spPr>
          <a:xfrm>
            <a:off x="131736" y="6470667"/>
            <a:ext cx="7973878" cy="307777"/>
          </a:xfrm>
          <a:prstGeom prst="rect">
            <a:avLst/>
          </a:prstGeom>
          <a:noFill/>
        </p:spPr>
        <p:txBody>
          <a:bodyPr wrap="square">
            <a:spAutoFit/>
          </a:bodyPr>
          <a:lstStyle/>
          <a:p>
            <a:r>
              <a:rPr lang="en-US" dirty="0">
                <a:hlinkClick r:id="rId3"/>
              </a:rPr>
              <a:t>https://www.electricalelibrary.com/2020/04/27/o-que-sao-espeleotemas/</a:t>
            </a:r>
            <a:r>
              <a:rPr lang="en-US" dirty="0"/>
              <a:t> </a:t>
            </a:r>
          </a:p>
        </p:txBody>
      </p:sp>
      <p:sp>
        <p:nvSpPr>
          <p:cNvPr id="5" name="TextBox 4">
            <a:extLst>
              <a:ext uri="{FF2B5EF4-FFF2-40B4-BE49-F238E27FC236}">
                <a16:creationId xmlns:a16="http://schemas.microsoft.com/office/drawing/2014/main" id="{37E9EB29-90A6-3692-3965-E197185BA790}"/>
              </a:ext>
            </a:extLst>
          </p:cNvPr>
          <p:cNvSpPr txBox="1"/>
          <p:nvPr/>
        </p:nvSpPr>
        <p:spPr>
          <a:xfrm>
            <a:off x="3255536" y="79556"/>
            <a:ext cx="2473754" cy="769441"/>
          </a:xfrm>
          <a:prstGeom prst="rect">
            <a:avLst/>
          </a:prstGeom>
          <a:noFill/>
        </p:spPr>
        <p:txBody>
          <a:bodyPr wrap="none" rtlCol="0">
            <a:spAutoFit/>
          </a:bodyPr>
          <a:lstStyle/>
          <a:p>
            <a:r>
              <a:rPr lang="pt-BR" sz="4400" b="1" dirty="0"/>
              <a:t>Cortinas</a:t>
            </a:r>
            <a:endParaRPr lang="en-US" sz="4400" b="1" dirty="0"/>
          </a:p>
        </p:txBody>
      </p:sp>
      <p:sp>
        <p:nvSpPr>
          <p:cNvPr id="6" name="TextBox 5">
            <a:extLst>
              <a:ext uri="{FF2B5EF4-FFF2-40B4-BE49-F238E27FC236}">
                <a16:creationId xmlns:a16="http://schemas.microsoft.com/office/drawing/2014/main" id="{0F02B3AF-DF50-FBD1-6298-D56DB9C32DC5}"/>
              </a:ext>
            </a:extLst>
          </p:cNvPr>
          <p:cNvSpPr txBox="1"/>
          <p:nvPr/>
        </p:nvSpPr>
        <p:spPr>
          <a:xfrm>
            <a:off x="1825294" y="813005"/>
            <a:ext cx="6046848" cy="523220"/>
          </a:xfrm>
          <a:prstGeom prst="rect">
            <a:avLst/>
          </a:prstGeom>
          <a:noFill/>
        </p:spPr>
        <p:txBody>
          <a:bodyPr wrap="none" rtlCol="0">
            <a:spAutoFit/>
          </a:bodyPr>
          <a:lstStyle/>
          <a:p>
            <a:r>
              <a:rPr lang="pt-BR" sz="2800" dirty="0"/>
              <a:t>A gota escorre pela parede inclinada</a:t>
            </a:r>
            <a:endParaRPr lang="en-US" sz="2800" dirty="0"/>
          </a:p>
        </p:txBody>
      </p:sp>
    </p:spTree>
    <p:extLst>
      <p:ext uri="{BB962C8B-B14F-4D97-AF65-F5344CB8AC3E}">
        <p14:creationId xmlns:p14="http://schemas.microsoft.com/office/powerpoint/2010/main" val="1204930024"/>
      </p:ext>
    </p:extLst>
  </p:cSld>
  <p:clrMapOvr>
    <a:masterClrMapping/>
  </p:clrMapOvr>
  <p:transition>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3054059" y="192716"/>
            <a:ext cx="2694969" cy="769441"/>
          </a:xfrm>
          <a:prstGeom prst="rect">
            <a:avLst/>
          </a:prstGeom>
          <a:noFill/>
        </p:spPr>
        <p:txBody>
          <a:bodyPr wrap="none" rtlCol="0">
            <a:spAutoFit/>
          </a:bodyPr>
          <a:lstStyle/>
          <a:p>
            <a:r>
              <a:rPr lang="pt-BR" sz="4400" b="1" dirty="0" err="1"/>
              <a:t>Helictites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830997"/>
          </a:xfrm>
          <a:prstGeom prst="rect">
            <a:avLst/>
          </a:prstGeom>
          <a:noFill/>
        </p:spPr>
        <p:txBody>
          <a:bodyPr wrap="square" rtlCol="0">
            <a:spAutoFit/>
          </a:bodyPr>
          <a:lstStyle/>
          <a:p>
            <a:pPr algn="ctr"/>
            <a:r>
              <a:rPr lang="pt-BR" sz="2400" dirty="0"/>
              <a:t>Gotejamento lento, deixando vento, capilaridade ou bactérias atuarem na deposição até evaporar em vez de cair</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 y="6436731"/>
            <a:ext cx="8472151" cy="307777"/>
          </a:xfrm>
          <a:prstGeom prst="rect">
            <a:avLst/>
          </a:prstGeom>
          <a:noFill/>
        </p:spPr>
        <p:txBody>
          <a:bodyPr wrap="square">
            <a:spAutoFit/>
          </a:bodyPr>
          <a:lstStyle/>
          <a:p>
            <a:r>
              <a:rPr lang="en-US" dirty="0">
                <a:hlinkClick r:id="rId2"/>
              </a:rPr>
              <a:t>http://www.goodearthgraphics.com/virtcave/helictit/helictit.html</a:t>
            </a:r>
            <a:r>
              <a:rPr lang="en-US" dirty="0"/>
              <a:t> </a:t>
            </a:r>
          </a:p>
        </p:txBody>
      </p:sp>
      <p:pic>
        <p:nvPicPr>
          <p:cNvPr id="13" name="Picture 12" descr="A picture containing text, plant, root, prop root&#10;&#10;Description automatically generated">
            <a:extLst>
              <a:ext uri="{FF2B5EF4-FFF2-40B4-BE49-F238E27FC236}">
                <a16:creationId xmlns:a16="http://schemas.microsoft.com/office/drawing/2014/main" id="{166ADF93-EF3A-F5C2-FE7C-2B443201C694}"/>
              </a:ext>
            </a:extLst>
          </p:cNvPr>
          <p:cNvPicPr>
            <a:picLocks noChangeAspect="1"/>
          </p:cNvPicPr>
          <p:nvPr/>
        </p:nvPicPr>
        <p:blipFill>
          <a:blip r:embed="rId3"/>
          <a:stretch>
            <a:fillRect/>
          </a:stretch>
        </p:blipFill>
        <p:spPr>
          <a:xfrm>
            <a:off x="2350575" y="2068594"/>
            <a:ext cx="5782525" cy="4115230"/>
          </a:xfrm>
          <a:prstGeom prst="rect">
            <a:avLst/>
          </a:prstGeom>
        </p:spPr>
      </p:pic>
    </p:spTree>
    <p:extLst>
      <p:ext uri="{BB962C8B-B14F-4D97-AF65-F5344CB8AC3E}">
        <p14:creationId xmlns:p14="http://schemas.microsoft.com/office/powerpoint/2010/main" val="2485957148"/>
      </p:ext>
    </p:extLst>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3565503" y="115226"/>
            <a:ext cx="1879041" cy="769441"/>
          </a:xfrm>
          <a:prstGeom prst="rect">
            <a:avLst/>
          </a:prstGeom>
          <a:noFill/>
        </p:spPr>
        <p:txBody>
          <a:bodyPr wrap="none" rtlCol="0">
            <a:spAutoFit/>
          </a:bodyPr>
          <a:lstStyle/>
          <a:p>
            <a:r>
              <a:rPr lang="pt-BR" sz="4400" b="1" dirty="0"/>
              <a:t>Flores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131736" y="1046686"/>
            <a:ext cx="8676340" cy="461665"/>
          </a:xfrm>
          <a:prstGeom prst="rect">
            <a:avLst/>
          </a:prstGeom>
          <a:noFill/>
        </p:spPr>
        <p:txBody>
          <a:bodyPr wrap="square" rtlCol="0">
            <a:spAutoFit/>
          </a:bodyPr>
          <a:lstStyle/>
          <a:p>
            <a:pPr algn="ctr"/>
            <a:r>
              <a:rPr lang="pt-BR" sz="2400" dirty="0"/>
              <a:t>Espeleotemas de gesso, enxofre ou sal, crescem lateralmente</a:t>
            </a:r>
          </a:p>
        </p:txBody>
      </p:sp>
      <p:pic>
        <p:nvPicPr>
          <p:cNvPr id="3" name="Picture 2" descr="A picture containing vegetable&#10;&#10;Description automatically generated">
            <a:extLst>
              <a:ext uri="{FF2B5EF4-FFF2-40B4-BE49-F238E27FC236}">
                <a16:creationId xmlns:a16="http://schemas.microsoft.com/office/drawing/2014/main" id="{62DCDDE4-268E-27EA-9229-E08DF44019CE}"/>
              </a:ext>
            </a:extLst>
          </p:cNvPr>
          <p:cNvPicPr>
            <a:picLocks noChangeAspect="1"/>
          </p:cNvPicPr>
          <p:nvPr/>
        </p:nvPicPr>
        <p:blipFill>
          <a:blip r:embed="rId2"/>
          <a:stretch>
            <a:fillRect/>
          </a:stretch>
        </p:blipFill>
        <p:spPr>
          <a:xfrm>
            <a:off x="1677597" y="1670370"/>
            <a:ext cx="6133549" cy="4603404"/>
          </a:xfrm>
          <a:prstGeom prst="rect">
            <a:avLst/>
          </a:prstGeom>
        </p:spPr>
      </p:pic>
      <p:sp>
        <p:nvSpPr>
          <p:cNvPr id="4" name="TextBox 3">
            <a:extLst>
              <a:ext uri="{FF2B5EF4-FFF2-40B4-BE49-F238E27FC236}">
                <a16:creationId xmlns:a16="http://schemas.microsoft.com/office/drawing/2014/main" id="{C1F77B8F-FE06-6503-669E-CAE2C690C4C1}"/>
              </a:ext>
            </a:extLst>
          </p:cNvPr>
          <p:cNvSpPr txBox="1"/>
          <p:nvPr/>
        </p:nvSpPr>
        <p:spPr>
          <a:xfrm>
            <a:off x="131736" y="6470667"/>
            <a:ext cx="7973878" cy="307777"/>
          </a:xfrm>
          <a:prstGeom prst="rect">
            <a:avLst/>
          </a:prstGeom>
          <a:noFill/>
        </p:spPr>
        <p:txBody>
          <a:bodyPr wrap="square">
            <a:spAutoFit/>
          </a:bodyPr>
          <a:lstStyle/>
          <a:p>
            <a:r>
              <a:rPr lang="en-US" dirty="0">
                <a:hlinkClick r:id="rId3"/>
              </a:rPr>
              <a:t>https://www.electricalelibrary.com/2020/04/27/o-que-sao-espeleotemas/</a:t>
            </a:r>
            <a:r>
              <a:rPr lang="en-US" dirty="0"/>
              <a:t> </a:t>
            </a:r>
          </a:p>
        </p:txBody>
      </p:sp>
    </p:spTree>
    <p:extLst>
      <p:ext uri="{BB962C8B-B14F-4D97-AF65-F5344CB8AC3E}">
        <p14:creationId xmlns:p14="http://schemas.microsoft.com/office/powerpoint/2010/main" val="1913258606"/>
      </p:ext>
    </p:extLst>
  </p:cSld>
  <p:clrMapOvr>
    <a:masterClrMapping/>
  </p:clrMapOvr>
  <p:transition>
    <p:zoom dir="in"/>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313257" y="190982"/>
            <a:ext cx="5112297" cy="769441"/>
          </a:xfrm>
          <a:prstGeom prst="rect">
            <a:avLst/>
          </a:prstGeom>
          <a:noFill/>
        </p:spPr>
        <p:txBody>
          <a:bodyPr wrap="none" rtlCol="0">
            <a:spAutoFit/>
          </a:bodyPr>
          <a:lstStyle/>
          <a:p>
            <a:r>
              <a:rPr lang="pt-BR" sz="4400" b="1" dirty="0"/>
              <a:t>Caixas de papelão</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Água desce pelas rachaduras no teto</a:t>
            </a:r>
          </a:p>
        </p:txBody>
      </p:sp>
      <p:pic>
        <p:nvPicPr>
          <p:cNvPr id="4" name="Picture 3" descr="A close up of a plant&#10;&#10;Description automatically generated with low confidence">
            <a:extLst>
              <a:ext uri="{FF2B5EF4-FFF2-40B4-BE49-F238E27FC236}">
                <a16:creationId xmlns:a16="http://schemas.microsoft.com/office/drawing/2014/main" id="{B35EA543-CCB7-6316-8E30-8BA01477F578}"/>
              </a:ext>
            </a:extLst>
          </p:cNvPr>
          <p:cNvPicPr>
            <a:picLocks noChangeAspect="1"/>
          </p:cNvPicPr>
          <p:nvPr/>
        </p:nvPicPr>
        <p:blipFill>
          <a:blip r:embed="rId2"/>
          <a:stretch>
            <a:fillRect/>
          </a:stretch>
        </p:blipFill>
        <p:spPr>
          <a:xfrm>
            <a:off x="1296435" y="1664769"/>
            <a:ext cx="7175715" cy="4775837"/>
          </a:xfrm>
          <a:prstGeom prst="rect">
            <a:avLst/>
          </a:prstGeom>
        </p:spPr>
      </p:pic>
      <p:sp>
        <p:nvSpPr>
          <p:cNvPr id="7" name="TextBox 6">
            <a:extLst>
              <a:ext uri="{FF2B5EF4-FFF2-40B4-BE49-F238E27FC236}">
                <a16:creationId xmlns:a16="http://schemas.microsoft.com/office/drawing/2014/main" id="{725A0331-12C2-D1F4-8DBD-8B614D45B29E}"/>
              </a:ext>
            </a:extLst>
          </p:cNvPr>
          <p:cNvSpPr txBox="1"/>
          <p:nvPr/>
        </p:nvSpPr>
        <p:spPr>
          <a:xfrm>
            <a:off x="131736" y="6470667"/>
            <a:ext cx="7973878" cy="307777"/>
          </a:xfrm>
          <a:prstGeom prst="rect">
            <a:avLst/>
          </a:prstGeom>
          <a:noFill/>
        </p:spPr>
        <p:txBody>
          <a:bodyPr wrap="square">
            <a:spAutoFit/>
          </a:bodyPr>
          <a:lstStyle/>
          <a:p>
            <a:r>
              <a:rPr lang="en-US" dirty="0">
                <a:hlinkClick r:id="rId3"/>
              </a:rPr>
              <a:t>https://www.electricalelibrary.com/2020/04/27/o-que-sao-espeleotemas/</a:t>
            </a:r>
            <a:r>
              <a:rPr lang="en-US" dirty="0"/>
              <a:t> </a:t>
            </a:r>
          </a:p>
        </p:txBody>
      </p:sp>
    </p:spTree>
    <p:extLst>
      <p:ext uri="{BB962C8B-B14F-4D97-AF65-F5344CB8AC3E}">
        <p14:creationId xmlns:p14="http://schemas.microsoft.com/office/powerpoint/2010/main" val="3330428411"/>
      </p:ext>
    </p:extLst>
  </p:cSld>
  <p:clrMapOvr>
    <a:masterClrMapping/>
  </p:clrMapOvr>
  <p:transition>
    <p:zoom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9C420-FB77-719F-8AE7-FC100EB618D0}"/>
              </a:ext>
            </a:extLst>
          </p:cNvPr>
          <p:cNvSpPr txBox="1"/>
          <p:nvPr/>
        </p:nvSpPr>
        <p:spPr>
          <a:xfrm>
            <a:off x="131736" y="6470667"/>
            <a:ext cx="7973878" cy="307777"/>
          </a:xfrm>
          <a:prstGeom prst="rect">
            <a:avLst/>
          </a:prstGeom>
          <a:noFill/>
        </p:spPr>
        <p:txBody>
          <a:bodyPr wrap="square">
            <a:spAutoFit/>
          </a:bodyPr>
          <a:lstStyle/>
          <a:p>
            <a:r>
              <a:rPr lang="en-US" dirty="0">
                <a:hlinkClick r:id="rId2"/>
              </a:rPr>
              <a:t>http://www.goodearthgraphics.com/virtcave/conulite/conulite.html</a:t>
            </a:r>
            <a:r>
              <a:rPr lang="en-US" dirty="0"/>
              <a:t> </a:t>
            </a:r>
          </a:p>
        </p:txBody>
      </p:sp>
      <p:sp>
        <p:nvSpPr>
          <p:cNvPr id="5" name="TextBox 4">
            <a:extLst>
              <a:ext uri="{FF2B5EF4-FFF2-40B4-BE49-F238E27FC236}">
                <a16:creationId xmlns:a16="http://schemas.microsoft.com/office/drawing/2014/main" id="{764D076F-BEE5-D79A-B59B-7F61DAAD9A53}"/>
              </a:ext>
            </a:extLst>
          </p:cNvPr>
          <p:cNvSpPr txBox="1"/>
          <p:nvPr/>
        </p:nvSpPr>
        <p:spPr>
          <a:xfrm>
            <a:off x="2229807" y="193903"/>
            <a:ext cx="5296643" cy="769441"/>
          </a:xfrm>
          <a:prstGeom prst="rect">
            <a:avLst/>
          </a:prstGeom>
          <a:noFill/>
        </p:spPr>
        <p:txBody>
          <a:bodyPr wrap="none" rtlCol="0">
            <a:spAutoFit/>
          </a:bodyPr>
          <a:lstStyle/>
          <a:p>
            <a:r>
              <a:rPr lang="pt-BR" sz="4400" b="1" dirty="0"/>
              <a:t>Cálices (</a:t>
            </a:r>
            <a:r>
              <a:rPr lang="pt-BR" sz="4400" b="1" dirty="0" err="1"/>
              <a:t>Conulitos</a:t>
            </a:r>
            <a:r>
              <a:rPr lang="pt-BR" sz="4400" b="1" dirty="0"/>
              <a:t>)</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463700" y="1055628"/>
            <a:ext cx="8216600" cy="523220"/>
          </a:xfrm>
          <a:prstGeom prst="rect">
            <a:avLst/>
          </a:prstGeom>
          <a:noFill/>
        </p:spPr>
        <p:txBody>
          <a:bodyPr wrap="square" rtlCol="0">
            <a:spAutoFit/>
          </a:bodyPr>
          <a:lstStyle/>
          <a:p>
            <a:pPr algn="ctr"/>
            <a:r>
              <a:rPr lang="pt-BR" sz="2800" dirty="0"/>
              <a:t>A gota respinga com força ao cair</a:t>
            </a:r>
            <a:endParaRPr lang="en-US" sz="2800" dirty="0"/>
          </a:p>
        </p:txBody>
      </p:sp>
      <p:pic>
        <p:nvPicPr>
          <p:cNvPr id="7" name="Picture 6" descr="A picture containing close&#10;&#10;Description automatically generated">
            <a:extLst>
              <a:ext uri="{FF2B5EF4-FFF2-40B4-BE49-F238E27FC236}">
                <a16:creationId xmlns:a16="http://schemas.microsoft.com/office/drawing/2014/main" id="{85AC0CA6-A979-F057-FB6D-9404562D1DAA}"/>
              </a:ext>
            </a:extLst>
          </p:cNvPr>
          <p:cNvPicPr>
            <a:picLocks noChangeAspect="1"/>
          </p:cNvPicPr>
          <p:nvPr/>
        </p:nvPicPr>
        <p:blipFill>
          <a:blip r:embed="rId3"/>
          <a:stretch>
            <a:fillRect/>
          </a:stretch>
        </p:blipFill>
        <p:spPr>
          <a:xfrm>
            <a:off x="340020" y="2055852"/>
            <a:ext cx="4677863" cy="3604132"/>
          </a:xfrm>
          <a:prstGeom prst="rect">
            <a:avLst/>
          </a:prstGeom>
        </p:spPr>
      </p:pic>
      <p:pic>
        <p:nvPicPr>
          <p:cNvPr id="9" name="Picture 8" descr="A picture containing text, gear&#10;&#10;Description automatically generated">
            <a:extLst>
              <a:ext uri="{FF2B5EF4-FFF2-40B4-BE49-F238E27FC236}">
                <a16:creationId xmlns:a16="http://schemas.microsoft.com/office/drawing/2014/main" id="{EBC1DAAF-08D9-70DD-C7C2-752FF6E5E831}"/>
              </a:ext>
            </a:extLst>
          </p:cNvPr>
          <p:cNvPicPr>
            <a:picLocks noChangeAspect="1"/>
          </p:cNvPicPr>
          <p:nvPr/>
        </p:nvPicPr>
        <p:blipFill>
          <a:blip r:embed="rId4"/>
          <a:stretch>
            <a:fillRect/>
          </a:stretch>
        </p:blipFill>
        <p:spPr>
          <a:xfrm>
            <a:off x="5170406" y="2034146"/>
            <a:ext cx="3600627" cy="3731220"/>
          </a:xfrm>
          <a:prstGeom prst="rect">
            <a:avLst/>
          </a:prstGeom>
        </p:spPr>
      </p:pic>
    </p:spTree>
    <p:extLst>
      <p:ext uri="{BB962C8B-B14F-4D97-AF65-F5344CB8AC3E}">
        <p14:creationId xmlns:p14="http://schemas.microsoft.com/office/powerpoint/2010/main" val="2531916331"/>
      </p:ext>
    </p:extLst>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EA1D5-7EBB-2711-7C4C-B675BBFF763D}"/>
              </a:ext>
            </a:extLst>
          </p:cNvPr>
          <p:cNvSpPr txBox="1"/>
          <p:nvPr/>
        </p:nvSpPr>
        <p:spPr>
          <a:xfrm>
            <a:off x="131736" y="6470667"/>
            <a:ext cx="7973878" cy="307777"/>
          </a:xfrm>
          <a:prstGeom prst="rect">
            <a:avLst/>
          </a:prstGeom>
          <a:noFill/>
        </p:spPr>
        <p:txBody>
          <a:bodyPr wrap="square">
            <a:spAutoFit/>
          </a:bodyPr>
          <a:lstStyle/>
          <a:p>
            <a:r>
              <a:rPr lang="en-US" dirty="0">
                <a:hlinkClick r:id="rId2"/>
              </a:rPr>
              <a:t>http://www.goodearthgraphics.com/virtcave/splattermites/splatter.html</a:t>
            </a:r>
            <a:r>
              <a:rPr lang="en-US" dirty="0"/>
              <a:t> </a:t>
            </a:r>
          </a:p>
        </p:txBody>
      </p:sp>
      <p:sp>
        <p:nvSpPr>
          <p:cNvPr id="5" name="TextBox 4">
            <a:extLst>
              <a:ext uri="{FF2B5EF4-FFF2-40B4-BE49-F238E27FC236}">
                <a16:creationId xmlns:a16="http://schemas.microsoft.com/office/drawing/2014/main" id="{37E9EB29-90A6-3692-3965-E197185BA790}"/>
              </a:ext>
            </a:extLst>
          </p:cNvPr>
          <p:cNvSpPr txBox="1"/>
          <p:nvPr/>
        </p:nvSpPr>
        <p:spPr>
          <a:xfrm>
            <a:off x="1651189" y="79556"/>
            <a:ext cx="6665607" cy="769441"/>
          </a:xfrm>
          <a:prstGeom prst="rect">
            <a:avLst/>
          </a:prstGeom>
          <a:noFill/>
        </p:spPr>
        <p:txBody>
          <a:bodyPr wrap="none" rtlCol="0">
            <a:spAutoFit/>
          </a:bodyPr>
          <a:lstStyle/>
          <a:p>
            <a:r>
              <a:rPr lang="pt-BR" sz="4400" b="1" dirty="0"/>
              <a:t>Estalagmite de “</a:t>
            </a:r>
            <a:r>
              <a:rPr lang="pt-BR" sz="4400" b="1" dirty="0" err="1"/>
              <a:t>splash</a:t>
            </a:r>
            <a:r>
              <a:rPr lang="pt-BR" sz="4400" b="1" dirty="0"/>
              <a:t>”</a:t>
            </a:r>
            <a:endParaRPr lang="en-US" sz="4400" b="1" dirty="0"/>
          </a:p>
        </p:txBody>
      </p:sp>
      <p:sp>
        <p:nvSpPr>
          <p:cNvPr id="6" name="TextBox 5">
            <a:extLst>
              <a:ext uri="{FF2B5EF4-FFF2-40B4-BE49-F238E27FC236}">
                <a16:creationId xmlns:a16="http://schemas.microsoft.com/office/drawing/2014/main" id="{0F02B3AF-DF50-FBD1-6298-D56DB9C32DC5}"/>
              </a:ext>
            </a:extLst>
          </p:cNvPr>
          <p:cNvSpPr txBox="1"/>
          <p:nvPr/>
        </p:nvSpPr>
        <p:spPr>
          <a:xfrm>
            <a:off x="460137" y="848996"/>
            <a:ext cx="8497883" cy="954107"/>
          </a:xfrm>
          <a:prstGeom prst="rect">
            <a:avLst/>
          </a:prstGeom>
          <a:noFill/>
        </p:spPr>
        <p:txBody>
          <a:bodyPr wrap="square" rtlCol="0">
            <a:spAutoFit/>
          </a:bodyPr>
          <a:lstStyle/>
          <a:p>
            <a:pPr algn="ctr"/>
            <a:r>
              <a:rPr lang="pt-BR" sz="2800" dirty="0"/>
              <a:t>Estalagmite em cavernas com teto alto, faz a gota respingar antes de depositar a calcita</a:t>
            </a:r>
            <a:endParaRPr lang="en-US" sz="2800" dirty="0"/>
          </a:p>
        </p:txBody>
      </p:sp>
      <p:pic>
        <p:nvPicPr>
          <p:cNvPr id="3" name="Picture 2" descr="A person standing next to a large rock&#10;&#10;Description automatically generated with low confidence">
            <a:extLst>
              <a:ext uri="{FF2B5EF4-FFF2-40B4-BE49-F238E27FC236}">
                <a16:creationId xmlns:a16="http://schemas.microsoft.com/office/drawing/2014/main" id="{2659F594-7E3B-2A0D-D4FA-97536F3AF9E5}"/>
              </a:ext>
            </a:extLst>
          </p:cNvPr>
          <p:cNvPicPr>
            <a:picLocks noChangeAspect="1"/>
          </p:cNvPicPr>
          <p:nvPr/>
        </p:nvPicPr>
        <p:blipFill>
          <a:blip r:embed="rId3"/>
          <a:stretch>
            <a:fillRect/>
          </a:stretch>
        </p:blipFill>
        <p:spPr>
          <a:xfrm>
            <a:off x="460138" y="1911453"/>
            <a:ext cx="2855686" cy="4283530"/>
          </a:xfrm>
          <a:prstGeom prst="rect">
            <a:avLst/>
          </a:prstGeom>
        </p:spPr>
      </p:pic>
      <p:pic>
        <p:nvPicPr>
          <p:cNvPr id="9" name="Picture 8" descr="A picture containing nature, cave&#10;&#10;Description automatically generated">
            <a:extLst>
              <a:ext uri="{FF2B5EF4-FFF2-40B4-BE49-F238E27FC236}">
                <a16:creationId xmlns:a16="http://schemas.microsoft.com/office/drawing/2014/main" id="{ADE7C000-B8E1-FAA3-3567-185745490D55}"/>
              </a:ext>
            </a:extLst>
          </p:cNvPr>
          <p:cNvPicPr>
            <a:picLocks noChangeAspect="1"/>
          </p:cNvPicPr>
          <p:nvPr/>
        </p:nvPicPr>
        <p:blipFill>
          <a:blip r:embed="rId4"/>
          <a:stretch>
            <a:fillRect/>
          </a:stretch>
        </p:blipFill>
        <p:spPr>
          <a:xfrm>
            <a:off x="3427398" y="2044939"/>
            <a:ext cx="5451618" cy="4150044"/>
          </a:xfrm>
          <a:prstGeom prst="rect">
            <a:avLst/>
          </a:prstGeom>
        </p:spPr>
      </p:pic>
    </p:spTree>
    <p:extLst>
      <p:ext uri="{BB962C8B-B14F-4D97-AF65-F5344CB8AC3E}">
        <p14:creationId xmlns:p14="http://schemas.microsoft.com/office/powerpoint/2010/main" val="1373682090"/>
      </p:ext>
    </p:extLst>
  </p:cSld>
  <p:clrMapOvr>
    <a:masterClrMapping/>
  </p:clrMapOvr>
  <p:transition>
    <p:zoom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519198" y="213344"/>
            <a:ext cx="4105611" cy="769441"/>
          </a:xfrm>
          <a:prstGeom prst="rect">
            <a:avLst/>
          </a:prstGeom>
          <a:noFill/>
        </p:spPr>
        <p:txBody>
          <a:bodyPr wrap="none" rtlCol="0">
            <a:spAutoFit/>
          </a:bodyPr>
          <a:lstStyle/>
          <a:p>
            <a:pPr algn="ctr"/>
            <a:r>
              <a:rPr lang="pt-BR" sz="4400" b="1" dirty="0"/>
              <a:t>Copa de Sinos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Escorrimento das gotas sobre uma estalagmite</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39484" y="6416766"/>
            <a:ext cx="8472151" cy="307777"/>
          </a:xfrm>
          <a:prstGeom prst="rect">
            <a:avLst/>
          </a:prstGeom>
          <a:noFill/>
        </p:spPr>
        <p:txBody>
          <a:bodyPr wrap="square">
            <a:spAutoFit/>
          </a:bodyPr>
          <a:lstStyle/>
          <a:p>
            <a:r>
              <a:rPr lang="en-US" dirty="0">
                <a:hlinkClick r:id="rId2"/>
              </a:rPr>
              <a:t>http://www.goodearthgraphics.com/virtcave/bellcan/bellcan.html</a:t>
            </a:r>
            <a:r>
              <a:rPr lang="en-US" dirty="0"/>
              <a:t> </a:t>
            </a:r>
          </a:p>
        </p:txBody>
      </p:sp>
      <p:pic>
        <p:nvPicPr>
          <p:cNvPr id="4" name="Picture 3" descr="A picture containing rock, outdoor, nature, cave&#10;&#10;Description automatically generated">
            <a:extLst>
              <a:ext uri="{FF2B5EF4-FFF2-40B4-BE49-F238E27FC236}">
                <a16:creationId xmlns:a16="http://schemas.microsoft.com/office/drawing/2014/main" id="{6E4DFE46-F316-B963-5FE4-A2B39F92F521}"/>
              </a:ext>
            </a:extLst>
          </p:cNvPr>
          <p:cNvPicPr>
            <a:picLocks noChangeAspect="1"/>
          </p:cNvPicPr>
          <p:nvPr/>
        </p:nvPicPr>
        <p:blipFill rotWithShape="1">
          <a:blip r:embed="rId3"/>
          <a:srcRect t="27907"/>
          <a:stretch/>
        </p:blipFill>
        <p:spPr>
          <a:xfrm>
            <a:off x="2291763" y="1662084"/>
            <a:ext cx="4560473" cy="4600948"/>
          </a:xfrm>
          <a:prstGeom prst="rect">
            <a:avLst/>
          </a:prstGeom>
        </p:spPr>
      </p:pic>
    </p:spTree>
    <p:extLst>
      <p:ext uri="{BB962C8B-B14F-4D97-AF65-F5344CB8AC3E}">
        <p14:creationId xmlns:p14="http://schemas.microsoft.com/office/powerpoint/2010/main" val="2041692405"/>
      </p:ext>
    </p:extLst>
  </p:cSld>
  <p:clrMapOvr>
    <a:masterClrMapping/>
  </p:clrMapOvr>
  <p:transition>
    <p:zoom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EA1D5-7EBB-2711-7C4C-B675BBFF763D}"/>
              </a:ext>
            </a:extLst>
          </p:cNvPr>
          <p:cNvSpPr txBox="1"/>
          <p:nvPr/>
        </p:nvSpPr>
        <p:spPr>
          <a:xfrm>
            <a:off x="131736" y="6470667"/>
            <a:ext cx="7973878" cy="307777"/>
          </a:xfrm>
          <a:prstGeom prst="rect">
            <a:avLst/>
          </a:prstGeom>
          <a:noFill/>
        </p:spPr>
        <p:txBody>
          <a:bodyPr wrap="square">
            <a:spAutoFit/>
          </a:bodyPr>
          <a:lstStyle/>
          <a:p>
            <a:r>
              <a:rPr lang="en-US" dirty="0">
                <a:hlinkClick r:id="rId2"/>
              </a:rPr>
              <a:t>http://www.goodearthgraphics.com/virtcave/flowstone/flowstone.html</a:t>
            </a:r>
            <a:r>
              <a:rPr lang="en-US" dirty="0"/>
              <a:t> </a:t>
            </a:r>
          </a:p>
        </p:txBody>
      </p:sp>
      <p:sp>
        <p:nvSpPr>
          <p:cNvPr id="5" name="TextBox 4">
            <a:extLst>
              <a:ext uri="{FF2B5EF4-FFF2-40B4-BE49-F238E27FC236}">
                <a16:creationId xmlns:a16="http://schemas.microsoft.com/office/drawing/2014/main" id="{37E9EB29-90A6-3692-3965-E197185BA790}"/>
              </a:ext>
            </a:extLst>
          </p:cNvPr>
          <p:cNvSpPr txBox="1"/>
          <p:nvPr/>
        </p:nvSpPr>
        <p:spPr>
          <a:xfrm>
            <a:off x="2529905" y="171889"/>
            <a:ext cx="4389343" cy="769441"/>
          </a:xfrm>
          <a:prstGeom prst="rect">
            <a:avLst/>
          </a:prstGeom>
          <a:noFill/>
        </p:spPr>
        <p:txBody>
          <a:bodyPr wrap="none" rtlCol="0">
            <a:spAutoFit/>
          </a:bodyPr>
          <a:lstStyle/>
          <a:p>
            <a:r>
              <a:rPr lang="pt-BR" sz="4400" b="1" dirty="0"/>
              <a:t>Pedras de fluxo</a:t>
            </a:r>
            <a:endParaRPr lang="en-US" sz="4400" b="1" dirty="0"/>
          </a:p>
        </p:txBody>
      </p:sp>
      <p:sp>
        <p:nvSpPr>
          <p:cNvPr id="6" name="TextBox 5">
            <a:extLst>
              <a:ext uri="{FF2B5EF4-FFF2-40B4-BE49-F238E27FC236}">
                <a16:creationId xmlns:a16="http://schemas.microsoft.com/office/drawing/2014/main" id="{0F02B3AF-DF50-FBD1-6298-D56DB9C32DC5}"/>
              </a:ext>
            </a:extLst>
          </p:cNvPr>
          <p:cNvSpPr txBox="1"/>
          <p:nvPr/>
        </p:nvSpPr>
        <p:spPr>
          <a:xfrm>
            <a:off x="460137" y="848997"/>
            <a:ext cx="8528880" cy="954107"/>
          </a:xfrm>
          <a:prstGeom prst="rect">
            <a:avLst/>
          </a:prstGeom>
          <a:noFill/>
        </p:spPr>
        <p:txBody>
          <a:bodyPr wrap="square" rtlCol="0">
            <a:spAutoFit/>
          </a:bodyPr>
          <a:lstStyle/>
          <a:p>
            <a:r>
              <a:rPr lang="pt-BR" sz="2800" dirty="0"/>
              <a:t>Deposição ao correr água em superfície inclinada do chão</a:t>
            </a:r>
            <a:endParaRPr lang="en-US" sz="2800" dirty="0"/>
          </a:p>
        </p:txBody>
      </p:sp>
      <p:pic>
        <p:nvPicPr>
          <p:cNvPr id="3" name="Picture 2" descr="A picture containing rock, fungus, outdoor, rocky&#10;&#10;Description automatically generated">
            <a:extLst>
              <a:ext uri="{FF2B5EF4-FFF2-40B4-BE49-F238E27FC236}">
                <a16:creationId xmlns:a16="http://schemas.microsoft.com/office/drawing/2014/main" id="{F0E6ACD2-4D9C-A6E2-4308-0ECFA5C55994}"/>
              </a:ext>
            </a:extLst>
          </p:cNvPr>
          <p:cNvPicPr>
            <a:picLocks noChangeAspect="1"/>
          </p:cNvPicPr>
          <p:nvPr/>
        </p:nvPicPr>
        <p:blipFill>
          <a:blip r:embed="rId3"/>
          <a:stretch>
            <a:fillRect/>
          </a:stretch>
        </p:blipFill>
        <p:spPr>
          <a:xfrm>
            <a:off x="1236420" y="1823089"/>
            <a:ext cx="6295756" cy="4584097"/>
          </a:xfrm>
          <a:prstGeom prst="rect">
            <a:avLst/>
          </a:prstGeom>
        </p:spPr>
      </p:pic>
    </p:spTree>
    <p:extLst>
      <p:ext uri="{BB962C8B-B14F-4D97-AF65-F5344CB8AC3E}">
        <p14:creationId xmlns:p14="http://schemas.microsoft.com/office/powerpoint/2010/main" val="2474528760"/>
      </p:ext>
    </p:extLst>
  </p:cSld>
  <p:clrMapOvr>
    <a:masterClrMapping/>
  </p:clrMapOvr>
  <p:transition>
    <p:zoom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ea creature&#10;&#10;Description automatically generated with low confidence">
            <a:extLst>
              <a:ext uri="{FF2B5EF4-FFF2-40B4-BE49-F238E27FC236}">
                <a16:creationId xmlns:a16="http://schemas.microsoft.com/office/drawing/2014/main" id="{0AF8D918-4218-7F5F-E2E7-858852952971}"/>
              </a:ext>
            </a:extLst>
          </p:cNvPr>
          <p:cNvPicPr>
            <a:picLocks noChangeAspect="1"/>
          </p:cNvPicPr>
          <p:nvPr/>
        </p:nvPicPr>
        <p:blipFill>
          <a:blip r:embed="rId2"/>
          <a:stretch>
            <a:fillRect/>
          </a:stretch>
        </p:blipFill>
        <p:spPr>
          <a:xfrm>
            <a:off x="865968" y="1523114"/>
            <a:ext cx="7412064" cy="4947553"/>
          </a:xfrm>
          <a:prstGeom prst="rect">
            <a:avLst/>
          </a:prstGeom>
        </p:spPr>
      </p:pic>
      <p:sp>
        <p:nvSpPr>
          <p:cNvPr id="4" name="TextBox 3">
            <a:extLst>
              <a:ext uri="{FF2B5EF4-FFF2-40B4-BE49-F238E27FC236}">
                <a16:creationId xmlns:a16="http://schemas.microsoft.com/office/drawing/2014/main" id="{2A59C420-FB77-719F-8AE7-FC100EB618D0}"/>
              </a:ext>
            </a:extLst>
          </p:cNvPr>
          <p:cNvSpPr txBox="1"/>
          <p:nvPr/>
        </p:nvSpPr>
        <p:spPr>
          <a:xfrm>
            <a:off x="131736" y="6470667"/>
            <a:ext cx="7973878" cy="307777"/>
          </a:xfrm>
          <a:prstGeom prst="rect">
            <a:avLst/>
          </a:prstGeom>
          <a:noFill/>
        </p:spPr>
        <p:txBody>
          <a:bodyPr wrap="square">
            <a:spAutoFit/>
          </a:bodyPr>
          <a:lstStyle/>
          <a:p>
            <a:r>
              <a:rPr lang="en-US" dirty="0">
                <a:hlinkClick r:id="rId3"/>
              </a:rPr>
              <a:t>https://www.electricalelibrary.com/2020/04/27/o-que-sao-espeleotemas/</a:t>
            </a:r>
            <a:r>
              <a:rPr lang="en-US" dirty="0"/>
              <a:t> </a:t>
            </a:r>
          </a:p>
        </p:txBody>
      </p:sp>
      <p:sp>
        <p:nvSpPr>
          <p:cNvPr id="5" name="TextBox 4">
            <a:extLst>
              <a:ext uri="{FF2B5EF4-FFF2-40B4-BE49-F238E27FC236}">
                <a16:creationId xmlns:a16="http://schemas.microsoft.com/office/drawing/2014/main" id="{764D076F-BEE5-D79A-B59B-7F61DAAD9A53}"/>
              </a:ext>
            </a:extLst>
          </p:cNvPr>
          <p:cNvSpPr txBox="1"/>
          <p:nvPr/>
        </p:nvSpPr>
        <p:spPr>
          <a:xfrm>
            <a:off x="1767699" y="115226"/>
            <a:ext cx="5798382" cy="769441"/>
          </a:xfrm>
          <a:prstGeom prst="rect">
            <a:avLst/>
          </a:prstGeom>
          <a:noFill/>
        </p:spPr>
        <p:txBody>
          <a:bodyPr wrap="none" rtlCol="0">
            <a:spAutoFit/>
          </a:bodyPr>
          <a:lstStyle/>
          <a:p>
            <a:r>
              <a:rPr lang="pt-BR" sz="4400" b="1" dirty="0"/>
              <a:t>Couve flor ou pipoca</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461445" y="884667"/>
            <a:ext cx="8424101" cy="523220"/>
          </a:xfrm>
          <a:prstGeom prst="rect">
            <a:avLst/>
          </a:prstGeom>
          <a:noFill/>
        </p:spPr>
        <p:txBody>
          <a:bodyPr wrap="none" rtlCol="0">
            <a:spAutoFit/>
          </a:bodyPr>
          <a:lstStyle/>
          <a:p>
            <a:r>
              <a:rPr lang="pt-BR" sz="2800" dirty="0"/>
              <a:t>A gota respinga ao cair em uma superfície molhada</a:t>
            </a:r>
            <a:endParaRPr lang="en-US" sz="2800" dirty="0"/>
          </a:p>
        </p:txBody>
      </p:sp>
    </p:spTree>
    <p:extLst>
      <p:ext uri="{BB962C8B-B14F-4D97-AF65-F5344CB8AC3E}">
        <p14:creationId xmlns:p14="http://schemas.microsoft.com/office/powerpoint/2010/main" val="791559053"/>
      </p:ext>
    </p:extLst>
  </p:cSld>
  <p:clrMapOvr>
    <a:masterClrMapping/>
  </p:clrMapOvr>
  <p:transition>
    <p:zoom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3651195" y="277245"/>
            <a:ext cx="2225289" cy="769441"/>
          </a:xfrm>
          <a:prstGeom prst="rect">
            <a:avLst/>
          </a:prstGeom>
          <a:noFill/>
        </p:spPr>
        <p:txBody>
          <a:bodyPr wrap="none" rtlCol="0">
            <a:spAutoFit/>
          </a:bodyPr>
          <a:lstStyle/>
          <a:p>
            <a:pPr algn="ctr"/>
            <a:r>
              <a:rPr lang="pt-BR" sz="4400" b="1" dirty="0"/>
              <a:t>Pérolas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155173"/>
            <a:ext cx="8808076" cy="954107"/>
          </a:xfrm>
          <a:prstGeom prst="rect">
            <a:avLst/>
          </a:prstGeom>
          <a:noFill/>
        </p:spPr>
        <p:txBody>
          <a:bodyPr wrap="square" rtlCol="0">
            <a:spAutoFit/>
          </a:bodyPr>
          <a:lstStyle/>
          <a:p>
            <a:pPr algn="ctr"/>
            <a:r>
              <a:rPr lang="pt-BR" sz="2800" dirty="0"/>
              <a:t>Água demais pingando, não deixa formar estalagmite, e a água vai polindo as esferas ao movê-las</a:t>
            </a:r>
          </a:p>
        </p:txBody>
      </p:sp>
      <p:pic>
        <p:nvPicPr>
          <p:cNvPr id="4" name="Picture 3">
            <a:extLst>
              <a:ext uri="{FF2B5EF4-FFF2-40B4-BE49-F238E27FC236}">
                <a16:creationId xmlns:a16="http://schemas.microsoft.com/office/drawing/2014/main" id="{AFEFC126-1F61-FF66-0800-B5818E17D9A5}"/>
              </a:ext>
            </a:extLst>
          </p:cNvPr>
          <p:cNvPicPr>
            <a:picLocks noChangeAspect="1"/>
          </p:cNvPicPr>
          <p:nvPr/>
        </p:nvPicPr>
        <p:blipFill>
          <a:blip r:embed="rId2"/>
          <a:stretch>
            <a:fillRect/>
          </a:stretch>
        </p:blipFill>
        <p:spPr>
          <a:xfrm>
            <a:off x="214456" y="2500311"/>
            <a:ext cx="8808076" cy="2930015"/>
          </a:xfrm>
          <a:prstGeom prst="rect">
            <a:avLst/>
          </a:prstGeom>
        </p:spPr>
      </p:pic>
      <p:sp>
        <p:nvSpPr>
          <p:cNvPr id="8" name="TextBox 7">
            <a:extLst>
              <a:ext uri="{FF2B5EF4-FFF2-40B4-BE49-F238E27FC236}">
                <a16:creationId xmlns:a16="http://schemas.microsoft.com/office/drawing/2014/main" id="{24D3F911-F108-F97B-F5F7-C5334E115583}"/>
              </a:ext>
            </a:extLst>
          </p:cNvPr>
          <p:cNvSpPr txBox="1"/>
          <p:nvPr/>
        </p:nvSpPr>
        <p:spPr>
          <a:xfrm>
            <a:off x="214457" y="6241655"/>
            <a:ext cx="8808075" cy="523220"/>
          </a:xfrm>
          <a:prstGeom prst="rect">
            <a:avLst/>
          </a:prstGeom>
          <a:noFill/>
        </p:spPr>
        <p:txBody>
          <a:bodyPr wrap="square">
            <a:spAutoFit/>
          </a:bodyPr>
          <a:lstStyle/>
          <a:p>
            <a:pPr algn="ctr"/>
            <a:r>
              <a:rPr lang="pt-BR" dirty="0" err="1"/>
              <a:t>Silverio</a:t>
            </a:r>
            <a:r>
              <a:rPr lang="pt-BR" dirty="0"/>
              <a:t>, M. O. (2015). Atuação da arquitetura no uso público de cavernas. Conceitos, métodos e estratégias para ocupação. Caverna do Diabo, SP.</a:t>
            </a:r>
          </a:p>
        </p:txBody>
      </p:sp>
    </p:spTree>
    <p:extLst>
      <p:ext uri="{BB962C8B-B14F-4D97-AF65-F5344CB8AC3E}">
        <p14:creationId xmlns:p14="http://schemas.microsoft.com/office/powerpoint/2010/main" val="3946963693"/>
      </p:ext>
    </p:extLst>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D397-1F40-3812-3DDC-195604A0FD0D}"/>
              </a:ext>
            </a:extLst>
          </p:cNvPr>
          <p:cNvSpPr>
            <a:spLocks noGrp="1"/>
          </p:cNvSpPr>
          <p:nvPr>
            <p:ph type="title"/>
          </p:nvPr>
        </p:nvSpPr>
        <p:spPr>
          <a:xfrm>
            <a:off x="914400" y="-78646"/>
            <a:ext cx="7772400" cy="1143000"/>
          </a:xfrm>
        </p:spPr>
        <p:txBody>
          <a:bodyPr/>
          <a:lstStyle/>
          <a:p>
            <a:r>
              <a:rPr lang="pt-BR" b="1" dirty="0">
                <a:solidFill>
                  <a:schemeClr val="tx1"/>
                </a:solidFill>
              </a:rPr>
              <a:t>Proteção de Cavernas</a:t>
            </a:r>
            <a:endParaRPr lang="en-US" b="1" dirty="0">
              <a:solidFill>
                <a:schemeClr val="tx1"/>
              </a:solidFill>
            </a:endParaRPr>
          </a:p>
        </p:txBody>
      </p:sp>
      <p:sp>
        <p:nvSpPr>
          <p:cNvPr id="8" name="TextBox 7">
            <a:extLst>
              <a:ext uri="{FF2B5EF4-FFF2-40B4-BE49-F238E27FC236}">
                <a16:creationId xmlns:a16="http://schemas.microsoft.com/office/drawing/2014/main" id="{2F679F65-DAC7-07A1-3AEA-C48509C93144}"/>
              </a:ext>
            </a:extLst>
          </p:cNvPr>
          <p:cNvSpPr txBox="1"/>
          <p:nvPr/>
        </p:nvSpPr>
        <p:spPr>
          <a:xfrm>
            <a:off x="162732" y="6125223"/>
            <a:ext cx="8849532" cy="584775"/>
          </a:xfrm>
          <a:prstGeom prst="rect">
            <a:avLst/>
          </a:prstGeom>
          <a:noFill/>
        </p:spPr>
        <p:txBody>
          <a:bodyPr wrap="square">
            <a:spAutoFit/>
          </a:bodyPr>
          <a:lstStyle/>
          <a:p>
            <a:pPr algn="ctr"/>
            <a:r>
              <a:rPr lang="en-US" sz="1600" dirty="0">
                <a:hlinkClick r:id="rId2"/>
              </a:rPr>
              <a:t>https://g1.globo.com/fantastico/noticia/2022/01/23/decreto-presidencial-que-permite-a-destruicao-de-cavernas-e-um-crime-contra-a-humanidade-dizem-especialistas.ghtml</a:t>
            </a:r>
            <a:r>
              <a:rPr lang="en-US" sz="1600" dirty="0"/>
              <a:t> </a:t>
            </a:r>
          </a:p>
        </p:txBody>
      </p:sp>
      <p:sp>
        <p:nvSpPr>
          <p:cNvPr id="9" name="TextBox 8">
            <a:extLst>
              <a:ext uri="{FF2B5EF4-FFF2-40B4-BE49-F238E27FC236}">
                <a16:creationId xmlns:a16="http://schemas.microsoft.com/office/drawing/2014/main" id="{99FD9E9C-2505-30DB-12F9-0C2E5DAB9338}"/>
              </a:ext>
            </a:extLst>
          </p:cNvPr>
          <p:cNvSpPr txBox="1"/>
          <p:nvPr/>
        </p:nvSpPr>
        <p:spPr>
          <a:xfrm>
            <a:off x="297444" y="924554"/>
            <a:ext cx="7326044" cy="5262979"/>
          </a:xfrm>
          <a:prstGeom prst="rect">
            <a:avLst/>
          </a:prstGeom>
          <a:noFill/>
        </p:spPr>
        <p:txBody>
          <a:bodyPr wrap="none" rtlCol="0">
            <a:spAutoFit/>
          </a:bodyPr>
          <a:lstStyle/>
          <a:p>
            <a:pPr marL="457200" indent="-457200">
              <a:buFont typeface="Arial" panose="020B0604020202020204" pitchFamily="34" charset="0"/>
              <a:buChar char="•"/>
            </a:pPr>
            <a:r>
              <a:rPr lang="pt-BR" sz="2800" dirty="0"/>
              <a:t>Classificação em níveis:</a:t>
            </a:r>
          </a:p>
          <a:p>
            <a:r>
              <a:rPr lang="pt-BR" sz="2800" dirty="0"/>
              <a:t>	- Máximo</a:t>
            </a:r>
          </a:p>
          <a:p>
            <a:r>
              <a:rPr lang="pt-BR" sz="2800" dirty="0"/>
              <a:t>	- Alto</a:t>
            </a:r>
          </a:p>
          <a:p>
            <a:r>
              <a:rPr lang="pt-BR" sz="2800" dirty="0"/>
              <a:t>	- Médio </a:t>
            </a:r>
          </a:p>
          <a:p>
            <a:r>
              <a:rPr lang="pt-BR" sz="2800" dirty="0"/>
              <a:t>	- Baixo</a:t>
            </a:r>
          </a:p>
          <a:p>
            <a:pPr marL="457200" indent="-457200">
              <a:buFont typeface="Arial" panose="020B0604020202020204" pitchFamily="34" charset="0"/>
              <a:buChar char="•"/>
            </a:pPr>
            <a:r>
              <a:rPr lang="pt-BR" sz="2800" dirty="0"/>
              <a:t>Relevância por atributos:</a:t>
            </a:r>
          </a:p>
          <a:p>
            <a:r>
              <a:rPr lang="pt-BR" sz="2800" dirty="0"/>
              <a:t>	- Ecológicos e biológicos</a:t>
            </a:r>
          </a:p>
          <a:p>
            <a:r>
              <a:rPr lang="pt-BR" sz="2800" dirty="0"/>
              <a:t>	- Geológicos</a:t>
            </a:r>
          </a:p>
          <a:p>
            <a:r>
              <a:rPr lang="pt-BR" sz="2800" dirty="0"/>
              <a:t>	- Hidrológicos</a:t>
            </a:r>
          </a:p>
          <a:p>
            <a:r>
              <a:rPr lang="pt-BR" sz="2800" dirty="0"/>
              <a:t>	- Paleontológicos</a:t>
            </a:r>
          </a:p>
          <a:p>
            <a:r>
              <a:rPr lang="pt-BR" sz="2800" dirty="0"/>
              <a:t>	- Cênicos</a:t>
            </a:r>
          </a:p>
          <a:p>
            <a:r>
              <a:rPr lang="pt-BR" sz="2800" dirty="0"/>
              <a:t>	- Histórico-culturais e socioeconômicos</a:t>
            </a:r>
            <a:endParaRPr lang="en-US" sz="2800" dirty="0"/>
          </a:p>
        </p:txBody>
      </p:sp>
    </p:spTree>
    <p:extLst>
      <p:ext uri="{BB962C8B-B14F-4D97-AF65-F5344CB8AC3E}">
        <p14:creationId xmlns:p14="http://schemas.microsoft.com/office/powerpoint/2010/main" val="345277303"/>
      </p:ext>
    </p:extLst>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926358" y="213344"/>
            <a:ext cx="3291287" cy="769441"/>
          </a:xfrm>
          <a:prstGeom prst="rect">
            <a:avLst/>
          </a:prstGeom>
          <a:noFill/>
        </p:spPr>
        <p:txBody>
          <a:bodyPr wrap="none" rtlCol="0">
            <a:spAutoFit/>
          </a:bodyPr>
          <a:lstStyle/>
          <a:p>
            <a:pPr algn="ctr"/>
            <a:r>
              <a:rPr lang="pt-BR" sz="4400" b="1" dirty="0"/>
              <a:t>Leite de lua</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Bactérias fixam calcário que escorre nas paredes inclinadas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 y="6436731"/>
            <a:ext cx="8472151" cy="307777"/>
          </a:xfrm>
          <a:prstGeom prst="rect">
            <a:avLst/>
          </a:prstGeom>
          <a:noFill/>
        </p:spPr>
        <p:txBody>
          <a:bodyPr wrap="square">
            <a:spAutoFit/>
          </a:bodyPr>
          <a:lstStyle/>
          <a:p>
            <a:r>
              <a:rPr lang="en-US" dirty="0">
                <a:hlinkClick r:id="rId2"/>
              </a:rPr>
              <a:t>https://en.wikipedia.org/wiki/Moonmilk#/media/File:Bergmilchkammer_04.jpg</a:t>
            </a:r>
            <a:r>
              <a:rPr lang="en-US" dirty="0"/>
              <a:t> </a:t>
            </a:r>
          </a:p>
        </p:txBody>
      </p:sp>
      <p:pic>
        <p:nvPicPr>
          <p:cNvPr id="4" name="Picture 3" descr="A close-up of a sculpture&#10;&#10;Description automatically generated with low confidence">
            <a:extLst>
              <a:ext uri="{FF2B5EF4-FFF2-40B4-BE49-F238E27FC236}">
                <a16:creationId xmlns:a16="http://schemas.microsoft.com/office/drawing/2014/main" id="{2E43D64A-2B28-7691-93FB-E7A705791509}"/>
              </a:ext>
            </a:extLst>
          </p:cNvPr>
          <p:cNvPicPr>
            <a:picLocks noChangeAspect="1"/>
          </p:cNvPicPr>
          <p:nvPr/>
        </p:nvPicPr>
        <p:blipFill>
          <a:blip r:embed="rId3"/>
          <a:stretch>
            <a:fillRect/>
          </a:stretch>
        </p:blipFill>
        <p:spPr>
          <a:xfrm>
            <a:off x="960895" y="1572252"/>
            <a:ext cx="6974237" cy="4629150"/>
          </a:xfrm>
          <a:prstGeom prst="rect">
            <a:avLst/>
          </a:prstGeom>
        </p:spPr>
      </p:pic>
    </p:spTree>
    <p:extLst>
      <p:ext uri="{BB962C8B-B14F-4D97-AF65-F5344CB8AC3E}">
        <p14:creationId xmlns:p14="http://schemas.microsoft.com/office/powerpoint/2010/main" val="594518352"/>
      </p:ext>
    </p:extLst>
  </p:cSld>
  <p:clrMapOvr>
    <a:masterClrMapping/>
  </p:clrMapOvr>
  <p:transition>
    <p:zoom dir="in"/>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3553933" y="213344"/>
            <a:ext cx="2036135" cy="769441"/>
          </a:xfrm>
          <a:prstGeom prst="rect">
            <a:avLst/>
          </a:prstGeom>
          <a:noFill/>
        </p:spPr>
        <p:txBody>
          <a:bodyPr wrap="none" rtlCol="0">
            <a:spAutoFit/>
          </a:bodyPr>
          <a:lstStyle/>
          <a:p>
            <a:pPr algn="ctr"/>
            <a:r>
              <a:rPr lang="pt-BR" sz="4400" b="1" dirty="0"/>
              <a:t>Balões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Bactérias fixam calcário que sai de rachaduras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39484" y="6416766"/>
            <a:ext cx="8472151" cy="307777"/>
          </a:xfrm>
          <a:prstGeom prst="rect">
            <a:avLst/>
          </a:prstGeom>
          <a:noFill/>
        </p:spPr>
        <p:txBody>
          <a:bodyPr wrap="square">
            <a:spAutoFit/>
          </a:bodyPr>
          <a:lstStyle/>
          <a:p>
            <a:r>
              <a:rPr lang="en-US" dirty="0">
                <a:hlinkClick r:id="rId2"/>
              </a:rPr>
              <a:t>http://www.goodearthgraphics.com/virtcave/balloons/balloon.html</a:t>
            </a:r>
            <a:r>
              <a:rPr lang="en-US" dirty="0"/>
              <a:t> </a:t>
            </a:r>
          </a:p>
        </p:txBody>
      </p:sp>
      <p:pic>
        <p:nvPicPr>
          <p:cNvPr id="3" name="Picture 2" descr="A picture containing indoor, close&#10;&#10;Description automatically generated">
            <a:extLst>
              <a:ext uri="{FF2B5EF4-FFF2-40B4-BE49-F238E27FC236}">
                <a16:creationId xmlns:a16="http://schemas.microsoft.com/office/drawing/2014/main" id="{2FFBF623-6F17-9C39-FD44-0D123066828B}"/>
              </a:ext>
            </a:extLst>
          </p:cNvPr>
          <p:cNvPicPr>
            <a:picLocks noChangeAspect="1"/>
          </p:cNvPicPr>
          <p:nvPr/>
        </p:nvPicPr>
        <p:blipFill>
          <a:blip r:embed="rId3"/>
          <a:stretch>
            <a:fillRect/>
          </a:stretch>
        </p:blipFill>
        <p:spPr>
          <a:xfrm>
            <a:off x="3084573" y="1777980"/>
            <a:ext cx="3254234" cy="4475738"/>
          </a:xfrm>
          <a:prstGeom prst="rect">
            <a:avLst/>
          </a:prstGeom>
        </p:spPr>
      </p:pic>
    </p:spTree>
    <p:extLst>
      <p:ext uri="{BB962C8B-B14F-4D97-AF65-F5344CB8AC3E}">
        <p14:creationId xmlns:p14="http://schemas.microsoft.com/office/powerpoint/2010/main" val="1334263421"/>
      </p:ext>
    </p:extLst>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863839" y="277245"/>
            <a:ext cx="3416321" cy="769441"/>
          </a:xfrm>
          <a:prstGeom prst="rect">
            <a:avLst/>
          </a:prstGeom>
          <a:noFill/>
        </p:spPr>
        <p:txBody>
          <a:bodyPr wrap="none" rtlCol="0">
            <a:spAutoFit/>
          </a:bodyPr>
          <a:lstStyle/>
          <a:p>
            <a:pPr algn="ctr"/>
            <a:r>
              <a:rPr lang="pt-BR" sz="4400" b="1" dirty="0"/>
              <a:t>Plataformas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830997"/>
          </a:xfrm>
          <a:prstGeom prst="rect">
            <a:avLst/>
          </a:prstGeom>
          <a:noFill/>
        </p:spPr>
        <p:txBody>
          <a:bodyPr wrap="square" rtlCol="0">
            <a:spAutoFit/>
          </a:bodyPr>
          <a:lstStyle/>
          <a:p>
            <a:pPr algn="ctr"/>
            <a:r>
              <a:rPr lang="pt-BR" sz="2400" dirty="0"/>
              <a:t>Calcificação da água que escorre para beira de lagos nas cavernas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 y="6250755"/>
            <a:ext cx="8472151" cy="523220"/>
          </a:xfrm>
          <a:prstGeom prst="rect">
            <a:avLst/>
          </a:prstGeom>
          <a:noFill/>
        </p:spPr>
        <p:txBody>
          <a:bodyPr wrap="square">
            <a:spAutoFit/>
          </a:bodyPr>
          <a:lstStyle/>
          <a:p>
            <a:r>
              <a:rPr lang="en-US" dirty="0">
                <a:hlinkClick r:id="rId2"/>
              </a:rPr>
              <a:t>https://en.wikipedia.org/wiki/Shelfstone#/media/File:Shelfstone2.jpg</a:t>
            </a:r>
            <a:r>
              <a:rPr lang="en-US" dirty="0"/>
              <a:t> </a:t>
            </a:r>
          </a:p>
          <a:p>
            <a:r>
              <a:rPr lang="en-US" dirty="0">
                <a:hlinkClick r:id="rId3"/>
              </a:rPr>
              <a:t>http://www.goodearthgraphics.com/virtcave/shelfst/shelf.html</a:t>
            </a:r>
            <a:r>
              <a:rPr lang="en-US" dirty="0"/>
              <a:t> </a:t>
            </a:r>
          </a:p>
        </p:txBody>
      </p:sp>
      <p:pic>
        <p:nvPicPr>
          <p:cNvPr id="3" name="Picture 2" descr="A picture containing rock&#10;&#10;Description automatically generated">
            <a:extLst>
              <a:ext uri="{FF2B5EF4-FFF2-40B4-BE49-F238E27FC236}">
                <a16:creationId xmlns:a16="http://schemas.microsoft.com/office/drawing/2014/main" id="{1039D091-7982-AB43-78C4-5480DBF8CBA4}"/>
              </a:ext>
            </a:extLst>
          </p:cNvPr>
          <p:cNvPicPr>
            <a:picLocks noChangeAspect="1"/>
          </p:cNvPicPr>
          <p:nvPr/>
        </p:nvPicPr>
        <p:blipFill rotWithShape="1">
          <a:blip r:embed="rId4"/>
          <a:srcRect t="24384"/>
          <a:stretch/>
        </p:blipFill>
        <p:spPr>
          <a:xfrm>
            <a:off x="119800" y="2362653"/>
            <a:ext cx="6067082" cy="3756437"/>
          </a:xfrm>
          <a:prstGeom prst="rect">
            <a:avLst/>
          </a:prstGeom>
        </p:spPr>
      </p:pic>
      <p:pic>
        <p:nvPicPr>
          <p:cNvPr id="8" name="Picture 7" descr="A picture containing nature, cave&#10;&#10;Description automatically generated">
            <a:extLst>
              <a:ext uri="{FF2B5EF4-FFF2-40B4-BE49-F238E27FC236}">
                <a16:creationId xmlns:a16="http://schemas.microsoft.com/office/drawing/2014/main" id="{F9F5A80D-32CF-3298-6598-DCB3E0BFC005}"/>
              </a:ext>
            </a:extLst>
          </p:cNvPr>
          <p:cNvPicPr>
            <a:picLocks noChangeAspect="1"/>
          </p:cNvPicPr>
          <p:nvPr/>
        </p:nvPicPr>
        <p:blipFill>
          <a:blip r:embed="rId5"/>
          <a:stretch>
            <a:fillRect/>
          </a:stretch>
        </p:blipFill>
        <p:spPr>
          <a:xfrm>
            <a:off x="6264372" y="2426835"/>
            <a:ext cx="2848631" cy="3756436"/>
          </a:xfrm>
          <a:prstGeom prst="rect">
            <a:avLst/>
          </a:prstGeom>
        </p:spPr>
      </p:pic>
    </p:spTree>
    <p:extLst>
      <p:ext uri="{BB962C8B-B14F-4D97-AF65-F5344CB8AC3E}">
        <p14:creationId xmlns:p14="http://schemas.microsoft.com/office/powerpoint/2010/main" val="3619051866"/>
      </p:ext>
    </p:extLst>
  </p:cSld>
  <p:clrMapOvr>
    <a:masterClrMapping/>
  </p:clrMapOvr>
  <p:transition>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942388" y="277245"/>
            <a:ext cx="3259227" cy="769441"/>
          </a:xfrm>
          <a:prstGeom prst="rect">
            <a:avLst/>
          </a:prstGeom>
          <a:noFill/>
        </p:spPr>
        <p:txBody>
          <a:bodyPr wrap="none" rtlCol="0">
            <a:spAutoFit/>
          </a:bodyPr>
          <a:lstStyle/>
          <a:p>
            <a:pPr algn="ctr"/>
            <a:r>
              <a:rPr lang="pt-BR" sz="4400" b="1" dirty="0"/>
              <a:t>Travertinos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Formação de barreiras com poços em áreas calcáreas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39484" y="6297950"/>
            <a:ext cx="8472151" cy="307777"/>
          </a:xfrm>
          <a:prstGeom prst="rect">
            <a:avLst/>
          </a:prstGeom>
          <a:noFill/>
        </p:spPr>
        <p:txBody>
          <a:bodyPr wrap="square">
            <a:spAutoFit/>
          </a:bodyPr>
          <a:lstStyle/>
          <a:p>
            <a:r>
              <a:rPr lang="en-US" dirty="0">
                <a:hlinkClick r:id="rId2"/>
              </a:rPr>
              <a:t>https://seazimute.blogspot.com/2013/10/a-travessia-dos-travertinos-gigantes.html</a:t>
            </a:r>
            <a:r>
              <a:rPr lang="en-US" dirty="0"/>
              <a:t> </a:t>
            </a:r>
          </a:p>
        </p:txBody>
      </p:sp>
      <p:pic>
        <p:nvPicPr>
          <p:cNvPr id="4" name="Picture 3" descr="A picture containing nature, concrete, stone&#10;&#10;Description automatically generated">
            <a:extLst>
              <a:ext uri="{FF2B5EF4-FFF2-40B4-BE49-F238E27FC236}">
                <a16:creationId xmlns:a16="http://schemas.microsoft.com/office/drawing/2014/main" id="{3C3D9F86-68B1-4B93-64B7-7CA738245F08}"/>
              </a:ext>
            </a:extLst>
          </p:cNvPr>
          <p:cNvPicPr>
            <a:picLocks noChangeAspect="1"/>
          </p:cNvPicPr>
          <p:nvPr/>
        </p:nvPicPr>
        <p:blipFill>
          <a:blip r:embed="rId3"/>
          <a:stretch>
            <a:fillRect/>
          </a:stretch>
        </p:blipFill>
        <p:spPr>
          <a:xfrm>
            <a:off x="1272152" y="1697378"/>
            <a:ext cx="6599695" cy="4380548"/>
          </a:xfrm>
          <a:prstGeom prst="rect">
            <a:avLst/>
          </a:prstGeom>
        </p:spPr>
      </p:pic>
    </p:spTree>
    <p:extLst>
      <p:ext uri="{BB962C8B-B14F-4D97-AF65-F5344CB8AC3E}">
        <p14:creationId xmlns:p14="http://schemas.microsoft.com/office/powerpoint/2010/main" val="3781770273"/>
      </p:ext>
    </p:extLst>
  </p:cSld>
  <p:clrMapOvr>
    <a:masterClrMapping/>
  </p:clrMapOvr>
  <p:transition>
    <p:zoom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9C420-FB77-719F-8AE7-FC100EB618D0}"/>
              </a:ext>
            </a:extLst>
          </p:cNvPr>
          <p:cNvSpPr txBox="1"/>
          <p:nvPr/>
        </p:nvSpPr>
        <p:spPr>
          <a:xfrm>
            <a:off x="131736" y="6346683"/>
            <a:ext cx="7973878" cy="307777"/>
          </a:xfrm>
          <a:prstGeom prst="rect">
            <a:avLst/>
          </a:prstGeom>
          <a:noFill/>
        </p:spPr>
        <p:txBody>
          <a:bodyPr wrap="square">
            <a:spAutoFit/>
          </a:bodyPr>
          <a:lstStyle/>
          <a:p>
            <a:r>
              <a:rPr lang="en-US" dirty="0">
                <a:hlinkClick r:id="rId2"/>
              </a:rPr>
              <a:t>http://www.goodearthgraphics.com/virtcave/bottlebr/bottlebr.html</a:t>
            </a:r>
            <a:r>
              <a:rPr lang="en-US" dirty="0"/>
              <a:t> </a:t>
            </a:r>
          </a:p>
        </p:txBody>
      </p:sp>
      <p:sp>
        <p:nvSpPr>
          <p:cNvPr id="5" name="TextBox 4">
            <a:extLst>
              <a:ext uri="{FF2B5EF4-FFF2-40B4-BE49-F238E27FC236}">
                <a16:creationId xmlns:a16="http://schemas.microsoft.com/office/drawing/2014/main" id="{764D076F-BEE5-D79A-B59B-7F61DAAD9A53}"/>
              </a:ext>
            </a:extLst>
          </p:cNvPr>
          <p:cNvSpPr txBox="1"/>
          <p:nvPr/>
        </p:nvSpPr>
        <p:spPr>
          <a:xfrm>
            <a:off x="2139658" y="61009"/>
            <a:ext cx="4706738" cy="769441"/>
          </a:xfrm>
          <a:prstGeom prst="rect">
            <a:avLst/>
          </a:prstGeom>
          <a:noFill/>
        </p:spPr>
        <p:txBody>
          <a:bodyPr wrap="none" rtlCol="0">
            <a:spAutoFit/>
          </a:bodyPr>
          <a:lstStyle/>
          <a:p>
            <a:r>
              <a:rPr lang="pt-BR" sz="4400" b="1" dirty="0"/>
              <a:t>Clavas, castiçais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64475" y="722947"/>
            <a:ext cx="9123011" cy="523220"/>
          </a:xfrm>
          <a:prstGeom prst="rect">
            <a:avLst/>
          </a:prstGeom>
          <a:noFill/>
        </p:spPr>
        <p:txBody>
          <a:bodyPr wrap="none" rtlCol="0">
            <a:spAutoFit/>
          </a:bodyPr>
          <a:lstStyle/>
          <a:p>
            <a:pPr algn="ctr"/>
            <a:r>
              <a:rPr lang="pt-BR" sz="2800" dirty="0"/>
              <a:t>Quando uma estalactite fica submersa por algum tempo</a:t>
            </a:r>
            <a:endParaRPr lang="en-US" sz="2800" dirty="0"/>
          </a:p>
        </p:txBody>
      </p:sp>
      <p:pic>
        <p:nvPicPr>
          <p:cNvPr id="3" name="Picture 2" descr="A close-up of a white flower&#10;&#10;Description automatically generated with low confidence">
            <a:extLst>
              <a:ext uri="{FF2B5EF4-FFF2-40B4-BE49-F238E27FC236}">
                <a16:creationId xmlns:a16="http://schemas.microsoft.com/office/drawing/2014/main" id="{EAEB6F6B-1CB0-7B63-C7D1-DEAD01530981}"/>
              </a:ext>
            </a:extLst>
          </p:cNvPr>
          <p:cNvPicPr>
            <a:picLocks noChangeAspect="1"/>
          </p:cNvPicPr>
          <p:nvPr/>
        </p:nvPicPr>
        <p:blipFill>
          <a:blip r:embed="rId3"/>
          <a:stretch>
            <a:fillRect/>
          </a:stretch>
        </p:blipFill>
        <p:spPr>
          <a:xfrm>
            <a:off x="402983" y="1395806"/>
            <a:ext cx="4134823" cy="4706303"/>
          </a:xfrm>
          <a:prstGeom prst="rect">
            <a:avLst/>
          </a:prstGeom>
        </p:spPr>
      </p:pic>
      <p:pic>
        <p:nvPicPr>
          <p:cNvPr id="10" name="Picture 9" descr="A picture containing arranged&#10;&#10;Description automatically generated">
            <a:extLst>
              <a:ext uri="{FF2B5EF4-FFF2-40B4-BE49-F238E27FC236}">
                <a16:creationId xmlns:a16="http://schemas.microsoft.com/office/drawing/2014/main" id="{479CC720-9B7B-5EAF-7A9A-452EBBAF7388}"/>
              </a:ext>
            </a:extLst>
          </p:cNvPr>
          <p:cNvPicPr>
            <a:picLocks noChangeAspect="1"/>
          </p:cNvPicPr>
          <p:nvPr/>
        </p:nvPicPr>
        <p:blipFill>
          <a:blip r:embed="rId4"/>
          <a:stretch>
            <a:fillRect/>
          </a:stretch>
        </p:blipFill>
        <p:spPr>
          <a:xfrm>
            <a:off x="4794059" y="1395806"/>
            <a:ext cx="4078912" cy="4642664"/>
          </a:xfrm>
          <a:prstGeom prst="rect">
            <a:avLst/>
          </a:prstGeom>
        </p:spPr>
      </p:pic>
    </p:spTree>
    <p:extLst>
      <p:ext uri="{BB962C8B-B14F-4D97-AF65-F5344CB8AC3E}">
        <p14:creationId xmlns:p14="http://schemas.microsoft.com/office/powerpoint/2010/main" val="3791042420"/>
      </p:ext>
    </p:extLst>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747538" y="246249"/>
            <a:ext cx="3070072" cy="769441"/>
          </a:xfrm>
          <a:prstGeom prst="rect">
            <a:avLst/>
          </a:prstGeom>
          <a:noFill/>
        </p:spPr>
        <p:txBody>
          <a:bodyPr wrap="none" rtlCol="0">
            <a:spAutoFit/>
          </a:bodyPr>
          <a:lstStyle/>
          <a:p>
            <a:pPr algn="ctr"/>
            <a:r>
              <a:rPr lang="pt-BR" sz="4400" b="1" dirty="0"/>
              <a:t>Triângulos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Deposição da calcita em lagoas sazonais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 y="6250755"/>
            <a:ext cx="8472151" cy="307777"/>
          </a:xfrm>
          <a:prstGeom prst="rect">
            <a:avLst/>
          </a:prstGeom>
          <a:noFill/>
        </p:spPr>
        <p:txBody>
          <a:bodyPr wrap="square">
            <a:spAutoFit/>
          </a:bodyPr>
          <a:lstStyle/>
          <a:p>
            <a:r>
              <a:rPr lang="en-US" dirty="0">
                <a:hlinkClick r:id="rId2"/>
              </a:rPr>
              <a:t>http://www.goodearthgraphics.com/virtcave/triangles/triangles.html</a:t>
            </a:r>
            <a:r>
              <a:rPr lang="en-US" dirty="0"/>
              <a:t> </a:t>
            </a:r>
          </a:p>
        </p:txBody>
      </p:sp>
      <p:pic>
        <p:nvPicPr>
          <p:cNvPr id="4" name="Picture 3" descr="A picture containing food, coral fungus, dish&#10;&#10;Description automatically generated">
            <a:extLst>
              <a:ext uri="{FF2B5EF4-FFF2-40B4-BE49-F238E27FC236}">
                <a16:creationId xmlns:a16="http://schemas.microsoft.com/office/drawing/2014/main" id="{47C6A3BA-AA14-40BB-36AD-5670ABB10702}"/>
              </a:ext>
            </a:extLst>
          </p:cNvPr>
          <p:cNvPicPr>
            <a:picLocks noChangeAspect="1"/>
          </p:cNvPicPr>
          <p:nvPr/>
        </p:nvPicPr>
        <p:blipFill>
          <a:blip r:embed="rId3"/>
          <a:stretch>
            <a:fillRect/>
          </a:stretch>
        </p:blipFill>
        <p:spPr>
          <a:xfrm>
            <a:off x="1027820" y="1713173"/>
            <a:ext cx="7088360" cy="4332760"/>
          </a:xfrm>
          <a:prstGeom prst="rect">
            <a:avLst/>
          </a:prstGeom>
        </p:spPr>
      </p:pic>
    </p:spTree>
    <p:extLst>
      <p:ext uri="{BB962C8B-B14F-4D97-AF65-F5344CB8AC3E}">
        <p14:creationId xmlns:p14="http://schemas.microsoft.com/office/powerpoint/2010/main" val="1961329503"/>
      </p:ext>
    </p:extLst>
  </p:cSld>
  <p:clrMapOvr>
    <a:masterClrMapping/>
  </p:clrMapOvr>
  <p:transition>
    <p:zoom dir="in"/>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3350354" y="213344"/>
            <a:ext cx="2443298" cy="769441"/>
          </a:xfrm>
          <a:prstGeom prst="rect">
            <a:avLst/>
          </a:prstGeom>
          <a:noFill/>
        </p:spPr>
        <p:txBody>
          <a:bodyPr wrap="none" rtlCol="0">
            <a:spAutoFit/>
          </a:bodyPr>
          <a:lstStyle/>
          <a:p>
            <a:pPr algn="ctr"/>
            <a:r>
              <a:rPr lang="pt-BR" sz="4400" b="1" dirty="0"/>
              <a:t>Mamilos</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Calcificação no teto de cavernas submersas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77489" y="6343743"/>
            <a:ext cx="8472151" cy="307777"/>
          </a:xfrm>
          <a:prstGeom prst="rect">
            <a:avLst/>
          </a:prstGeom>
          <a:noFill/>
        </p:spPr>
        <p:txBody>
          <a:bodyPr wrap="square">
            <a:spAutoFit/>
          </a:bodyPr>
          <a:lstStyle/>
          <a:p>
            <a:r>
              <a:rPr lang="en-US" dirty="0">
                <a:hlinkClick r:id="rId2"/>
              </a:rPr>
              <a:t>http://www.goodearthgraphics.com/virtcave/clouds/clouds.html</a:t>
            </a:r>
            <a:r>
              <a:rPr lang="en-US" dirty="0"/>
              <a:t> </a:t>
            </a:r>
          </a:p>
        </p:txBody>
      </p:sp>
      <p:pic>
        <p:nvPicPr>
          <p:cNvPr id="2" name="Picture 1" descr="A person standing in a cave&#10;&#10;Description automatically generated with medium confidence">
            <a:extLst>
              <a:ext uri="{FF2B5EF4-FFF2-40B4-BE49-F238E27FC236}">
                <a16:creationId xmlns:a16="http://schemas.microsoft.com/office/drawing/2014/main" id="{3E35E1EB-6BD9-7F47-0CB6-2B65CED2E3F3}"/>
              </a:ext>
            </a:extLst>
          </p:cNvPr>
          <p:cNvPicPr>
            <a:picLocks noChangeAspect="1"/>
          </p:cNvPicPr>
          <p:nvPr/>
        </p:nvPicPr>
        <p:blipFill>
          <a:blip r:embed="rId3"/>
          <a:stretch>
            <a:fillRect/>
          </a:stretch>
        </p:blipFill>
        <p:spPr>
          <a:xfrm>
            <a:off x="1322392" y="1694292"/>
            <a:ext cx="5827363" cy="4370522"/>
          </a:xfrm>
          <a:prstGeom prst="rect">
            <a:avLst/>
          </a:prstGeom>
        </p:spPr>
      </p:pic>
    </p:spTree>
    <p:extLst>
      <p:ext uri="{BB962C8B-B14F-4D97-AF65-F5344CB8AC3E}">
        <p14:creationId xmlns:p14="http://schemas.microsoft.com/office/powerpoint/2010/main" val="1953317608"/>
      </p:ext>
    </p:extLst>
  </p:cSld>
  <p:clrMapOvr>
    <a:masterClrMapping/>
  </p:clrMapOvr>
  <p:transition>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4D076F-BEE5-D79A-B59B-7F61DAAD9A53}"/>
              </a:ext>
            </a:extLst>
          </p:cNvPr>
          <p:cNvSpPr txBox="1"/>
          <p:nvPr/>
        </p:nvSpPr>
        <p:spPr>
          <a:xfrm>
            <a:off x="2253095" y="233104"/>
            <a:ext cx="4637809" cy="769441"/>
          </a:xfrm>
          <a:prstGeom prst="rect">
            <a:avLst/>
          </a:prstGeom>
          <a:noFill/>
        </p:spPr>
        <p:txBody>
          <a:bodyPr wrap="none" rtlCol="0">
            <a:spAutoFit/>
          </a:bodyPr>
          <a:lstStyle/>
          <a:p>
            <a:pPr algn="ctr"/>
            <a:r>
              <a:rPr lang="pt-BR" sz="4400" b="1" dirty="0"/>
              <a:t>Sinos do inferno</a:t>
            </a:r>
            <a:endParaRPr lang="en-US" sz="4400" b="1"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35924" y="1046686"/>
            <a:ext cx="8472152" cy="461665"/>
          </a:xfrm>
          <a:prstGeom prst="rect">
            <a:avLst/>
          </a:prstGeom>
          <a:noFill/>
        </p:spPr>
        <p:txBody>
          <a:bodyPr wrap="square" rtlCol="0">
            <a:spAutoFit/>
          </a:bodyPr>
          <a:lstStyle/>
          <a:p>
            <a:pPr algn="ctr"/>
            <a:r>
              <a:rPr lang="pt-BR" sz="2400" dirty="0"/>
              <a:t>Formado em cavernas submersas, pela ação de bactérias</a:t>
            </a:r>
          </a:p>
        </p:txBody>
      </p:sp>
      <p:sp>
        <p:nvSpPr>
          <p:cNvPr id="11" name="TextBox 10">
            <a:extLst>
              <a:ext uri="{FF2B5EF4-FFF2-40B4-BE49-F238E27FC236}">
                <a16:creationId xmlns:a16="http://schemas.microsoft.com/office/drawing/2014/main" id="{A7E473FE-1EE5-A1BE-6905-7703BAFBCD1A}"/>
              </a:ext>
            </a:extLst>
          </p:cNvPr>
          <p:cNvSpPr txBox="1"/>
          <p:nvPr/>
        </p:nvSpPr>
        <p:spPr>
          <a:xfrm>
            <a:off x="-1" y="6436731"/>
            <a:ext cx="8472151" cy="307777"/>
          </a:xfrm>
          <a:prstGeom prst="rect">
            <a:avLst/>
          </a:prstGeom>
          <a:noFill/>
        </p:spPr>
        <p:txBody>
          <a:bodyPr wrap="square">
            <a:spAutoFit/>
          </a:bodyPr>
          <a:lstStyle/>
          <a:p>
            <a:r>
              <a:rPr lang="en-US" dirty="0">
                <a:hlinkClick r:id="rId2"/>
              </a:rPr>
              <a:t>https://en.wikipedia.org/wiki/Hells_Bells_(cave_formations)#/media/File:Hells_Bells-D.png</a:t>
            </a:r>
            <a:r>
              <a:rPr lang="en-US" dirty="0"/>
              <a:t> </a:t>
            </a:r>
          </a:p>
        </p:txBody>
      </p:sp>
      <p:pic>
        <p:nvPicPr>
          <p:cNvPr id="2" name="Picture 1" descr="A picture containing cave, nature&#10;&#10;Description automatically generated">
            <a:extLst>
              <a:ext uri="{FF2B5EF4-FFF2-40B4-BE49-F238E27FC236}">
                <a16:creationId xmlns:a16="http://schemas.microsoft.com/office/drawing/2014/main" id="{2BE68FEB-73A3-5AA8-F1B6-E6C43553223B}"/>
              </a:ext>
            </a:extLst>
          </p:cNvPr>
          <p:cNvPicPr>
            <a:picLocks noChangeAspect="1"/>
          </p:cNvPicPr>
          <p:nvPr/>
        </p:nvPicPr>
        <p:blipFill rotWithShape="1">
          <a:blip r:embed="rId3"/>
          <a:srcRect l="9119"/>
          <a:stretch/>
        </p:blipFill>
        <p:spPr>
          <a:xfrm>
            <a:off x="2145615" y="1704907"/>
            <a:ext cx="5477359" cy="4535268"/>
          </a:xfrm>
          <a:prstGeom prst="rect">
            <a:avLst/>
          </a:prstGeom>
        </p:spPr>
      </p:pic>
    </p:spTree>
    <p:extLst>
      <p:ext uri="{BB962C8B-B14F-4D97-AF65-F5344CB8AC3E}">
        <p14:creationId xmlns:p14="http://schemas.microsoft.com/office/powerpoint/2010/main" val="2333148175"/>
      </p:ext>
    </p:extLst>
  </p:cSld>
  <p:clrMapOvr>
    <a:masterClrMapping/>
  </p:clrMapOvr>
  <p:transition>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342A3-5D79-6684-1DD8-082A883B09B4}"/>
              </a:ext>
            </a:extLst>
          </p:cNvPr>
          <p:cNvPicPr>
            <a:picLocks noChangeAspect="1"/>
          </p:cNvPicPr>
          <p:nvPr/>
        </p:nvPicPr>
        <p:blipFill rotWithShape="1">
          <a:blip r:embed="rId2"/>
          <a:srcRect b="32212"/>
          <a:stretch/>
        </p:blipFill>
        <p:spPr>
          <a:xfrm>
            <a:off x="173293" y="185978"/>
            <a:ext cx="4119738" cy="6618718"/>
          </a:xfrm>
          <a:prstGeom prst="rect">
            <a:avLst/>
          </a:prstGeom>
        </p:spPr>
      </p:pic>
      <p:sp>
        <p:nvSpPr>
          <p:cNvPr id="4" name="TextBox 3">
            <a:extLst>
              <a:ext uri="{FF2B5EF4-FFF2-40B4-BE49-F238E27FC236}">
                <a16:creationId xmlns:a16="http://schemas.microsoft.com/office/drawing/2014/main" id="{33E40F39-0403-3B26-2080-BD2938ED9165}"/>
              </a:ext>
            </a:extLst>
          </p:cNvPr>
          <p:cNvSpPr txBox="1"/>
          <p:nvPr/>
        </p:nvSpPr>
        <p:spPr>
          <a:xfrm>
            <a:off x="4221458" y="57950"/>
            <a:ext cx="4820823" cy="954107"/>
          </a:xfrm>
          <a:prstGeom prst="rect">
            <a:avLst/>
          </a:prstGeom>
          <a:noFill/>
        </p:spPr>
        <p:txBody>
          <a:bodyPr wrap="square" rtlCol="0">
            <a:spAutoFit/>
          </a:bodyPr>
          <a:lstStyle/>
          <a:p>
            <a:pPr algn="ctr"/>
            <a:r>
              <a:rPr lang="pt-BR" sz="2800" b="1" dirty="0"/>
              <a:t>Datação de espeleotemas por séries de Urânio</a:t>
            </a:r>
            <a:endParaRPr lang="en-US" sz="2800" b="1" dirty="0"/>
          </a:p>
        </p:txBody>
      </p:sp>
      <p:sp>
        <p:nvSpPr>
          <p:cNvPr id="5" name="TextBox 4">
            <a:extLst>
              <a:ext uri="{FF2B5EF4-FFF2-40B4-BE49-F238E27FC236}">
                <a16:creationId xmlns:a16="http://schemas.microsoft.com/office/drawing/2014/main" id="{2A1DEC4E-8403-429A-F095-2C949B63D725}"/>
              </a:ext>
            </a:extLst>
          </p:cNvPr>
          <p:cNvSpPr txBox="1"/>
          <p:nvPr/>
        </p:nvSpPr>
        <p:spPr>
          <a:xfrm>
            <a:off x="4293032" y="999252"/>
            <a:ext cx="4677676" cy="2062103"/>
          </a:xfrm>
          <a:prstGeom prst="rect">
            <a:avLst/>
          </a:prstGeom>
          <a:noFill/>
        </p:spPr>
        <p:txBody>
          <a:bodyPr wrap="square" rtlCol="0">
            <a:spAutoFit/>
          </a:bodyPr>
          <a:lstStyle/>
          <a:p>
            <a:pPr marL="457200" indent="-457200">
              <a:buFont typeface="+mj-lt"/>
              <a:buAutoNum type="arabicPeriod"/>
            </a:pPr>
            <a:r>
              <a:rPr lang="pt-BR" sz="1600" dirty="0"/>
              <a:t>Taxa de crescimento dos espeleotemas é indicador da quantidade de chuva na região</a:t>
            </a:r>
          </a:p>
          <a:p>
            <a:pPr marL="457200" indent="-457200">
              <a:buFont typeface="+mj-lt"/>
              <a:buAutoNum type="arabicPeriod"/>
            </a:pPr>
            <a:r>
              <a:rPr lang="pt-BR" sz="1600" dirty="0"/>
              <a:t>Sabendo idade (períodos glaciais e </a:t>
            </a:r>
            <a:r>
              <a:rPr lang="pt-BR" sz="1600" dirty="0" err="1"/>
              <a:t>inter-glaciais</a:t>
            </a:r>
            <a:r>
              <a:rPr lang="pt-BR" sz="1600" dirty="0"/>
              <a:t>), e chuva, pode-se entender a relação entre temperatura e pluviosidade</a:t>
            </a:r>
          </a:p>
          <a:p>
            <a:pPr marL="457200" indent="-457200">
              <a:buFont typeface="+mj-lt"/>
              <a:buAutoNum type="arabicPeriod"/>
            </a:pPr>
            <a:r>
              <a:rPr lang="pt-BR" sz="1600" dirty="0"/>
              <a:t>É possível simular tendências de como o aquecimento global vai afetar a chuva na região</a:t>
            </a:r>
            <a:endParaRPr lang="en-US" sz="1600" dirty="0"/>
          </a:p>
        </p:txBody>
      </p:sp>
      <p:pic>
        <p:nvPicPr>
          <p:cNvPr id="7" name="Picture 6">
            <a:extLst>
              <a:ext uri="{FF2B5EF4-FFF2-40B4-BE49-F238E27FC236}">
                <a16:creationId xmlns:a16="http://schemas.microsoft.com/office/drawing/2014/main" id="{B4A215C7-0065-0EDD-C791-F4394CE8333E}"/>
              </a:ext>
            </a:extLst>
          </p:cNvPr>
          <p:cNvPicPr>
            <a:picLocks noChangeAspect="1"/>
          </p:cNvPicPr>
          <p:nvPr/>
        </p:nvPicPr>
        <p:blipFill rotWithShape="1">
          <a:blip r:embed="rId2"/>
          <a:srcRect t="68434"/>
          <a:stretch/>
        </p:blipFill>
        <p:spPr>
          <a:xfrm>
            <a:off x="4293031" y="3118845"/>
            <a:ext cx="4677676" cy="3499451"/>
          </a:xfrm>
          <a:prstGeom prst="rect">
            <a:avLst/>
          </a:prstGeom>
        </p:spPr>
      </p:pic>
      <p:sp>
        <p:nvSpPr>
          <p:cNvPr id="6" name="TextBox 5">
            <a:extLst>
              <a:ext uri="{FF2B5EF4-FFF2-40B4-BE49-F238E27FC236}">
                <a16:creationId xmlns:a16="http://schemas.microsoft.com/office/drawing/2014/main" id="{8DBB81E7-64AB-B6A3-62F6-C5907CFB4582}"/>
              </a:ext>
            </a:extLst>
          </p:cNvPr>
          <p:cNvSpPr txBox="1"/>
          <p:nvPr/>
        </p:nvSpPr>
        <p:spPr>
          <a:xfrm>
            <a:off x="6307808" y="6090833"/>
            <a:ext cx="2740389" cy="646331"/>
          </a:xfrm>
          <a:prstGeom prst="rect">
            <a:avLst/>
          </a:prstGeom>
          <a:noFill/>
        </p:spPr>
        <p:txBody>
          <a:bodyPr wrap="square">
            <a:spAutoFit/>
          </a:bodyPr>
          <a:lstStyle/>
          <a:p>
            <a:r>
              <a:rPr lang="en-US" sz="1200" dirty="0"/>
              <a:t>Lowe, J. John, and Michael JC Walker. </a:t>
            </a:r>
            <a:r>
              <a:rPr lang="en-US" sz="1200" i="1" dirty="0"/>
              <a:t>Reconstructing quaternary environments</a:t>
            </a:r>
            <a:r>
              <a:rPr lang="en-US" sz="1200" dirty="0"/>
              <a:t>. Routledge, 2014.</a:t>
            </a:r>
          </a:p>
        </p:txBody>
      </p:sp>
    </p:spTree>
    <p:extLst>
      <p:ext uri="{BB962C8B-B14F-4D97-AF65-F5344CB8AC3E}">
        <p14:creationId xmlns:p14="http://schemas.microsoft.com/office/powerpoint/2010/main" val="1284846956"/>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CE7A8-21C2-F909-F9CB-375495B66F76}"/>
              </a:ext>
            </a:extLst>
          </p:cNvPr>
          <p:cNvPicPr>
            <a:picLocks noChangeAspect="1"/>
          </p:cNvPicPr>
          <p:nvPr/>
        </p:nvPicPr>
        <p:blipFill>
          <a:blip r:embed="rId2"/>
          <a:stretch>
            <a:fillRect/>
          </a:stretch>
        </p:blipFill>
        <p:spPr>
          <a:xfrm>
            <a:off x="6657792" y="41157"/>
            <a:ext cx="2269231" cy="6668243"/>
          </a:xfrm>
          <a:prstGeom prst="rect">
            <a:avLst/>
          </a:prstGeom>
        </p:spPr>
      </p:pic>
      <p:sp>
        <p:nvSpPr>
          <p:cNvPr id="3" name="TextBox 2">
            <a:extLst>
              <a:ext uri="{FF2B5EF4-FFF2-40B4-BE49-F238E27FC236}">
                <a16:creationId xmlns:a16="http://schemas.microsoft.com/office/drawing/2014/main" id="{AF973C65-B8CA-232A-0627-6BE50FB2F6EB}"/>
              </a:ext>
            </a:extLst>
          </p:cNvPr>
          <p:cNvSpPr txBox="1"/>
          <p:nvPr/>
        </p:nvSpPr>
        <p:spPr>
          <a:xfrm>
            <a:off x="431731" y="1379349"/>
            <a:ext cx="5083444" cy="1569660"/>
          </a:xfrm>
          <a:prstGeom prst="rect">
            <a:avLst/>
          </a:prstGeom>
          <a:noFill/>
        </p:spPr>
        <p:txBody>
          <a:bodyPr wrap="square" rtlCol="0">
            <a:spAutoFit/>
          </a:bodyPr>
          <a:lstStyle/>
          <a:p>
            <a:pPr algn="ctr"/>
            <a:r>
              <a:rPr lang="pt-BR" sz="3200" dirty="0"/>
              <a:t>Espeleotema datado de 600 mil anos, encontrado na caverna do Diabo</a:t>
            </a:r>
            <a:endParaRPr lang="en-US" sz="3200" dirty="0"/>
          </a:p>
        </p:txBody>
      </p:sp>
      <p:pic>
        <p:nvPicPr>
          <p:cNvPr id="5" name="Picture 4">
            <a:extLst>
              <a:ext uri="{FF2B5EF4-FFF2-40B4-BE49-F238E27FC236}">
                <a16:creationId xmlns:a16="http://schemas.microsoft.com/office/drawing/2014/main" id="{AD74886B-F5B6-1F83-941A-8C0B58F9A71C}"/>
              </a:ext>
            </a:extLst>
          </p:cNvPr>
          <p:cNvPicPr>
            <a:picLocks noChangeAspect="1"/>
          </p:cNvPicPr>
          <p:nvPr/>
        </p:nvPicPr>
        <p:blipFill rotWithShape="1">
          <a:blip r:embed="rId3"/>
          <a:srcRect r="79796"/>
          <a:stretch/>
        </p:blipFill>
        <p:spPr>
          <a:xfrm>
            <a:off x="5946905" y="3956"/>
            <a:ext cx="493912" cy="6858000"/>
          </a:xfrm>
          <a:prstGeom prst="rect">
            <a:avLst/>
          </a:prstGeom>
        </p:spPr>
      </p:pic>
      <p:sp>
        <p:nvSpPr>
          <p:cNvPr id="6" name="Rectangle 5">
            <a:extLst>
              <a:ext uri="{FF2B5EF4-FFF2-40B4-BE49-F238E27FC236}">
                <a16:creationId xmlns:a16="http://schemas.microsoft.com/office/drawing/2014/main" id="{9203C889-DF02-4ED8-7C3B-82A5A2825554}"/>
              </a:ext>
            </a:extLst>
          </p:cNvPr>
          <p:cNvSpPr/>
          <p:nvPr/>
        </p:nvSpPr>
        <p:spPr>
          <a:xfrm>
            <a:off x="5956876" y="1146875"/>
            <a:ext cx="505917" cy="7129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A5E2C0-815C-972F-AAA7-055FCB0B26BA}"/>
              </a:ext>
            </a:extLst>
          </p:cNvPr>
          <p:cNvSpPr txBox="1"/>
          <p:nvPr/>
        </p:nvSpPr>
        <p:spPr>
          <a:xfrm>
            <a:off x="61995" y="5755293"/>
            <a:ext cx="6223841" cy="830997"/>
          </a:xfrm>
          <a:prstGeom prst="rect">
            <a:avLst/>
          </a:prstGeom>
          <a:noFill/>
        </p:spPr>
        <p:txBody>
          <a:bodyPr wrap="square">
            <a:spAutoFit/>
          </a:bodyPr>
          <a:lstStyle/>
          <a:p>
            <a:r>
              <a:rPr lang="en-US" sz="1600" dirty="0" err="1"/>
              <a:t>Registros</a:t>
            </a:r>
            <a:r>
              <a:rPr lang="en-US" sz="1600" dirty="0"/>
              <a:t> do </a:t>
            </a:r>
            <a:r>
              <a:rPr lang="en-US" sz="1600" dirty="0" err="1"/>
              <a:t>Clima</a:t>
            </a:r>
            <a:r>
              <a:rPr lang="en-US" sz="1600" dirty="0"/>
              <a:t> do </a:t>
            </a:r>
            <a:r>
              <a:rPr lang="en-US" sz="1600" dirty="0" err="1"/>
              <a:t>Passado</a:t>
            </a:r>
            <a:r>
              <a:rPr lang="en-US" sz="1600" dirty="0"/>
              <a:t>. </a:t>
            </a:r>
            <a:br>
              <a:rPr lang="en-US" sz="1600" dirty="0"/>
            </a:br>
            <a:r>
              <a:rPr lang="en-US" sz="1600" dirty="0" err="1"/>
              <a:t>Revista</a:t>
            </a:r>
            <a:r>
              <a:rPr lang="en-US" sz="1600" dirty="0"/>
              <a:t> </a:t>
            </a:r>
            <a:r>
              <a:rPr lang="en-US" sz="1600" dirty="0" err="1"/>
              <a:t>Fapesp</a:t>
            </a:r>
            <a:r>
              <a:rPr lang="en-US" sz="1600" dirty="0"/>
              <a:t>, </a:t>
            </a:r>
            <a:r>
              <a:rPr lang="en-US" sz="1600" dirty="0" err="1"/>
              <a:t>Edição</a:t>
            </a:r>
            <a:r>
              <a:rPr lang="en-US" sz="1600" dirty="0"/>
              <a:t> 211, set. 2013.</a:t>
            </a:r>
          </a:p>
          <a:p>
            <a:r>
              <a:rPr lang="en-US" sz="1600" dirty="0">
                <a:hlinkClick r:id="rId4"/>
              </a:rPr>
              <a:t>https://revistapesquisa.fapesp.br/registros-do-clima-do-passado/</a:t>
            </a:r>
            <a:r>
              <a:rPr lang="en-US" sz="1600" dirty="0"/>
              <a:t> </a:t>
            </a:r>
          </a:p>
        </p:txBody>
      </p:sp>
    </p:spTree>
    <p:extLst>
      <p:ext uri="{BB962C8B-B14F-4D97-AF65-F5344CB8AC3E}">
        <p14:creationId xmlns:p14="http://schemas.microsoft.com/office/powerpoint/2010/main" val="2583218954"/>
      </p:ext>
    </p:extLst>
  </p:cSld>
  <p:clrMapOvr>
    <a:masterClrMapping/>
  </p:clrMapOvr>
  <p:transition>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D397-1F40-3812-3DDC-195604A0FD0D}"/>
              </a:ext>
            </a:extLst>
          </p:cNvPr>
          <p:cNvSpPr>
            <a:spLocks noGrp="1"/>
          </p:cNvSpPr>
          <p:nvPr>
            <p:ph type="title"/>
          </p:nvPr>
        </p:nvSpPr>
        <p:spPr/>
        <p:txBody>
          <a:bodyPr/>
          <a:lstStyle/>
          <a:p>
            <a:r>
              <a:rPr lang="pt-BR" b="1" dirty="0">
                <a:solidFill>
                  <a:schemeClr val="tx1"/>
                </a:solidFill>
              </a:rPr>
              <a:t>Proteção de Cavernas</a:t>
            </a:r>
            <a:endParaRPr lang="en-US" b="1" dirty="0">
              <a:solidFill>
                <a:schemeClr val="tx1"/>
              </a:solidFill>
            </a:endParaRPr>
          </a:p>
        </p:txBody>
      </p:sp>
      <p:sp>
        <p:nvSpPr>
          <p:cNvPr id="3" name="Text Placeholder 2">
            <a:extLst>
              <a:ext uri="{FF2B5EF4-FFF2-40B4-BE49-F238E27FC236}">
                <a16:creationId xmlns:a16="http://schemas.microsoft.com/office/drawing/2014/main" id="{5B0ED7A0-66F9-9F3B-2963-5AF47630D909}"/>
              </a:ext>
            </a:extLst>
          </p:cNvPr>
          <p:cNvSpPr>
            <a:spLocks noGrp="1"/>
          </p:cNvSpPr>
          <p:nvPr>
            <p:ph type="body" idx="1"/>
          </p:nvPr>
        </p:nvSpPr>
        <p:spPr>
          <a:xfrm>
            <a:off x="453323" y="1812009"/>
            <a:ext cx="8159858" cy="3263685"/>
          </a:xfrm>
        </p:spPr>
        <p:txBody>
          <a:bodyPr/>
          <a:lstStyle/>
          <a:p>
            <a:r>
              <a:rPr lang="pt-BR" sz="2800" dirty="0"/>
              <a:t>Impacto irreversível em uma caverna</a:t>
            </a:r>
          </a:p>
          <a:p>
            <a:pPr lvl="1"/>
            <a:r>
              <a:rPr lang="pt-BR" dirty="0"/>
              <a:t>Preservação de 2 outras do mesmo nível</a:t>
            </a:r>
          </a:p>
          <a:p>
            <a:r>
              <a:rPr lang="pt-BR" sz="2800" dirty="0"/>
              <a:t>Cavernas de grau máximo</a:t>
            </a:r>
          </a:p>
          <a:p>
            <a:pPr lvl="1"/>
            <a:r>
              <a:rPr lang="pt-BR" dirty="0"/>
              <a:t>Valor único</a:t>
            </a:r>
          </a:p>
          <a:p>
            <a:pPr lvl="1"/>
            <a:r>
              <a:rPr lang="pt-BR" dirty="0"/>
              <a:t>Conflito se podem ser compensadas</a:t>
            </a:r>
          </a:p>
          <a:p>
            <a:pPr lvl="1"/>
            <a:endParaRPr lang="en-US" sz="2800" dirty="0"/>
          </a:p>
          <a:p>
            <a:endParaRPr lang="en-US" sz="2800" dirty="0"/>
          </a:p>
        </p:txBody>
      </p:sp>
      <p:sp>
        <p:nvSpPr>
          <p:cNvPr id="8" name="TextBox 7">
            <a:extLst>
              <a:ext uri="{FF2B5EF4-FFF2-40B4-BE49-F238E27FC236}">
                <a16:creationId xmlns:a16="http://schemas.microsoft.com/office/drawing/2014/main" id="{2F679F65-DAC7-07A1-3AEA-C48509C93144}"/>
              </a:ext>
            </a:extLst>
          </p:cNvPr>
          <p:cNvSpPr txBox="1"/>
          <p:nvPr/>
        </p:nvSpPr>
        <p:spPr>
          <a:xfrm>
            <a:off x="108486" y="5440362"/>
            <a:ext cx="8849532" cy="584775"/>
          </a:xfrm>
          <a:prstGeom prst="rect">
            <a:avLst/>
          </a:prstGeom>
          <a:noFill/>
        </p:spPr>
        <p:txBody>
          <a:bodyPr wrap="square">
            <a:spAutoFit/>
          </a:bodyPr>
          <a:lstStyle/>
          <a:p>
            <a:pPr algn="ctr"/>
            <a:r>
              <a:rPr lang="en-US" sz="1600" dirty="0">
                <a:hlinkClick r:id="rId2"/>
              </a:rPr>
              <a:t>https://g1.globo.com/fantastico/noticia/2022/01/23/decreto-presidencial-que-permite-a-destruicao-de-cavernas-e-um-crime-contra-a-humanidade-dizem-especialistas.ghtml</a:t>
            </a:r>
            <a:r>
              <a:rPr lang="en-US" sz="1600" dirty="0"/>
              <a:t> </a:t>
            </a:r>
          </a:p>
        </p:txBody>
      </p:sp>
    </p:spTree>
    <p:extLst>
      <p:ext uri="{BB962C8B-B14F-4D97-AF65-F5344CB8AC3E}">
        <p14:creationId xmlns:p14="http://schemas.microsoft.com/office/powerpoint/2010/main" val="1633783608"/>
      </p:ext>
    </p:extLst>
  </p:cSld>
  <p:clrMapOvr>
    <a:masterClrMapping/>
  </p:clrMapOvr>
  <p:transition>
    <p:zoom dir="in"/>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52D19C-7F8A-E841-097F-5A37358AE90A}"/>
              </a:ext>
            </a:extLst>
          </p:cNvPr>
          <p:cNvSpPr>
            <a:spLocks noGrp="1"/>
          </p:cNvSpPr>
          <p:nvPr>
            <p:ph type="title"/>
          </p:nvPr>
        </p:nvSpPr>
        <p:spPr>
          <a:xfrm>
            <a:off x="681925" y="-450751"/>
            <a:ext cx="8004875" cy="1143000"/>
          </a:xfrm>
        </p:spPr>
        <p:txBody>
          <a:bodyPr/>
          <a:lstStyle/>
          <a:p>
            <a:r>
              <a:rPr lang="pt-BR" sz="3200" b="1" dirty="0">
                <a:solidFill>
                  <a:schemeClr val="tx1"/>
                </a:solidFill>
              </a:rPr>
              <a:t>Iluminação e temperatura em cavernas</a:t>
            </a:r>
            <a:endParaRPr lang="en-US" sz="3200" b="1" dirty="0">
              <a:solidFill>
                <a:schemeClr val="tx1"/>
              </a:solidFill>
            </a:endParaRPr>
          </a:p>
        </p:txBody>
      </p:sp>
      <p:pic>
        <p:nvPicPr>
          <p:cNvPr id="8" name="Picture 7">
            <a:extLst>
              <a:ext uri="{FF2B5EF4-FFF2-40B4-BE49-F238E27FC236}">
                <a16:creationId xmlns:a16="http://schemas.microsoft.com/office/drawing/2014/main" id="{401EBA62-0C23-0D65-BD05-7DAD4E5AA2A4}"/>
              </a:ext>
            </a:extLst>
          </p:cNvPr>
          <p:cNvPicPr>
            <a:picLocks noChangeAspect="1"/>
          </p:cNvPicPr>
          <p:nvPr/>
        </p:nvPicPr>
        <p:blipFill>
          <a:blip r:embed="rId2"/>
          <a:stretch>
            <a:fillRect/>
          </a:stretch>
        </p:blipFill>
        <p:spPr>
          <a:xfrm>
            <a:off x="1722531" y="692249"/>
            <a:ext cx="6326618" cy="5498741"/>
          </a:xfrm>
          <a:prstGeom prst="rect">
            <a:avLst/>
          </a:prstGeom>
        </p:spPr>
      </p:pic>
      <p:sp>
        <p:nvSpPr>
          <p:cNvPr id="9" name="TextBox 8">
            <a:extLst>
              <a:ext uri="{FF2B5EF4-FFF2-40B4-BE49-F238E27FC236}">
                <a16:creationId xmlns:a16="http://schemas.microsoft.com/office/drawing/2014/main" id="{1F85BFB2-2889-FB4B-457F-8755FE57BF78}"/>
              </a:ext>
            </a:extLst>
          </p:cNvPr>
          <p:cNvSpPr txBox="1"/>
          <p:nvPr/>
        </p:nvSpPr>
        <p:spPr>
          <a:xfrm>
            <a:off x="247973" y="6261317"/>
            <a:ext cx="8763938" cy="523220"/>
          </a:xfrm>
          <a:prstGeom prst="rect">
            <a:avLst/>
          </a:prstGeom>
          <a:noFill/>
        </p:spPr>
        <p:txBody>
          <a:bodyPr wrap="none" rtlCol="0">
            <a:spAutoFit/>
          </a:bodyPr>
          <a:lstStyle/>
          <a:p>
            <a:r>
              <a:rPr lang="en-US" dirty="0"/>
              <a:t>Debra </a:t>
            </a:r>
            <a:r>
              <a:rPr lang="en-US" dirty="0" err="1"/>
              <a:t>Ronca</a:t>
            </a:r>
            <a:r>
              <a:rPr lang="en-US" dirty="0"/>
              <a:t> "How Cave Biology Works" 20 April 2009.</a:t>
            </a:r>
            <a:br>
              <a:rPr lang="en-US" dirty="0"/>
            </a:br>
            <a:r>
              <a:rPr lang="en-US" dirty="0"/>
              <a:t>HowStuffWorks.com. &lt;https://science.howstuffworks.com/life/biology-fields/cave-biology.htm&gt; 13 April 2023 </a:t>
            </a:r>
          </a:p>
        </p:txBody>
      </p:sp>
    </p:spTree>
    <p:extLst>
      <p:ext uri="{BB962C8B-B14F-4D97-AF65-F5344CB8AC3E}">
        <p14:creationId xmlns:p14="http://schemas.microsoft.com/office/powerpoint/2010/main" val="269692745"/>
      </p:ext>
    </p:extLst>
  </p:cSld>
  <p:clrMapOvr>
    <a:masterClrMapping/>
  </p:clrMapOvr>
  <p:transition>
    <p:zoom dir="in"/>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AAF4F-EAA4-5E35-260D-54E88C9D09ED}"/>
              </a:ext>
            </a:extLst>
          </p:cNvPr>
          <p:cNvSpPr>
            <a:spLocks noGrp="1"/>
          </p:cNvSpPr>
          <p:nvPr>
            <p:ph type="title"/>
          </p:nvPr>
        </p:nvSpPr>
        <p:spPr>
          <a:xfrm>
            <a:off x="685800" y="-251812"/>
            <a:ext cx="7772400" cy="1143000"/>
          </a:xfrm>
        </p:spPr>
        <p:txBody>
          <a:bodyPr/>
          <a:lstStyle/>
          <a:p>
            <a:pPr algn="ctr"/>
            <a:r>
              <a:rPr lang="pt-BR" b="1" dirty="0">
                <a:solidFill>
                  <a:schemeClr val="tx1"/>
                </a:solidFill>
              </a:rPr>
              <a:t>Biologia de cavernas</a:t>
            </a:r>
            <a:endParaRPr lang="en-US" b="1" dirty="0">
              <a:solidFill>
                <a:schemeClr val="tx1"/>
              </a:solidFill>
            </a:endParaRPr>
          </a:p>
        </p:txBody>
      </p:sp>
      <p:sp>
        <p:nvSpPr>
          <p:cNvPr id="4" name="Text Placeholder 3">
            <a:extLst>
              <a:ext uri="{FF2B5EF4-FFF2-40B4-BE49-F238E27FC236}">
                <a16:creationId xmlns:a16="http://schemas.microsoft.com/office/drawing/2014/main" id="{4E44A1F3-B3BD-83AC-C7D8-1454FE1783B3}"/>
              </a:ext>
            </a:extLst>
          </p:cNvPr>
          <p:cNvSpPr>
            <a:spLocks noGrp="1"/>
          </p:cNvSpPr>
          <p:nvPr>
            <p:ph type="body" idx="1"/>
          </p:nvPr>
        </p:nvSpPr>
        <p:spPr>
          <a:xfrm>
            <a:off x="96864" y="708618"/>
            <a:ext cx="8361336" cy="4572000"/>
          </a:xfrm>
        </p:spPr>
        <p:txBody>
          <a:bodyPr/>
          <a:lstStyle/>
          <a:p>
            <a:r>
              <a:rPr lang="pt-BR" dirty="0" err="1"/>
              <a:t>Troglofitos</a:t>
            </a:r>
            <a:endParaRPr lang="pt-BR" dirty="0"/>
          </a:p>
          <a:p>
            <a:pPr lvl="1"/>
            <a:r>
              <a:rPr lang="pt-BR" dirty="0"/>
              <a:t>Vivem na boca das cavernas (entram e saem)</a:t>
            </a:r>
            <a:endParaRPr lang="en-US" dirty="0"/>
          </a:p>
        </p:txBody>
      </p:sp>
      <p:pic>
        <p:nvPicPr>
          <p:cNvPr id="6" name="Picture 5" descr="A snake on the ground&#10;&#10;Description automatically generated with medium confidence">
            <a:extLst>
              <a:ext uri="{FF2B5EF4-FFF2-40B4-BE49-F238E27FC236}">
                <a16:creationId xmlns:a16="http://schemas.microsoft.com/office/drawing/2014/main" id="{3DDF695D-F730-4756-4CFF-436760DF8560}"/>
              </a:ext>
            </a:extLst>
          </p:cNvPr>
          <p:cNvPicPr>
            <a:picLocks noChangeAspect="1"/>
          </p:cNvPicPr>
          <p:nvPr/>
        </p:nvPicPr>
        <p:blipFill>
          <a:blip r:embed="rId2"/>
          <a:stretch>
            <a:fillRect/>
          </a:stretch>
        </p:blipFill>
        <p:spPr>
          <a:xfrm>
            <a:off x="5290384" y="1851618"/>
            <a:ext cx="3576656" cy="2374900"/>
          </a:xfrm>
          <a:prstGeom prst="rect">
            <a:avLst/>
          </a:prstGeom>
        </p:spPr>
      </p:pic>
      <p:pic>
        <p:nvPicPr>
          <p:cNvPr id="8" name="Picture 7" descr="A picture containing arthropod&#10;&#10;Description automatically generated">
            <a:extLst>
              <a:ext uri="{FF2B5EF4-FFF2-40B4-BE49-F238E27FC236}">
                <a16:creationId xmlns:a16="http://schemas.microsoft.com/office/drawing/2014/main" id="{5F8F979B-AF50-5F76-BCF1-CE7719C15337}"/>
              </a:ext>
            </a:extLst>
          </p:cNvPr>
          <p:cNvPicPr>
            <a:picLocks noChangeAspect="1"/>
          </p:cNvPicPr>
          <p:nvPr/>
        </p:nvPicPr>
        <p:blipFill>
          <a:blip r:embed="rId3"/>
          <a:stretch>
            <a:fillRect/>
          </a:stretch>
        </p:blipFill>
        <p:spPr>
          <a:xfrm>
            <a:off x="276960" y="3087863"/>
            <a:ext cx="4762500" cy="2374900"/>
          </a:xfrm>
          <a:prstGeom prst="rect">
            <a:avLst/>
          </a:prstGeom>
        </p:spPr>
      </p:pic>
      <p:pic>
        <p:nvPicPr>
          <p:cNvPr id="10" name="Picture 9" descr="A picture containing salamander, ground, stone&#10;&#10;Description automatically generated">
            <a:extLst>
              <a:ext uri="{FF2B5EF4-FFF2-40B4-BE49-F238E27FC236}">
                <a16:creationId xmlns:a16="http://schemas.microsoft.com/office/drawing/2014/main" id="{AE754511-9560-A1FC-A479-600F0BC452AF}"/>
              </a:ext>
            </a:extLst>
          </p:cNvPr>
          <p:cNvPicPr>
            <a:picLocks noChangeAspect="1"/>
          </p:cNvPicPr>
          <p:nvPr/>
        </p:nvPicPr>
        <p:blipFill>
          <a:blip r:embed="rId4"/>
          <a:stretch>
            <a:fillRect/>
          </a:stretch>
        </p:blipFill>
        <p:spPr>
          <a:xfrm>
            <a:off x="5699224" y="4275313"/>
            <a:ext cx="3167816" cy="2289275"/>
          </a:xfrm>
          <a:prstGeom prst="rect">
            <a:avLst/>
          </a:prstGeom>
        </p:spPr>
      </p:pic>
      <p:sp>
        <p:nvSpPr>
          <p:cNvPr id="12" name="TextBox 11">
            <a:extLst>
              <a:ext uri="{FF2B5EF4-FFF2-40B4-BE49-F238E27FC236}">
                <a16:creationId xmlns:a16="http://schemas.microsoft.com/office/drawing/2014/main" id="{7F34512D-538D-E300-2FBE-5F36D98BD92D}"/>
              </a:ext>
            </a:extLst>
          </p:cNvPr>
          <p:cNvSpPr txBox="1"/>
          <p:nvPr/>
        </p:nvSpPr>
        <p:spPr>
          <a:xfrm>
            <a:off x="96864" y="6410700"/>
            <a:ext cx="6219192" cy="307777"/>
          </a:xfrm>
          <a:prstGeom prst="rect">
            <a:avLst/>
          </a:prstGeom>
          <a:noFill/>
        </p:spPr>
        <p:txBody>
          <a:bodyPr wrap="square">
            <a:spAutoFit/>
          </a:bodyPr>
          <a:lstStyle/>
          <a:p>
            <a:r>
              <a:rPr lang="en-US" dirty="0">
                <a:hlinkClick r:id="rId5"/>
              </a:rPr>
              <a:t>http://www.goodearthgraphics.com/virtcave/cave_life/cave_life.html</a:t>
            </a:r>
            <a:r>
              <a:rPr lang="en-US" dirty="0"/>
              <a:t> </a:t>
            </a:r>
          </a:p>
        </p:txBody>
      </p:sp>
    </p:spTree>
    <p:extLst>
      <p:ext uri="{BB962C8B-B14F-4D97-AF65-F5344CB8AC3E}">
        <p14:creationId xmlns:p14="http://schemas.microsoft.com/office/powerpoint/2010/main" val="4044089769"/>
      </p:ext>
    </p:extLst>
  </p:cSld>
  <p:clrMapOvr>
    <a:masterClrMapping/>
  </p:clrMapOvr>
  <p:transition>
    <p:zoom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AAF4F-EAA4-5E35-260D-54E88C9D09ED}"/>
              </a:ext>
            </a:extLst>
          </p:cNvPr>
          <p:cNvSpPr>
            <a:spLocks noGrp="1"/>
          </p:cNvSpPr>
          <p:nvPr>
            <p:ph type="title"/>
          </p:nvPr>
        </p:nvSpPr>
        <p:spPr>
          <a:xfrm>
            <a:off x="685800" y="-251812"/>
            <a:ext cx="7772400" cy="1143000"/>
          </a:xfrm>
        </p:spPr>
        <p:txBody>
          <a:bodyPr/>
          <a:lstStyle/>
          <a:p>
            <a:pPr algn="ctr"/>
            <a:r>
              <a:rPr lang="pt-BR" b="1" dirty="0">
                <a:solidFill>
                  <a:schemeClr val="tx1"/>
                </a:solidFill>
              </a:rPr>
              <a:t>Biologia de cavernas</a:t>
            </a:r>
            <a:endParaRPr lang="en-US" b="1" dirty="0">
              <a:solidFill>
                <a:schemeClr val="tx1"/>
              </a:solidFill>
            </a:endParaRPr>
          </a:p>
        </p:txBody>
      </p:sp>
      <p:sp>
        <p:nvSpPr>
          <p:cNvPr id="4" name="Text Placeholder 3">
            <a:extLst>
              <a:ext uri="{FF2B5EF4-FFF2-40B4-BE49-F238E27FC236}">
                <a16:creationId xmlns:a16="http://schemas.microsoft.com/office/drawing/2014/main" id="{4E44A1F3-B3BD-83AC-C7D8-1454FE1783B3}"/>
              </a:ext>
            </a:extLst>
          </p:cNvPr>
          <p:cNvSpPr>
            <a:spLocks noGrp="1"/>
          </p:cNvSpPr>
          <p:nvPr>
            <p:ph type="body" idx="1"/>
          </p:nvPr>
        </p:nvSpPr>
        <p:spPr>
          <a:xfrm>
            <a:off x="96864" y="708618"/>
            <a:ext cx="8770176" cy="4572000"/>
          </a:xfrm>
        </p:spPr>
        <p:txBody>
          <a:bodyPr/>
          <a:lstStyle/>
          <a:p>
            <a:r>
              <a:rPr lang="pt-BR" dirty="0" err="1"/>
              <a:t>Troglóbios</a:t>
            </a:r>
            <a:endParaRPr lang="pt-BR" dirty="0"/>
          </a:p>
          <a:p>
            <a:pPr lvl="1"/>
            <a:r>
              <a:rPr lang="pt-BR" dirty="0"/>
              <a:t>Vivem somente dentro das cavernas (endêmicos)</a:t>
            </a:r>
            <a:endParaRPr lang="en-US" dirty="0"/>
          </a:p>
        </p:txBody>
      </p:sp>
      <p:sp>
        <p:nvSpPr>
          <p:cNvPr id="12" name="TextBox 11">
            <a:extLst>
              <a:ext uri="{FF2B5EF4-FFF2-40B4-BE49-F238E27FC236}">
                <a16:creationId xmlns:a16="http://schemas.microsoft.com/office/drawing/2014/main" id="{7F34512D-538D-E300-2FBE-5F36D98BD92D}"/>
              </a:ext>
            </a:extLst>
          </p:cNvPr>
          <p:cNvSpPr txBox="1"/>
          <p:nvPr/>
        </p:nvSpPr>
        <p:spPr>
          <a:xfrm>
            <a:off x="96864" y="6255720"/>
            <a:ext cx="9047136" cy="523220"/>
          </a:xfrm>
          <a:prstGeom prst="rect">
            <a:avLst/>
          </a:prstGeom>
          <a:noFill/>
        </p:spPr>
        <p:txBody>
          <a:bodyPr wrap="square">
            <a:spAutoFit/>
          </a:bodyPr>
          <a:lstStyle/>
          <a:p>
            <a:r>
              <a:rPr lang="en-US" dirty="0">
                <a:hlinkClick r:id="rId2"/>
              </a:rPr>
              <a:t>https://cursoathenas.webnode.com.br/news/vida-extrema-os-habitantes-de-cavernas/</a:t>
            </a:r>
          </a:p>
          <a:p>
            <a:r>
              <a:rPr lang="en-US" dirty="0">
                <a:hlinkClick r:id="rId2"/>
              </a:rPr>
              <a:t>https://www.fatosdesconhecidos.com.br/8-criaturas-subterraneas-que-parecem-concebidas-em-outro-planeta/</a:t>
            </a:r>
            <a:r>
              <a:rPr lang="en-US" dirty="0"/>
              <a:t> </a:t>
            </a:r>
          </a:p>
        </p:txBody>
      </p:sp>
      <p:pic>
        <p:nvPicPr>
          <p:cNvPr id="9" name="Picture 8" descr="A picture containing fish&#10;&#10;Description automatically generated">
            <a:extLst>
              <a:ext uri="{FF2B5EF4-FFF2-40B4-BE49-F238E27FC236}">
                <a16:creationId xmlns:a16="http://schemas.microsoft.com/office/drawing/2014/main" id="{CEE5BD06-DD6B-E131-2428-2A1A176ED063}"/>
              </a:ext>
            </a:extLst>
          </p:cNvPr>
          <p:cNvPicPr>
            <a:picLocks noChangeAspect="1"/>
          </p:cNvPicPr>
          <p:nvPr/>
        </p:nvPicPr>
        <p:blipFill>
          <a:blip r:embed="rId3"/>
          <a:stretch>
            <a:fillRect/>
          </a:stretch>
        </p:blipFill>
        <p:spPr>
          <a:xfrm>
            <a:off x="424202" y="1838271"/>
            <a:ext cx="5211702" cy="2312693"/>
          </a:xfrm>
          <a:prstGeom prst="rect">
            <a:avLst/>
          </a:prstGeom>
        </p:spPr>
      </p:pic>
      <p:pic>
        <p:nvPicPr>
          <p:cNvPr id="13" name="Picture 12" descr="A picture containing salamander&#10;&#10;Description automatically generated">
            <a:extLst>
              <a:ext uri="{FF2B5EF4-FFF2-40B4-BE49-F238E27FC236}">
                <a16:creationId xmlns:a16="http://schemas.microsoft.com/office/drawing/2014/main" id="{646AC194-DE49-85BE-BBCE-CDB3833CDC08}"/>
              </a:ext>
            </a:extLst>
          </p:cNvPr>
          <p:cNvPicPr>
            <a:picLocks noChangeAspect="1"/>
          </p:cNvPicPr>
          <p:nvPr/>
        </p:nvPicPr>
        <p:blipFill rotWithShape="1">
          <a:blip r:embed="rId4"/>
          <a:srcRect l="7501" t="19545" r="4639" b="28650"/>
          <a:stretch/>
        </p:blipFill>
        <p:spPr>
          <a:xfrm>
            <a:off x="424202" y="4300491"/>
            <a:ext cx="5000205" cy="1960251"/>
          </a:xfrm>
          <a:prstGeom prst="rect">
            <a:avLst/>
          </a:prstGeom>
        </p:spPr>
      </p:pic>
      <p:pic>
        <p:nvPicPr>
          <p:cNvPr id="15" name="Picture 14" descr="A spider on the ground&#10;&#10;Description automatically generated with medium confidence">
            <a:extLst>
              <a:ext uri="{FF2B5EF4-FFF2-40B4-BE49-F238E27FC236}">
                <a16:creationId xmlns:a16="http://schemas.microsoft.com/office/drawing/2014/main" id="{E0038062-FC37-A051-6A0F-F355DC8A4B53}"/>
              </a:ext>
            </a:extLst>
          </p:cNvPr>
          <p:cNvPicPr>
            <a:picLocks noChangeAspect="1"/>
          </p:cNvPicPr>
          <p:nvPr/>
        </p:nvPicPr>
        <p:blipFill>
          <a:blip r:embed="rId5"/>
          <a:stretch>
            <a:fillRect/>
          </a:stretch>
        </p:blipFill>
        <p:spPr>
          <a:xfrm>
            <a:off x="5890820" y="4300491"/>
            <a:ext cx="2962596" cy="1960251"/>
          </a:xfrm>
          <a:prstGeom prst="rect">
            <a:avLst/>
          </a:prstGeom>
        </p:spPr>
      </p:pic>
      <p:pic>
        <p:nvPicPr>
          <p:cNvPr id="17" name="Picture 16" descr="A picture containing text, invertebrate, arthropod, scorpion&#10;&#10;Description automatically generated">
            <a:extLst>
              <a:ext uri="{FF2B5EF4-FFF2-40B4-BE49-F238E27FC236}">
                <a16:creationId xmlns:a16="http://schemas.microsoft.com/office/drawing/2014/main" id="{C592C387-0377-D70C-030A-9BF55C028983}"/>
              </a:ext>
            </a:extLst>
          </p:cNvPr>
          <p:cNvPicPr>
            <a:picLocks noChangeAspect="1"/>
          </p:cNvPicPr>
          <p:nvPr/>
        </p:nvPicPr>
        <p:blipFill>
          <a:blip r:embed="rId6"/>
          <a:stretch>
            <a:fillRect/>
          </a:stretch>
        </p:blipFill>
        <p:spPr>
          <a:xfrm>
            <a:off x="6379709" y="1838271"/>
            <a:ext cx="1743526" cy="2312693"/>
          </a:xfrm>
          <a:prstGeom prst="rect">
            <a:avLst/>
          </a:prstGeom>
        </p:spPr>
      </p:pic>
    </p:spTree>
    <p:extLst>
      <p:ext uri="{BB962C8B-B14F-4D97-AF65-F5344CB8AC3E}">
        <p14:creationId xmlns:p14="http://schemas.microsoft.com/office/powerpoint/2010/main" val="251869914"/>
      </p:ext>
    </p:extLst>
  </p:cSld>
  <p:clrMapOvr>
    <a:masterClrMapping/>
  </p:clrMapOvr>
  <p:transition>
    <p:zoom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8BD09B-898B-827F-05B1-7BCEC47594FF}"/>
              </a:ext>
            </a:extLst>
          </p:cNvPr>
          <p:cNvSpPr>
            <a:spLocks noGrp="1"/>
          </p:cNvSpPr>
          <p:nvPr>
            <p:ph type="title"/>
          </p:nvPr>
        </p:nvSpPr>
        <p:spPr>
          <a:xfrm>
            <a:off x="991892" y="2286000"/>
            <a:ext cx="7772400" cy="1143000"/>
          </a:xfrm>
        </p:spPr>
        <p:txBody>
          <a:bodyPr/>
          <a:lstStyle/>
          <a:p>
            <a:pPr algn="ctr"/>
            <a:r>
              <a:rPr lang="pt-BR" sz="4800" b="1" dirty="0">
                <a:solidFill>
                  <a:schemeClr val="tx1"/>
                </a:solidFill>
              </a:rPr>
              <a:t>Parque Caverna do Diabo</a:t>
            </a:r>
            <a:endParaRPr lang="en-US" sz="4800" b="1" dirty="0">
              <a:solidFill>
                <a:schemeClr val="tx1"/>
              </a:solidFill>
            </a:endParaRPr>
          </a:p>
        </p:txBody>
      </p:sp>
    </p:spTree>
    <p:extLst>
      <p:ext uri="{BB962C8B-B14F-4D97-AF65-F5344CB8AC3E}">
        <p14:creationId xmlns:p14="http://schemas.microsoft.com/office/powerpoint/2010/main" val="1952380018"/>
      </p:ext>
    </p:extLst>
  </p:cSld>
  <p:clrMapOvr>
    <a:masterClrMapping/>
  </p:clrMapOvr>
  <p:transition>
    <p:zoom dir="in"/>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2B64-C2E6-0DC8-FB05-B2603F160AE2}"/>
              </a:ext>
            </a:extLst>
          </p:cNvPr>
          <p:cNvSpPr>
            <a:spLocks noGrp="1"/>
          </p:cNvSpPr>
          <p:nvPr>
            <p:ph type="title"/>
          </p:nvPr>
        </p:nvSpPr>
        <p:spPr>
          <a:xfrm>
            <a:off x="164932" y="44116"/>
            <a:ext cx="8979067" cy="1143000"/>
          </a:xfrm>
        </p:spPr>
        <p:txBody>
          <a:bodyPr/>
          <a:lstStyle/>
          <a:p>
            <a:pPr algn="ctr"/>
            <a:r>
              <a:rPr lang="pt-BR" sz="3200" b="1" i="0" u="none" strike="noStrike" dirty="0">
                <a:solidFill>
                  <a:srgbClr val="000000"/>
                </a:solidFill>
                <a:effectLst/>
                <a:latin typeface="Calibri" panose="020F0502020204030204" pitchFamily="34" charset="0"/>
              </a:rPr>
              <a:t>O nosso trajeto</a:t>
            </a:r>
            <a:br>
              <a:rPr lang="pt-BR" sz="3200" b="1" i="0" u="none" strike="noStrike" dirty="0">
                <a:solidFill>
                  <a:srgbClr val="000000"/>
                </a:solidFill>
                <a:effectLst/>
                <a:latin typeface="Calibri" panose="020F0502020204030204" pitchFamily="34" charset="0"/>
              </a:rPr>
            </a:br>
            <a:r>
              <a:rPr lang="pt-BR" sz="3200" b="1" i="0" u="none" strike="noStrike" dirty="0">
                <a:solidFill>
                  <a:srgbClr val="000000"/>
                </a:solidFill>
                <a:effectLst/>
                <a:latin typeface="Calibri" panose="020F0502020204030204" pitchFamily="34" charset="0"/>
              </a:rPr>
              <a:t>UFABC  ao Quilombo de </a:t>
            </a:r>
            <a:r>
              <a:rPr lang="pt-BR" sz="3200" b="1" i="0" u="none" strike="noStrike" dirty="0" err="1">
                <a:solidFill>
                  <a:srgbClr val="000000"/>
                </a:solidFill>
                <a:effectLst/>
                <a:latin typeface="Calibri" panose="020F0502020204030204" pitchFamily="34" charset="0"/>
              </a:rPr>
              <a:t>Ivaporunduva</a:t>
            </a:r>
            <a:endParaRPr lang="en-US" sz="6000" dirty="0"/>
          </a:p>
        </p:txBody>
      </p:sp>
      <p:sp>
        <p:nvSpPr>
          <p:cNvPr id="3" name="Text Placeholder 2">
            <a:extLst>
              <a:ext uri="{FF2B5EF4-FFF2-40B4-BE49-F238E27FC236}">
                <a16:creationId xmlns:a16="http://schemas.microsoft.com/office/drawing/2014/main" id="{C29FDE69-B0F5-BB9D-61DE-FEBAB706E338}"/>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B6AF3B1-209B-B944-3EAA-E9326F75D418}"/>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EB7192C8-1A2F-C7EC-4CE0-57DD26B38F1F}"/>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BB107FAE-891B-EB78-2B45-8B8C6070B5F6}"/>
              </a:ext>
            </a:extLst>
          </p:cNvPr>
          <p:cNvSpPr>
            <a:spLocks noGrp="1"/>
          </p:cNvSpPr>
          <p:nvPr>
            <p:ph type="body" idx="4"/>
          </p:nvPr>
        </p:nvSpPr>
        <p:spPr/>
        <p:txBody>
          <a:bodyPr/>
          <a:lstStyle/>
          <a:p>
            <a:endParaRPr lang="en-US"/>
          </a:p>
        </p:txBody>
      </p:sp>
      <p:pic>
        <p:nvPicPr>
          <p:cNvPr id="1026" name="Picture 2">
            <a:extLst>
              <a:ext uri="{FF2B5EF4-FFF2-40B4-BE49-F238E27FC236}">
                <a16:creationId xmlns:a16="http://schemas.microsoft.com/office/drawing/2014/main" id="{074AED31-68B3-BADF-E596-463EF656093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279"/>
          <a:stretch/>
        </p:blipFill>
        <p:spPr bwMode="auto">
          <a:xfrm>
            <a:off x="73921" y="1187116"/>
            <a:ext cx="8905146" cy="564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89297"/>
      </p:ext>
    </p:extLst>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911053-83BE-C44E-08D1-F2132041F8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 y="115094"/>
            <a:ext cx="8229600" cy="6403223"/>
          </a:xfrm>
          <a:prstGeom prst="rect">
            <a:avLst/>
          </a:prstGeom>
        </p:spPr>
      </p:pic>
      <p:sp>
        <p:nvSpPr>
          <p:cNvPr id="12" name="TextBox 11">
            <a:extLst>
              <a:ext uri="{FF2B5EF4-FFF2-40B4-BE49-F238E27FC236}">
                <a16:creationId xmlns:a16="http://schemas.microsoft.com/office/drawing/2014/main" id="{9E099637-9F5C-2F3A-DEE7-78383DACB56E}"/>
              </a:ext>
            </a:extLst>
          </p:cNvPr>
          <p:cNvSpPr txBox="1"/>
          <p:nvPr/>
        </p:nvSpPr>
        <p:spPr>
          <a:xfrm>
            <a:off x="1467851" y="6482044"/>
            <a:ext cx="6745705" cy="307777"/>
          </a:xfrm>
          <a:prstGeom prst="rect">
            <a:avLst/>
          </a:prstGeom>
          <a:noFill/>
        </p:spPr>
        <p:txBody>
          <a:bodyPr wrap="square">
            <a:spAutoFit/>
          </a:bodyPr>
          <a:lstStyle/>
          <a:p>
            <a:r>
              <a:rPr lang="en-US" dirty="0">
                <a:hlinkClick r:id="rId3"/>
              </a:rPr>
              <a:t>https://www.cavernadodiabo.com/folder-parque-estadual-caverna-do-diabo.pdf</a:t>
            </a:r>
            <a:r>
              <a:rPr lang="en-US" dirty="0"/>
              <a:t> </a:t>
            </a:r>
          </a:p>
        </p:txBody>
      </p:sp>
    </p:spTree>
    <p:extLst>
      <p:ext uri="{BB962C8B-B14F-4D97-AF65-F5344CB8AC3E}">
        <p14:creationId xmlns:p14="http://schemas.microsoft.com/office/powerpoint/2010/main" val="3541648960"/>
      </p:ext>
    </p:extLst>
  </p:cSld>
  <p:clrMapOvr>
    <a:masterClrMapping/>
  </p:clrMapOvr>
  <p:transition>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7423-43CF-FEB0-7FF5-C461545DC4E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5E44032-15A8-DD74-955F-08CB8E67E0FC}"/>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021ECF1-9F45-F76B-B06F-E523699912C8}"/>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96A74FB0-A69E-14EE-55CD-5B14428BFCED}"/>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1DCE8A92-24C9-D59B-C397-01CED0C0701F}"/>
              </a:ext>
            </a:extLst>
          </p:cNvPr>
          <p:cNvSpPr>
            <a:spLocks noGrp="1"/>
          </p:cNvSpPr>
          <p:nvPr>
            <p:ph type="body" idx="4"/>
          </p:nvPr>
        </p:nvSpPr>
        <p:spPr/>
        <p:txBody>
          <a:bodyPr/>
          <a:lstStyle/>
          <a:p>
            <a:endParaRPr lang="en-US"/>
          </a:p>
        </p:txBody>
      </p:sp>
      <p:pic>
        <p:nvPicPr>
          <p:cNvPr id="8" name="Picture 7">
            <a:extLst>
              <a:ext uri="{FF2B5EF4-FFF2-40B4-BE49-F238E27FC236}">
                <a16:creationId xmlns:a16="http://schemas.microsoft.com/office/drawing/2014/main" id="{E7C09BDE-DEF9-5203-394A-9B12FD56C9A2}"/>
              </a:ext>
            </a:extLst>
          </p:cNvPr>
          <p:cNvPicPr>
            <a:picLocks noChangeAspect="1"/>
          </p:cNvPicPr>
          <p:nvPr/>
        </p:nvPicPr>
        <p:blipFill>
          <a:blip r:embed="rId2"/>
          <a:stretch>
            <a:fillRect/>
          </a:stretch>
        </p:blipFill>
        <p:spPr>
          <a:xfrm>
            <a:off x="619251" y="277813"/>
            <a:ext cx="8106026" cy="6386183"/>
          </a:xfrm>
          <a:prstGeom prst="rect">
            <a:avLst/>
          </a:prstGeom>
        </p:spPr>
      </p:pic>
      <p:sp>
        <p:nvSpPr>
          <p:cNvPr id="9" name="TextBox 8">
            <a:extLst>
              <a:ext uri="{FF2B5EF4-FFF2-40B4-BE49-F238E27FC236}">
                <a16:creationId xmlns:a16="http://schemas.microsoft.com/office/drawing/2014/main" id="{A56E14F2-1D1B-85FC-BBF3-3B80E8611524}"/>
              </a:ext>
            </a:extLst>
          </p:cNvPr>
          <p:cNvSpPr txBox="1"/>
          <p:nvPr/>
        </p:nvSpPr>
        <p:spPr>
          <a:xfrm>
            <a:off x="6206665" y="277813"/>
            <a:ext cx="2646948" cy="307777"/>
          </a:xfrm>
          <a:prstGeom prst="rect">
            <a:avLst/>
          </a:prstGeom>
          <a:noFill/>
        </p:spPr>
        <p:txBody>
          <a:bodyPr wrap="square" rtlCol="0">
            <a:spAutoFit/>
          </a:bodyPr>
          <a:lstStyle/>
          <a:p>
            <a:r>
              <a:rPr lang="pt-BR" dirty="0">
                <a:solidFill>
                  <a:schemeClr val="bg1"/>
                </a:solidFill>
              </a:rPr>
              <a:t>Google Earth. Julho de 2021</a:t>
            </a:r>
            <a:endParaRPr lang="en-US" dirty="0">
              <a:solidFill>
                <a:schemeClr val="bg1"/>
              </a:solidFill>
            </a:endParaRPr>
          </a:p>
        </p:txBody>
      </p:sp>
    </p:spTree>
    <p:extLst>
      <p:ext uri="{BB962C8B-B14F-4D97-AF65-F5344CB8AC3E}">
        <p14:creationId xmlns:p14="http://schemas.microsoft.com/office/powerpoint/2010/main" val="1854045883"/>
      </p:ext>
    </p:extLst>
  </p:cSld>
  <p:clrMapOvr>
    <a:masterClrMapping/>
  </p:clrMapOvr>
  <p:transition>
    <p:zoom dir="in"/>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EB6C80-DA76-FC65-6767-CB75B16FE1C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96302022-336A-CC10-C31A-23AB3C5DFB8B}"/>
              </a:ext>
            </a:extLst>
          </p:cNvPr>
          <p:cNvSpPr>
            <a:spLocks noGrp="1"/>
          </p:cNvSpPr>
          <p:nvPr>
            <p:ph type="body" idx="2"/>
          </p:nvPr>
        </p:nvSpPr>
        <p:spPr/>
        <p:txBody>
          <a:bodyPr/>
          <a:lstStyle/>
          <a:p>
            <a:endParaRPr lang="en-US"/>
          </a:p>
        </p:txBody>
      </p:sp>
      <p:pic>
        <p:nvPicPr>
          <p:cNvPr id="10" name="Picture 9">
            <a:extLst>
              <a:ext uri="{FF2B5EF4-FFF2-40B4-BE49-F238E27FC236}">
                <a16:creationId xmlns:a16="http://schemas.microsoft.com/office/drawing/2014/main" id="{3BA10EB4-8F2E-D71E-E845-C851B540CA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36579"/>
            <a:ext cx="9144000" cy="4384842"/>
          </a:xfrm>
          <a:prstGeom prst="rect">
            <a:avLst/>
          </a:prstGeom>
        </p:spPr>
      </p:pic>
      <p:sp>
        <p:nvSpPr>
          <p:cNvPr id="11" name="TextBox 10">
            <a:extLst>
              <a:ext uri="{FF2B5EF4-FFF2-40B4-BE49-F238E27FC236}">
                <a16:creationId xmlns:a16="http://schemas.microsoft.com/office/drawing/2014/main" id="{63A0A568-81A0-7772-A733-6288E1556217}"/>
              </a:ext>
            </a:extLst>
          </p:cNvPr>
          <p:cNvSpPr txBox="1"/>
          <p:nvPr/>
        </p:nvSpPr>
        <p:spPr>
          <a:xfrm>
            <a:off x="6206665" y="277813"/>
            <a:ext cx="2646948" cy="307777"/>
          </a:xfrm>
          <a:prstGeom prst="rect">
            <a:avLst/>
          </a:prstGeom>
          <a:noFill/>
        </p:spPr>
        <p:txBody>
          <a:bodyPr wrap="square" rtlCol="0">
            <a:spAutoFit/>
          </a:bodyPr>
          <a:lstStyle/>
          <a:p>
            <a:r>
              <a:rPr lang="pt-BR" dirty="0">
                <a:solidFill>
                  <a:schemeClr val="tx1"/>
                </a:solidFill>
              </a:rPr>
              <a:t>Google Earth. Julho de 2021</a:t>
            </a:r>
            <a:endParaRPr lang="en-US" dirty="0">
              <a:solidFill>
                <a:schemeClr val="tx1"/>
              </a:solidFill>
            </a:endParaRPr>
          </a:p>
        </p:txBody>
      </p:sp>
    </p:spTree>
    <p:extLst>
      <p:ext uri="{BB962C8B-B14F-4D97-AF65-F5344CB8AC3E}">
        <p14:creationId xmlns:p14="http://schemas.microsoft.com/office/powerpoint/2010/main" val="4088991453"/>
      </p:ext>
    </p:extLst>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A42EDE-81C4-3240-15C3-55B483FEA151}"/>
              </a:ext>
            </a:extLst>
          </p:cNvPr>
          <p:cNvPicPr>
            <a:picLocks noChangeAspect="1"/>
          </p:cNvPicPr>
          <p:nvPr/>
        </p:nvPicPr>
        <p:blipFill>
          <a:blip r:embed="rId2"/>
          <a:stretch>
            <a:fillRect/>
          </a:stretch>
        </p:blipFill>
        <p:spPr>
          <a:xfrm>
            <a:off x="99761" y="118680"/>
            <a:ext cx="8944477" cy="6396051"/>
          </a:xfrm>
          <a:prstGeom prst="rect">
            <a:avLst/>
          </a:prstGeom>
        </p:spPr>
      </p:pic>
      <p:sp>
        <p:nvSpPr>
          <p:cNvPr id="4" name="TextBox 3">
            <a:extLst>
              <a:ext uri="{FF2B5EF4-FFF2-40B4-BE49-F238E27FC236}">
                <a16:creationId xmlns:a16="http://schemas.microsoft.com/office/drawing/2014/main" id="{9F9CE42B-4480-9BBE-583E-2834C77788B2}"/>
              </a:ext>
            </a:extLst>
          </p:cNvPr>
          <p:cNvSpPr txBox="1"/>
          <p:nvPr/>
        </p:nvSpPr>
        <p:spPr>
          <a:xfrm>
            <a:off x="1467851" y="6482044"/>
            <a:ext cx="6745705" cy="307777"/>
          </a:xfrm>
          <a:prstGeom prst="rect">
            <a:avLst/>
          </a:prstGeom>
          <a:noFill/>
        </p:spPr>
        <p:txBody>
          <a:bodyPr wrap="square">
            <a:spAutoFit/>
          </a:bodyPr>
          <a:lstStyle/>
          <a:p>
            <a:r>
              <a:rPr lang="en-US" dirty="0">
                <a:hlinkClick r:id="rId3"/>
              </a:rPr>
              <a:t>https://www.cavernadodiabo.com/folder-parque-estadual-caverna-do-diabo.pdf</a:t>
            </a:r>
            <a:r>
              <a:rPr lang="en-US" dirty="0"/>
              <a:t> </a:t>
            </a:r>
          </a:p>
        </p:txBody>
      </p:sp>
    </p:spTree>
    <p:extLst>
      <p:ext uri="{BB962C8B-B14F-4D97-AF65-F5344CB8AC3E}">
        <p14:creationId xmlns:p14="http://schemas.microsoft.com/office/powerpoint/2010/main" val="3278302944"/>
      </p:ext>
    </p:extLst>
  </p:cSld>
  <p:clrMapOvr>
    <a:masterClrMapping/>
  </p:clrMapOvr>
  <p:transition>
    <p:zoom dir="in"/>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753194-6CFF-F5D2-4E46-C1A9B1B96051}"/>
              </a:ext>
            </a:extLst>
          </p:cNvPr>
          <p:cNvSpPr txBox="1"/>
          <p:nvPr/>
        </p:nvSpPr>
        <p:spPr>
          <a:xfrm>
            <a:off x="228600" y="6187192"/>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grpSp>
        <p:nvGrpSpPr>
          <p:cNvPr id="11" name="Group 10">
            <a:extLst>
              <a:ext uri="{FF2B5EF4-FFF2-40B4-BE49-F238E27FC236}">
                <a16:creationId xmlns:a16="http://schemas.microsoft.com/office/drawing/2014/main" id="{CFE00E03-EEF7-2799-8077-DE88A5A8BF06}"/>
              </a:ext>
            </a:extLst>
          </p:cNvPr>
          <p:cNvGrpSpPr/>
          <p:nvPr/>
        </p:nvGrpSpPr>
        <p:grpSpPr>
          <a:xfrm>
            <a:off x="941521" y="147588"/>
            <a:ext cx="7763637" cy="6039604"/>
            <a:chOff x="941521" y="147588"/>
            <a:chExt cx="7763637" cy="6039604"/>
          </a:xfrm>
        </p:grpSpPr>
        <p:pic>
          <p:nvPicPr>
            <p:cNvPr id="4" name="Picture 3">
              <a:extLst>
                <a:ext uri="{FF2B5EF4-FFF2-40B4-BE49-F238E27FC236}">
                  <a16:creationId xmlns:a16="http://schemas.microsoft.com/office/drawing/2014/main" id="{AA2FFC2D-B5AE-E36D-3DC9-3B7AB28C7024}"/>
                </a:ext>
              </a:extLst>
            </p:cNvPr>
            <p:cNvPicPr>
              <a:picLocks noChangeAspect="1"/>
            </p:cNvPicPr>
            <p:nvPr/>
          </p:nvPicPr>
          <p:blipFill>
            <a:blip r:embed="rId2"/>
            <a:stretch>
              <a:fillRect/>
            </a:stretch>
          </p:blipFill>
          <p:spPr>
            <a:xfrm>
              <a:off x="941521" y="147588"/>
              <a:ext cx="7763637" cy="6039604"/>
            </a:xfrm>
            <a:prstGeom prst="rect">
              <a:avLst/>
            </a:prstGeom>
          </p:spPr>
        </p:pic>
        <p:sp>
          <p:nvSpPr>
            <p:cNvPr id="7" name="Oval 6">
              <a:extLst>
                <a:ext uri="{FF2B5EF4-FFF2-40B4-BE49-F238E27FC236}">
                  <a16:creationId xmlns:a16="http://schemas.microsoft.com/office/drawing/2014/main" id="{5D2AAD50-18FD-639A-450B-C11F29246051}"/>
                </a:ext>
              </a:extLst>
            </p:cNvPr>
            <p:cNvSpPr/>
            <p:nvPr/>
          </p:nvSpPr>
          <p:spPr>
            <a:xfrm>
              <a:off x="4014060" y="2061274"/>
              <a:ext cx="170481" cy="17048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284314-41E3-BC4C-6E4B-5053C96F44C7}"/>
                </a:ext>
              </a:extLst>
            </p:cNvPr>
            <p:cNvSpPr txBox="1"/>
            <p:nvPr/>
          </p:nvSpPr>
          <p:spPr>
            <a:xfrm>
              <a:off x="3869685" y="1672723"/>
              <a:ext cx="1527982" cy="338554"/>
            </a:xfrm>
            <a:prstGeom prst="rect">
              <a:avLst/>
            </a:prstGeom>
            <a:noFill/>
          </p:spPr>
          <p:txBody>
            <a:bodyPr wrap="none" rtlCol="0">
              <a:spAutoFit/>
            </a:bodyPr>
            <a:lstStyle/>
            <a:p>
              <a:r>
                <a:rPr lang="pt-BR" sz="1600" b="1" dirty="0" err="1">
                  <a:solidFill>
                    <a:srgbClr val="C00000"/>
                  </a:solidFill>
                </a:rPr>
                <a:t>Ivaporunduva</a:t>
              </a:r>
              <a:endParaRPr lang="en-US" sz="1600" b="1" dirty="0">
                <a:solidFill>
                  <a:srgbClr val="C00000"/>
                </a:solidFill>
              </a:endParaRPr>
            </a:p>
          </p:txBody>
        </p:sp>
        <p:sp>
          <p:nvSpPr>
            <p:cNvPr id="9" name="TextBox 8">
              <a:extLst>
                <a:ext uri="{FF2B5EF4-FFF2-40B4-BE49-F238E27FC236}">
                  <a16:creationId xmlns:a16="http://schemas.microsoft.com/office/drawing/2014/main" id="{2B6F5A91-88BF-9224-CCF6-ACBE8B687369}"/>
                </a:ext>
              </a:extLst>
            </p:cNvPr>
            <p:cNvSpPr txBox="1"/>
            <p:nvPr/>
          </p:nvSpPr>
          <p:spPr>
            <a:xfrm>
              <a:off x="4169043" y="3663157"/>
              <a:ext cx="1927131" cy="338554"/>
            </a:xfrm>
            <a:prstGeom prst="rect">
              <a:avLst/>
            </a:prstGeom>
            <a:noFill/>
          </p:spPr>
          <p:txBody>
            <a:bodyPr wrap="none" rtlCol="0">
              <a:spAutoFit/>
            </a:bodyPr>
            <a:lstStyle/>
            <a:p>
              <a:r>
                <a:rPr lang="pt-BR" sz="1600" b="1" dirty="0">
                  <a:solidFill>
                    <a:srgbClr val="076D13"/>
                  </a:solidFill>
                </a:rPr>
                <a:t>Caverna do Diabo</a:t>
              </a:r>
              <a:endParaRPr lang="en-US" sz="1600" b="1" dirty="0">
                <a:solidFill>
                  <a:srgbClr val="076D13"/>
                </a:solidFill>
              </a:endParaRPr>
            </a:p>
          </p:txBody>
        </p:sp>
        <p:sp>
          <p:nvSpPr>
            <p:cNvPr id="10" name="Oval 9">
              <a:extLst>
                <a:ext uri="{FF2B5EF4-FFF2-40B4-BE49-F238E27FC236}">
                  <a16:creationId xmlns:a16="http://schemas.microsoft.com/office/drawing/2014/main" id="{979BF29F-D3A1-4A90-188C-9C1631B82382}"/>
                </a:ext>
              </a:extLst>
            </p:cNvPr>
            <p:cNvSpPr/>
            <p:nvPr/>
          </p:nvSpPr>
          <p:spPr>
            <a:xfrm>
              <a:off x="4266702" y="3513036"/>
              <a:ext cx="170481" cy="170481"/>
            </a:xfrm>
            <a:prstGeom prst="ellipse">
              <a:avLst/>
            </a:prstGeom>
            <a:solidFill>
              <a:srgbClr val="076D13"/>
            </a:solidFill>
            <a:ln>
              <a:solidFill>
                <a:srgbClr val="076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4784043"/>
      </p:ext>
    </p:extLst>
  </p:cSld>
  <p:clrMapOvr>
    <a:masterClrMapping/>
  </p:clrMapOvr>
  <p:transition>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1B980-124F-2B74-A720-34F94C086338}"/>
              </a:ext>
            </a:extLst>
          </p:cNvPr>
          <p:cNvPicPr>
            <a:picLocks noChangeAspect="1"/>
          </p:cNvPicPr>
          <p:nvPr/>
        </p:nvPicPr>
        <p:blipFill>
          <a:blip r:embed="rId2"/>
          <a:stretch>
            <a:fillRect/>
          </a:stretch>
        </p:blipFill>
        <p:spPr>
          <a:xfrm>
            <a:off x="121962" y="1284170"/>
            <a:ext cx="8975544" cy="4999037"/>
          </a:xfrm>
          <a:prstGeom prst="rect">
            <a:avLst/>
          </a:prstGeom>
        </p:spPr>
      </p:pic>
      <p:sp>
        <p:nvSpPr>
          <p:cNvPr id="6" name="TextBox 5">
            <a:extLst>
              <a:ext uri="{FF2B5EF4-FFF2-40B4-BE49-F238E27FC236}">
                <a16:creationId xmlns:a16="http://schemas.microsoft.com/office/drawing/2014/main" id="{1C404557-A990-5D1E-2C00-EF2478FC9D8C}"/>
              </a:ext>
            </a:extLst>
          </p:cNvPr>
          <p:cNvSpPr txBox="1"/>
          <p:nvPr/>
        </p:nvSpPr>
        <p:spPr>
          <a:xfrm>
            <a:off x="658678" y="6365776"/>
            <a:ext cx="7787898" cy="307777"/>
          </a:xfrm>
          <a:prstGeom prst="rect">
            <a:avLst/>
          </a:prstGeom>
          <a:noFill/>
        </p:spPr>
        <p:txBody>
          <a:bodyPr wrap="square">
            <a:spAutoFit/>
          </a:bodyPr>
          <a:lstStyle/>
          <a:p>
            <a:pPr marR="0"/>
            <a:r>
              <a:rPr lang="pt-BR" sz="1400" b="0" i="0" u="none" strike="noStrike" dirty="0">
                <a:solidFill>
                  <a:prstClr val="black"/>
                </a:solidFill>
                <a:latin typeface="Liberation Sans" panose="020B0604020202020204" pitchFamily="34" charset="0"/>
              </a:rPr>
              <a:t>GROTZINGER, John; JORDAN, Tom. Para Entender a Terra. Bookman Editora, 2013.</a:t>
            </a:r>
            <a:endParaRPr lang="pt-BR" sz="2000" b="0" i="0" u="none" strike="noStrike" dirty="0">
              <a:solidFill>
                <a:prstClr val="black"/>
              </a:solidFill>
              <a:latin typeface="Lucida Sans" panose="020B0602040502020204" pitchFamily="34" charset="0"/>
            </a:endParaRPr>
          </a:p>
        </p:txBody>
      </p:sp>
      <p:sp>
        <p:nvSpPr>
          <p:cNvPr id="7" name="Title 6">
            <a:extLst>
              <a:ext uri="{FF2B5EF4-FFF2-40B4-BE49-F238E27FC236}">
                <a16:creationId xmlns:a16="http://schemas.microsoft.com/office/drawing/2014/main" id="{D300EF8C-C20D-20CE-1AF8-451A37B0F052}"/>
              </a:ext>
            </a:extLst>
          </p:cNvPr>
          <p:cNvSpPr>
            <a:spLocks noGrp="1"/>
          </p:cNvSpPr>
          <p:nvPr>
            <p:ph type="title"/>
          </p:nvPr>
        </p:nvSpPr>
        <p:spPr>
          <a:xfrm>
            <a:off x="723534" y="-106803"/>
            <a:ext cx="7772400" cy="1143000"/>
          </a:xfrm>
        </p:spPr>
        <p:txBody>
          <a:bodyPr/>
          <a:lstStyle/>
          <a:p>
            <a:pPr algn="ctr"/>
            <a:r>
              <a:rPr lang="pt-BR" sz="5400" b="1" dirty="0">
                <a:solidFill>
                  <a:schemeClr val="tx1"/>
                </a:solidFill>
              </a:rPr>
              <a:t>Sistemas </a:t>
            </a:r>
            <a:r>
              <a:rPr lang="pt-BR" sz="5400" b="1" dirty="0" err="1">
                <a:solidFill>
                  <a:schemeClr val="tx1"/>
                </a:solidFill>
              </a:rPr>
              <a:t>Cársticos</a:t>
            </a:r>
            <a:endParaRPr lang="en-US" sz="5400" b="1" dirty="0">
              <a:solidFill>
                <a:schemeClr val="tx1"/>
              </a:solidFill>
            </a:endParaRPr>
          </a:p>
        </p:txBody>
      </p:sp>
    </p:spTree>
    <p:extLst>
      <p:ext uri="{BB962C8B-B14F-4D97-AF65-F5344CB8AC3E}">
        <p14:creationId xmlns:p14="http://schemas.microsoft.com/office/powerpoint/2010/main" val="826670582"/>
      </p:ext>
    </p:extLst>
  </p:cSld>
  <p:clrMapOvr>
    <a:masterClrMapping/>
  </p:clrMapOvr>
  <p:transition>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F3472D-E50C-FEDC-0211-EA7279B22E0B}"/>
              </a:ext>
            </a:extLst>
          </p:cNvPr>
          <p:cNvPicPr>
            <a:picLocks noChangeAspect="1"/>
          </p:cNvPicPr>
          <p:nvPr/>
        </p:nvPicPr>
        <p:blipFill rotWithShape="1">
          <a:blip r:embed="rId2"/>
          <a:srcRect t="48802"/>
          <a:stretch/>
        </p:blipFill>
        <p:spPr>
          <a:xfrm>
            <a:off x="3383639" y="5116172"/>
            <a:ext cx="2009775" cy="1267920"/>
          </a:xfrm>
          <a:prstGeom prst="rect">
            <a:avLst/>
          </a:prstGeom>
        </p:spPr>
      </p:pic>
      <p:sp>
        <p:nvSpPr>
          <p:cNvPr id="2" name="Title 1">
            <a:extLst>
              <a:ext uri="{FF2B5EF4-FFF2-40B4-BE49-F238E27FC236}">
                <a16:creationId xmlns:a16="http://schemas.microsoft.com/office/drawing/2014/main" id="{40C96A4A-BB35-A962-3DE5-0166E0D85A7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EE0CE08-52AC-A5B5-FE53-E643E11372C9}"/>
              </a:ext>
            </a:extLst>
          </p:cNvPr>
          <p:cNvPicPr>
            <a:picLocks noChangeAspect="1"/>
          </p:cNvPicPr>
          <p:nvPr/>
        </p:nvPicPr>
        <p:blipFill>
          <a:blip r:embed="rId3"/>
          <a:stretch>
            <a:fillRect/>
          </a:stretch>
        </p:blipFill>
        <p:spPr>
          <a:xfrm>
            <a:off x="223595" y="147588"/>
            <a:ext cx="8588907" cy="5062567"/>
          </a:xfrm>
          <a:prstGeom prst="rect">
            <a:avLst/>
          </a:prstGeom>
        </p:spPr>
      </p:pic>
      <p:pic>
        <p:nvPicPr>
          <p:cNvPr id="6" name="Picture 5">
            <a:extLst>
              <a:ext uri="{FF2B5EF4-FFF2-40B4-BE49-F238E27FC236}">
                <a16:creationId xmlns:a16="http://schemas.microsoft.com/office/drawing/2014/main" id="{54346DB6-2E34-E6AF-9180-BDC7D37BFCBB}"/>
              </a:ext>
            </a:extLst>
          </p:cNvPr>
          <p:cNvPicPr>
            <a:picLocks noChangeAspect="1"/>
          </p:cNvPicPr>
          <p:nvPr/>
        </p:nvPicPr>
        <p:blipFill rotWithShape="1">
          <a:blip r:embed="rId2"/>
          <a:srcRect b="48802"/>
          <a:stretch/>
        </p:blipFill>
        <p:spPr>
          <a:xfrm>
            <a:off x="1193373" y="5107321"/>
            <a:ext cx="2009775" cy="1267920"/>
          </a:xfrm>
          <a:prstGeom prst="rect">
            <a:avLst/>
          </a:prstGeom>
        </p:spPr>
      </p:pic>
      <p:pic>
        <p:nvPicPr>
          <p:cNvPr id="9" name="Picture 8">
            <a:extLst>
              <a:ext uri="{FF2B5EF4-FFF2-40B4-BE49-F238E27FC236}">
                <a16:creationId xmlns:a16="http://schemas.microsoft.com/office/drawing/2014/main" id="{B16EC3FF-F320-F332-DED8-933B0F1E2D2E}"/>
              </a:ext>
            </a:extLst>
          </p:cNvPr>
          <p:cNvPicPr>
            <a:picLocks noChangeAspect="1"/>
          </p:cNvPicPr>
          <p:nvPr/>
        </p:nvPicPr>
        <p:blipFill>
          <a:blip r:embed="rId4"/>
          <a:stretch>
            <a:fillRect/>
          </a:stretch>
        </p:blipFill>
        <p:spPr>
          <a:xfrm>
            <a:off x="5951353" y="5085267"/>
            <a:ext cx="2500070" cy="1250035"/>
          </a:xfrm>
          <a:prstGeom prst="rect">
            <a:avLst/>
          </a:prstGeom>
        </p:spPr>
      </p:pic>
      <p:sp>
        <p:nvSpPr>
          <p:cNvPr id="10" name="TextBox 9">
            <a:extLst>
              <a:ext uri="{FF2B5EF4-FFF2-40B4-BE49-F238E27FC236}">
                <a16:creationId xmlns:a16="http://schemas.microsoft.com/office/drawing/2014/main" id="{B27F10C8-051B-A5AF-E173-8E5CC9D3735A}"/>
              </a:ext>
            </a:extLst>
          </p:cNvPr>
          <p:cNvSpPr txBox="1"/>
          <p:nvPr/>
        </p:nvSpPr>
        <p:spPr>
          <a:xfrm>
            <a:off x="4881966" y="2051333"/>
            <a:ext cx="1927131" cy="338554"/>
          </a:xfrm>
          <a:prstGeom prst="rect">
            <a:avLst/>
          </a:prstGeom>
          <a:noFill/>
        </p:spPr>
        <p:txBody>
          <a:bodyPr wrap="none" rtlCol="0">
            <a:spAutoFit/>
          </a:bodyPr>
          <a:lstStyle/>
          <a:p>
            <a:r>
              <a:rPr lang="pt-BR" sz="1600" b="1" dirty="0">
                <a:solidFill>
                  <a:srgbClr val="076D13"/>
                </a:solidFill>
              </a:rPr>
              <a:t>Caverna do Diabo</a:t>
            </a:r>
            <a:endParaRPr lang="en-US" sz="1600" b="1" dirty="0">
              <a:solidFill>
                <a:srgbClr val="076D13"/>
              </a:solidFill>
            </a:endParaRPr>
          </a:p>
        </p:txBody>
      </p:sp>
      <p:sp>
        <p:nvSpPr>
          <p:cNvPr id="11" name="Oval 10">
            <a:extLst>
              <a:ext uri="{FF2B5EF4-FFF2-40B4-BE49-F238E27FC236}">
                <a16:creationId xmlns:a16="http://schemas.microsoft.com/office/drawing/2014/main" id="{D06D727B-7B90-80BF-D675-F6CA925FC6D4}"/>
              </a:ext>
            </a:extLst>
          </p:cNvPr>
          <p:cNvSpPr/>
          <p:nvPr/>
        </p:nvSpPr>
        <p:spPr>
          <a:xfrm>
            <a:off x="4979625" y="1901212"/>
            <a:ext cx="170481" cy="170481"/>
          </a:xfrm>
          <a:prstGeom prst="ellipse">
            <a:avLst/>
          </a:prstGeom>
          <a:solidFill>
            <a:srgbClr val="076D13"/>
          </a:solidFill>
          <a:ln>
            <a:solidFill>
              <a:srgbClr val="076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7089D45-0A04-AE8A-71D9-1A1F8D474EDF}"/>
              </a:ext>
            </a:extLst>
          </p:cNvPr>
          <p:cNvSpPr txBox="1"/>
          <p:nvPr/>
        </p:nvSpPr>
        <p:spPr>
          <a:xfrm>
            <a:off x="228600" y="6357670"/>
            <a:ext cx="8791414" cy="400110"/>
          </a:xfrm>
          <a:prstGeom prst="rect">
            <a:avLst/>
          </a:prstGeom>
          <a:noFill/>
        </p:spPr>
        <p:txBody>
          <a:bodyPr wrap="square">
            <a:spAutoFit/>
          </a:bodyPr>
          <a:lstStyle/>
          <a:p>
            <a:pPr algn="ctr"/>
            <a:r>
              <a:rPr lang="pt-BR" sz="1000" dirty="0"/>
              <a:t>Cordeiro, B. M. (2013). </a:t>
            </a:r>
            <a:r>
              <a:rPr lang="pt-BR" sz="1000" i="1" dirty="0"/>
              <a:t>Planalto carbonático do André Lopes (SP): geomorfologia </a:t>
            </a:r>
            <a:r>
              <a:rPr lang="pt-BR" sz="1000" i="1" dirty="0" err="1"/>
              <a:t>cárstica</a:t>
            </a:r>
            <a:r>
              <a:rPr lang="pt-BR" sz="1000" i="1" dirty="0"/>
              <a:t> e </a:t>
            </a:r>
            <a:r>
              <a:rPr lang="pt-BR" sz="1000" i="1" dirty="0" err="1"/>
              <a:t>geoespeleologia</a:t>
            </a:r>
            <a:r>
              <a:rPr lang="pt-BR" sz="1000" i="1" dirty="0"/>
              <a:t> da Gruta da Tapagem (Caverna do Diabo)</a:t>
            </a:r>
            <a:r>
              <a:rPr lang="pt-BR" sz="1000" dirty="0"/>
              <a:t> (</a:t>
            </a:r>
            <a:r>
              <a:rPr lang="pt-BR" sz="1000" dirty="0" err="1"/>
              <a:t>Doctoral</a:t>
            </a:r>
            <a:r>
              <a:rPr lang="pt-BR" sz="1000" dirty="0"/>
              <a:t> </a:t>
            </a:r>
            <a:r>
              <a:rPr lang="pt-BR" sz="1000" dirty="0" err="1"/>
              <a:t>dissertation</a:t>
            </a:r>
            <a:r>
              <a:rPr lang="pt-BR" sz="1000" dirty="0"/>
              <a:t>, Universidade de São Paulo).</a:t>
            </a:r>
          </a:p>
        </p:txBody>
      </p:sp>
    </p:spTree>
    <p:extLst>
      <p:ext uri="{BB962C8B-B14F-4D97-AF65-F5344CB8AC3E}">
        <p14:creationId xmlns:p14="http://schemas.microsoft.com/office/powerpoint/2010/main" val="1586936215"/>
      </p:ext>
    </p:extLst>
  </p:cSld>
  <p:clrMapOvr>
    <a:masterClrMapping/>
  </p:clrMapOvr>
  <p:transition>
    <p:zoom dir="in"/>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F3472D-E50C-FEDC-0211-EA7279B22E0B}"/>
              </a:ext>
            </a:extLst>
          </p:cNvPr>
          <p:cNvPicPr>
            <a:picLocks noChangeAspect="1"/>
          </p:cNvPicPr>
          <p:nvPr/>
        </p:nvPicPr>
        <p:blipFill rotWithShape="1">
          <a:blip r:embed="rId2"/>
          <a:srcRect t="48802"/>
          <a:stretch/>
        </p:blipFill>
        <p:spPr>
          <a:xfrm>
            <a:off x="6814046" y="1467066"/>
            <a:ext cx="2009775" cy="1267920"/>
          </a:xfrm>
          <a:prstGeom prst="rect">
            <a:avLst/>
          </a:prstGeom>
        </p:spPr>
      </p:pic>
      <p:pic>
        <p:nvPicPr>
          <p:cNvPr id="4" name="Picture 3">
            <a:extLst>
              <a:ext uri="{FF2B5EF4-FFF2-40B4-BE49-F238E27FC236}">
                <a16:creationId xmlns:a16="http://schemas.microsoft.com/office/drawing/2014/main" id="{5EE0CE08-52AC-A5B5-FE53-E643E11372C9}"/>
              </a:ext>
            </a:extLst>
          </p:cNvPr>
          <p:cNvPicPr>
            <a:picLocks noChangeAspect="1"/>
          </p:cNvPicPr>
          <p:nvPr/>
        </p:nvPicPr>
        <p:blipFill>
          <a:blip r:embed="rId3"/>
          <a:stretch>
            <a:fillRect/>
          </a:stretch>
        </p:blipFill>
        <p:spPr>
          <a:xfrm>
            <a:off x="78531" y="36355"/>
            <a:ext cx="6616881" cy="3900194"/>
          </a:xfrm>
          <a:prstGeom prst="rect">
            <a:avLst/>
          </a:prstGeom>
        </p:spPr>
      </p:pic>
      <p:pic>
        <p:nvPicPr>
          <p:cNvPr id="6" name="Picture 5">
            <a:extLst>
              <a:ext uri="{FF2B5EF4-FFF2-40B4-BE49-F238E27FC236}">
                <a16:creationId xmlns:a16="http://schemas.microsoft.com/office/drawing/2014/main" id="{54346DB6-2E34-E6AF-9180-BDC7D37BFCBB}"/>
              </a:ext>
            </a:extLst>
          </p:cNvPr>
          <p:cNvPicPr>
            <a:picLocks noChangeAspect="1"/>
          </p:cNvPicPr>
          <p:nvPr/>
        </p:nvPicPr>
        <p:blipFill rotWithShape="1">
          <a:blip r:embed="rId2"/>
          <a:srcRect b="48802"/>
          <a:stretch/>
        </p:blipFill>
        <p:spPr>
          <a:xfrm>
            <a:off x="6809097" y="232913"/>
            <a:ext cx="2009775" cy="1267920"/>
          </a:xfrm>
          <a:prstGeom prst="rect">
            <a:avLst/>
          </a:prstGeom>
        </p:spPr>
      </p:pic>
      <p:pic>
        <p:nvPicPr>
          <p:cNvPr id="9" name="Picture 8">
            <a:extLst>
              <a:ext uri="{FF2B5EF4-FFF2-40B4-BE49-F238E27FC236}">
                <a16:creationId xmlns:a16="http://schemas.microsoft.com/office/drawing/2014/main" id="{B16EC3FF-F320-F332-DED8-933B0F1E2D2E}"/>
              </a:ext>
            </a:extLst>
          </p:cNvPr>
          <p:cNvPicPr>
            <a:picLocks noChangeAspect="1"/>
          </p:cNvPicPr>
          <p:nvPr/>
        </p:nvPicPr>
        <p:blipFill>
          <a:blip r:embed="rId4"/>
          <a:stretch>
            <a:fillRect/>
          </a:stretch>
        </p:blipFill>
        <p:spPr>
          <a:xfrm>
            <a:off x="6809097" y="2772830"/>
            <a:ext cx="2122468" cy="1061234"/>
          </a:xfrm>
          <a:prstGeom prst="rect">
            <a:avLst/>
          </a:prstGeom>
        </p:spPr>
      </p:pic>
      <p:sp>
        <p:nvSpPr>
          <p:cNvPr id="10" name="TextBox 9">
            <a:extLst>
              <a:ext uri="{FF2B5EF4-FFF2-40B4-BE49-F238E27FC236}">
                <a16:creationId xmlns:a16="http://schemas.microsoft.com/office/drawing/2014/main" id="{B27F10C8-051B-A5AF-E173-8E5CC9D3735A}"/>
              </a:ext>
            </a:extLst>
          </p:cNvPr>
          <p:cNvSpPr txBox="1"/>
          <p:nvPr/>
        </p:nvSpPr>
        <p:spPr>
          <a:xfrm>
            <a:off x="3013505" y="1515979"/>
            <a:ext cx="1011341" cy="830997"/>
          </a:xfrm>
          <a:prstGeom prst="rect">
            <a:avLst/>
          </a:prstGeom>
          <a:noFill/>
        </p:spPr>
        <p:txBody>
          <a:bodyPr wrap="square" rtlCol="0">
            <a:spAutoFit/>
          </a:bodyPr>
          <a:lstStyle/>
          <a:p>
            <a:pPr algn="ctr"/>
            <a:r>
              <a:rPr lang="pt-BR" sz="1600" b="1" dirty="0">
                <a:solidFill>
                  <a:srgbClr val="076D13"/>
                </a:solidFill>
              </a:rPr>
              <a:t>Caverna do Diabo</a:t>
            </a:r>
            <a:endParaRPr lang="en-US" sz="1600" b="1" dirty="0">
              <a:solidFill>
                <a:srgbClr val="076D13"/>
              </a:solidFill>
            </a:endParaRPr>
          </a:p>
        </p:txBody>
      </p:sp>
      <p:sp>
        <p:nvSpPr>
          <p:cNvPr id="11" name="Oval 10">
            <a:extLst>
              <a:ext uri="{FF2B5EF4-FFF2-40B4-BE49-F238E27FC236}">
                <a16:creationId xmlns:a16="http://schemas.microsoft.com/office/drawing/2014/main" id="{D06D727B-7B90-80BF-D675-F6CA925FC6D4}"/>
              </a:ext>
            </a:extLst>
          </p:cNvPr>
          <p:cNvSpPr/>
          <p:nvPr/>
        </p:nvSpPr>
        <p:spPr>
          <a:xfrm>
            <a:off x="3664172" y="1403910"/>
            <a:ext cx="170481" cy="170481"/>
          </a:xfrm>
          <a:prstGeom prst="ellipse">
            <a:avLst/>
          </a:prstGeom>
          <a:solidFill>
            <a:srgbClr val="076D13"/>
          </a:solidFill>
          <a:ln>
            <a:solidFill>
              <a:srgbClr val="076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AAEFAB-5F4B-FC92-45EB-83BF88B677FF}"/>
              </a:ext>
            </a:extLst>
          </p:cNvPr>
          <p:cNvPicPr>
            <a:picLocks noChangeAspect="1"/>
          </p:cNvPicPr>
          <p:nvPr/>
        </p:nvPicPr>
        <p:blipFill>
          <a:blip r:embed="rId5"/>
          <a:stretch>
            <a:fillRect/>
          </a:stretch>
        </p:blipFill>
        <p:spPr>
          <a:xfrm>
            <a:off x="118739" y="3865324"/>
            <a:ext cx="8906520" cy="2682273"/>
          </a:xfrm>
          <a:prstGeom prst="rect">
            <a:avLst/>
          </a:prstGeom>
        </p:spPr>
      </p:pic>
      <p:cxnSp>
        <p:nvCxnSpPr>
          <p:cNvPr id="5" name="Straight Connector 4">
            <a:extLst>
              <a:ext uri="{FF2B5EF4-FFF2-40B4-BE49-F238E27FC236}">
                <a16:creationId xmlns:a16="http://schemas.microsoft.com/office/drawing/2014/main" id="{84047E9B-992B-67FC-E946-7BBF5770B8F8}"/>
              </a:ext>
            </a:extLst>
          </p:cNvPr>
          <p:cNvCxnSpPr/>
          <p:nvPr/>
        </p:nvCxnSpPr>
        <p:spPr>
          <a:xfrm>
            <a:off x="2390274" y="593558"/>
            <a:ext cx="753979" cy="200526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3DC6CCD-021F-5079-B905-C0166D68133A}"/>
              </a:ext>
            </a:extLst>
          </p:cNvPr>
          <p:cNvCxnSpPr>
            <a:cxnSpLocks/>
          </p:cNvCxnSpPr>
          <p:nvPr/>
        </p:nvCxnSpPr>
        <p:spPr>
          <a:xfrm>
            <a:off x="3434319" y="665970"/>
            <a:ext cx="1011341" cy="149774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74133-7081-3751-4433-2DC5745B4E85}"/>
              </a:ext>
            </a:extLst>
          </p:cNvPr>
          <p:cNvSpPr txBox="1"/>
          <p:nvPr/>
        </p:nvSpPr>
        <p:spPr>
          <a:xfrm>
            <a:off x="228600" y="6357670"/>
            <a:ext cx="8791414" cy="400110"/>
          </a:xfrm>
          <a:prstGeom prst="rect">
            <a:avLst/>
          </a:prstGeom>
          <a:noFill/>
        </p:spPr>
        <p:txBody>
          <a:bodyPr wrap="square">
            <a:spAutoFit/>
          </a:bodyPr>
          <a:lstStyle/>
          <a:p>
            <a:pPr algn="ctr"/>
            <a:r>
              <a:rPr lang="pt-BR" sz="1000" dirty="0"/>
              <a:t>Cordeiro, B. M. (2013). </a:t>
            </a:r>
            <a:r>
              <a:rPr lang="pt-BR" sz="1000" i="1" dirty="0"/>
              <a:t>Planalto carbonático do André Lopes (SP): geomorfologia </a:t>
            </a:r>
            <a:r>
              <a:rPr lang="pt-BR" sz="1000" i="1" dirty="0" err="1"/>
              <a:t>cárstica</a:t>
            </a:r>
            <a:r>
              <a:rPr lang="pt-BR" sz="1000" i="1" dirty="0"/>
              <a:t> e </a:t>
            </a:r>
            <a:r>
              <a:rPr lang="pt-BR" sz="1000" i="1" dirty="0" err="1"/>
              <a:t>geoespeleologia</a:t>
            </a:r>
            <a:r>
              <a:rPr lang="pt-BR" sz="1000" i="1" dirty="0"/>
              <a:t> da Gruta da Tapagem (Caverna do Diabo)</a:t>
            </a:r>
            <a:r>
              <a:rPr lang="pt-BR" sz="1000" dirty="0"/>
              <a:t> (</a:t>
            </a:r>
            <a:r>
              <a:rPr lang="pt-BR" sz="1000" dirty="0" err="1"/>
              <a:t>Doctoral</a:t>
            </a:r>
            <a:r>
              <a:rPr lang="pt-BR" sz="1000" dirty="0"/>
              <a:t> </a:t>
            </a:r>
            <a:r>
              <a:rPr lang="pt-BR" sz="1000" dirty="0" err="1"/>
              <a:t>dissertation</a:t>
            </a:r>
            <a:r>
              <a:rPr lang="pt-BR" sz="1000" dirty="0"/>
              <a:t>, Universidade de São Paulo).</a:t>
            </a:r>
          </a:p>
        </p:txBody>
      </p:sp>
    </p:spTree>
    <p:extLst>
      <p:ext uri="{BB962C8B-B14F-4D97-AF65-F5344CB8AC3E}">
        <p14:creationId xmlns:p14="http://schemas.microsoft.com/office/powerpoint/2010/main" val="1523299107"/>
      </p:ext>
    </p:extLst>
  </p:cSld>
  <p:clrMapOvr>
    <a:masterClrMapping/>
  </p:clrMapOvr>
  <p:transition>
    <p:zoom dir="in"/>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DF4A6E-A985-7A54-1252-A1D187B512EF}"/>
              </a:ext>
            </a:extLst>
          </p:cNvPr>
          <p:cNvPicPr>
            <a:picLocks noChangeAspect="1"/>
          </p:cNvPicPr>
          <p:nvPr/>
        </p:nvPicPr>
        <p:blipFill>
          <a:blip r:embed="rId2"/>
          <a:stretch>
            <a:fillRect/>
          </a:stretch>
        </p:blipFill>
        <p:spPr>
          <a:xfrm>
            <a:off x="1234334" y="100221"/>
            <a:ext cx="7785680" cy="6013242"/>
          </a:xfrm>
          <a:prstGeom prst="rect">
            <a:avLst/>
          </a:prstGeom>
        </p:spPr>
      </p:pic>
      <p:sp>
        <p:nvSpPr>
          <p:cNvPr id="7" name="TextBox 6">
            <a:extLst>
              <a:ext uri="{FF2B5EF4-FFF2-40B4-BE49-F238E27FC236}">
                <a16:creationId xmlns:a16="http://schemas.microsoft.com/office/drawing/2014/main" id="{65B49C13-3E81-EF2A-48E8-49FE5903B483}"/>
              </a:ext>
            </a:extLst>
          </p:cNvPr>
          <p:cNvSpPr txBox="1"/>
          <p:nvPr/>
        </p:nvSpPr>
        <p:spPr>
          <a:xfrm>
            <a:off x="228600" y="6357670"/>
            <a:ext cx="8791414" cy="400110"/>
          </a:xfrm>
          <a:prstGeom prst="rect">
            <a:avLst/>
          </a:prstGeom>
          <a:noFill/>
        </p:spPr>
        <p:txBody>
          <a:bodyPr wrap="square">
            <a:spAutoFit/>
          </a:bodyPr>
          <a:lstStyle/>
          <a:p>
            <a:pPr algn="ctr"/>
            <a:r>
              <a:rPr lang="pt-BR" sz="1000" dirty="0"/>
              <a:t>Cordeiro, B. M. (2013). </a:t>
            </a:r>
            <a:r>
              <a:rPr lang="pt-BR" sz="1000" i="1" dirty="0"/>
              <a:t>Planalto carbonático do André Lopes (SP): geomorfologia </a:t>
            </a:r>
            <a:r>
              <a:rPr lang="pt-BR" sz="1000" i="1" dirty="0" err="1"/>
              <a:t>cárstica</a:t>
            </a:r>
            <a:r>
              <a:rPr lang="pt-BR" sz="1000" i="1" dirty="0"/>
              <a:t> e </a:t>
            </a:r>
            <a:r>
              <a:rPr lang="pt-BR" sz="1000" i="1" dirty="0" err="1"/>
              <a:t>geoespeleologia</a:t>
            </a:r>
            <a:r>
              <a:rPr lang="pt-BR" sz="1000" i="1" dirty="0"/>
              <a:t> da Gruta da Tapagem (Caverna do Diabo)</a:t>
            </a:r>
            <a:r>
              <a:rPr lang="pt-BR" sz="1000" dirty="0"/>
              <a:t> (</a:t>
            </a:r>
            <a:r>
              <a:rPr lang="pt-BR" sz="1000" dirty="0" err="1"/>
              <a:t>Doctoral</a:t>
            </a:r>
            <a:r>
              <a:rPr lang="pt-BR" sz="1000" dirty="0"/>
              <a:t> </a:t>
            </a:r>
            <a:r>
              <a:rPr lang="pt-BR" sz="1000" dirty="0" err="1"/>
              <a:t>dissertation</a:t>
            </a:r>
            <a:r>
              <a:rPr lang="pt-BR" sz="1000" dirty="0"/>
              <a:t>, Universidade de São Paulo).</a:t>
            </a:r>
          </a:p>
        </p:txBody>
      </p:sp>
      <p:sp>
        <p:nvSpPr>
          <p:cNvPr id="2" name="Title 1">
            <a:extLst>
              <a:ext uri="{FF2B5EF4-FFF2-40B4-BE49-F238E27FC236}">
                <a16:creationId xmlns:a16="http://schemas.microsoft.com/office/drawing/2014/main" id="{7BC7E498-6363-99D9-A83C-72AAEFC79421}"/>
              </a:ext>
            </a:extLst>
          </p:cNvPr>
          <p:cNvSpPr>
            <a:spLocks noGrp="1"/>
          </p:cNvSpPr>
          <p:nvPr>
            <p:ph type="title"/>
          </p:nvPr>
        </p:nvSpPr>
        <p:spPr>
          <a:xfrm>
            <a:off x="154985" y="2165429"/>
            <a:ext cx="2572718" cy="1523167"/>
          </a:xfrm>
        </p:spPr>
        <p:txBody>
          <a:bodyPr/>
          <a:lstStyle/>
          <a:p>
            <a:r>
              <a:rPr lang="pt-BR" sz="3200" b="1" dirty="0" err="1">
                <a:solidFill>
                  <a:schemeClr val="tx1"/>
                </a:solidFill>
              </a:rPr>
              <a:t>Carste</a:t>
            </a:r>
            <a:r>
              <a:rPr lang="pt-BR" sz="3200" b="1" dirty="0">
                <a:solidFill>
                  <a:schemeClr val="tx1"/>
                </a:solidFill>
              </a:rPr>
              <a:t> Poligonal do André Lopes </a:t>
            </a:r>
            <a:endParaRPr lang="en-US" sz="3200" b="1" dirty="0">
              <a:solidFill>
                <a:schemeClr val="tx1"/>
              </a:solidFill>
            </a:endParaRPr>
          </a:p>
        </p:txBody>
      </p:sp>
    </p:spTree>
    <p:extLst>
      <p:ext uri="{BB962C8B-B14F-4D97-AF65-F5344CB8AC3E}">
        <p14:creationId xmlns:p14="http://schemas.microsoft.com/office/powerpoint/2010/main" val="70683307"/>
      </p:ext>
    </p:extLst>
  </p:cSld>
  <p:clrMapOvr>
    <a:masterClrMapping/>
  </p:clrMapOvr>
  <p:transition>
    <p:zoom dir="in"/>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586DE-A077-3329-25B4-2E4E2792E9ED}"/>
              </a:ext>
            </a:extLst>
          </p:cNvPr>
          <p:cNvSpPr>
            <a:spLocks noGrp="1"/>
          </p:cNvSpPr>
          <p:nvPr>
            <p:ph type="title"/>
          </p:nvPr>
        </p:nvSpPr>
        <p:spPr>
          <a:xfrm>
            <a:off x="0" y="390107"/>
            <a:ext cx="9067800" cy="1143000"/>
          </a:xfrm>
        </p:spPr>
        <p:txBody>
          <a:bodyPr/>
          <a:lstStyle/>
          <a:p>
            <a:pPr algn="ctr"/>
            <a:r>
              <a:rPr lang="pt-BR" b="1" dirty="0">
                <a:solidFill>
                  <a:schemeClr val="tx1"/>
                </a:solidFill>
              </a:rPr>
              <a:t>Cones </a:t>
            </a:r>
            <a:r>
              <a:rPr lang="pt-BR" b="1" dirty="0" err="1">
                <a:solidFill>
                  <a:schemeClr val="tx1"/>
                </a:solidFill>
              </a:rPr>
              <a:t>Cársticos</a:t>
            </a:r>
            <a:br>
              <a:rPr lang="pt-BR" dirty="0">
                <a:solidFill>
                  <a:schemeClr val="tx1"/>
                </a:solidFill>
              </a:rPr>
            </a:br>
            <a:r>
              <a:rPr lang="pt-BR" dirty="0">
                <a:solidFill>
                  <a:schemeClr val="tx1"/>
                </a:solidFill>
              </a:rPr>
              <a:t>Parque Estadual da Caverna do Diabo</a:t>
            </a:r>
            <a:endParaRPr lang="en-US" dirty="0">
              <a:solidFill>
                <a:schemeClr val="tx1"/>
              </a:solidFill>
            </a:endParaRPr>
          </a:p>
        </p:txBody>
      </p:sp>
      <p:sp>
        <p:nvSpPr>
          <p:cNvPr id="5" name="Text Placeholder 4">
            <a:extLst>
              <a:ext uri="{FF2B5EF4-FFF2-40B4-BE49-F238E27FC236}">
                <a16:creationId xmlns:a16="http://schemas.microsoft.com/office/drawing/2014/main" id="{E86D759C-1A6C-3E9B-3AE4-9D05EE55539D}"/>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28BE540F-9873-4160-2AAE-47F087CD14C5}"/>
              </a:ext>
            </a:extLst>
          </p:cNvPr>
          <p:cNvSpPr>
            <a:spLocks noGrp="1"/>
          </p:cNvSpPr>
          <p:nvPr>
            <p:ph type="body" idx="4"/>
          </p:nvPr>
        </p:nvSpPr>
        <p:spPr/>
        <p:txBody>
          <a:bodyPr/>
          <a:lstStyle/>
          <a:p>
            <a:endParaRPr lang="en-US"/>
          </a:p>
        </p:txBody>
      </p:sp>
      <p:pic>
        <p:nvPicPr>
          <p:cNvPr id="8" name="Picture 7">
            <a:extLst>
              <a:ext uri="{FF2B5EF4-FFF2-40B4-BE49-F238E27FC236}">
                <a16:creationId xmlns:a16="http://schemas.microsoft.com/office/drawing/2014/main" id="{123000B9-1489-B379-C133-9F7B6079B9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3366" b="26413"/>
          <a:stretch/>
        </p:blipFill>
        <p:spPr>
          <a:xfrm>
            <a:off x="160421" y="1759734"/>
            <a:ext cx="8907379" cy="4756285"/>
          </a:xfrm>
          <a:prstGeom prst="rect">
            <a:avLst/>
          </a:prstGeom>
        </p:spPr>
      </p:pic>
      <p:sp>
        <p:nvSpPr>
          <p:cNvPr id="9" name="TextBox 8">
            <a:extLst>
              <a:ext uri="{FF2B5EF4-FFF2-40B4-BE49-F238E27FC236}">
                <a16:creationId xmlns:a16="http://schemas.microsoft.com/office/drawing/2014/main" id="{4649D6EF-8611-1BA7-9CEB-A486D6DC6135}"/>
              </a:ext>
            </a:extLst>
          </p:cNvPr>
          <p:cNvSpPr txBox="1"/>
          <p:nvPr/>
        </p:nvSpPr>
        <p:spPr>
          <a:xfrm>
            <a:off x="1331491" y="6492210"/>
            <a:ext cx="6753726" cy="307777"/>
          </a:xfrm>
          <a:prstGeom prst="rect">
            <a:avLst/>
          </a:prstGeom>
          <a:noFill/>
        </p:spPr>
        <p:txBody>
          <a:bodyPr wrap="square" rtlCol="0">
            <a:spAutoFit/>
          </a:bodyPr>
          <a:lstStyle/>
          <a:p>
            <a:r>
              <a:rPr lang="pt-BR" dirty="0"/>
              <a:t>Plano de Manejo Espeleológico – Parque Estadual da Caverna do Diabo, 2010</a:t>
            </a:r>
            <a:endParaRPr lang="en-US" dirty="0"/>
          </a:p>
        </p:txBody>
      </p:sp>
    </p:spTree>
    <p:extLst>
      <p:ext uri="{BB962C8B-B14F-4D97-AF65-F5344CB8AC3E}">
        <p14:creationId xmlns:p14="http://schemas.microsoft.com/office/powerpoint/2010/main" val="2107873228"/>
      </p:ext>
    </p:extLst>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3C74FC-DBF0-886E-91B3-8D57FDEA66FE}"/>
              </a:ext>
            </a:extLst>
          </p:cNvPr>
          <p:cNvSpPr>
            <a:spLocks noGrp="1"/>
          </p:cNvSpPr>
          <p:nvPr>
            <p:ph type="title"/>
          </p:nvPr>
        </p:nvSpPr>
        <p:spPr>
          <a:xfrm>
            <a:off x="914400" y="-81822"/>
            <a:ext cx="7772400" cy="1143000"/>
          </a:xfrm>
        </p:spPr>
        <p:txBody>
          <a:bodyPr/>
          <a:lstStyle/>
          <a:p>
            <a:pPr algn="ctr"/>
            <a:r>
              <a:rPr lang="pt-BR" sz="4800" b="1" dirty="0">
                <a:solidFill>
                  <a:schemeClr val="tx1"/>
                </a:solidFill>
              </a:rPr>
              <a:t>Dolinas de Dissolução</a:t>
            </a:r>
            <a:endParaRPr lang="en-US" sz="4800" b="1" dirty="0">
              <a:solidFill>
                <a:schemeClr val="tx1"/>
              </a:solidFill>
            </a:endParaRPr>
          </a:p>
        </p:txBody>
      </p:sp>
      <p:sp>
        <p:nvSpPr>
          <p:cNvPr id="8" name="Text Placeholder 7">
            <a:extLst>
              <a:ext uri="{FF2B5EF4-FFF2-40B4-BE49-F238E27FC236}">
                <a16:creationId xmlns:a16="http://schemas.microsoft.com/office/drawing/2014/main" id="{3DC6468B-D52F-F218-2E76-D41513908EA1}"/>
              </a:ext>
            </a:extLst>
          </p:cNvPr>
          <p:cNvSpPr>
            <a:spLocks noGrp="1"/>
          </p:cNvSpPr>
          <p:nvPr>
            <p:ph type="body" idx="1"/>
          </p:nvPr>
        </p:nvSpPr>
        <p:spPr/>
        <p:txBody>
          <a:bodyPr/>
          <a:lstStyle/>
          <a:p>
            <a:endParaRPr lang="en-US"/>
          </a:p>
        </p:txBody>
      </p:sp>
      <p:pic>
        <p:nvPicPr>
          <p:cNvPr id="11" name="Picture 10">
            <a:extLst>
              <a:ext uri="{FF2B5EF4-FFF2-40B4-BE49-F238E27FC236}">
                <a16:creationId xmlns:a16="http://schemas.microsoft.com/office/drawing/2014/main" id="{F4E80B91-994D-19D2-7AEB-495FFE4E5B2F}"/>
              </a:ext>
            </a:extLst>
          </p:cNvPr>
          <p:cNvPicPr>
            <a:picLocks noChangeAspect="1"/>
          </p:cNvPicPr>
          <p:nvPr/>
        </p:nvPicPr>
        <p:blipFill>
          <a:blip r:embed="rId2"/>
          <a:stretch>
            <a:fillRect/>
          </a:stretch>
        </p:blipFill>
        <p:spPr>
          <a:xfrm>
            <a:off x="185980" y="1045679"/>
            <a:ext cx="8786570" cy="5190585"/>
          </a:xfrm>
          <a:prstGeom prst="rect">
            <a:avLst/>
          </a:prstGeom>
        </p:spPr>
      </p:pic>
      <p:sp>
        <p:nvSpPr>
          <p:cNvPr id="12" name="TextBox 11">
            <a:extLst>
              <a:ext uri="{FF2B5EF4-FFF2-40B4-BE49-F238E27FC236}">
                <a16:creationId xmlns:a16="http://schemas.microsoft.com/office/drawing/2014/main" id="{0E3494DF-D03C-5413-1F42-C5D1736D8E71}"/>
              </a:ext>
            </a:extLst>
          </p:cNvPr>
          <p:cNvSpPr txBox="1"/>
          <p:nvPr/>
        </p:nvSpPr>
        <p:spPr>
          <a:xfrm>
            <a:off x="228600" y="6187192"/>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Tree>
    <p:extLst>
      <p:ext uri="{BB962C8B-B14F-4D97-AF65-F5344CB8AC3E}">
        <p14:creationId xmlns:p14="http://schemas.microsoft.com/office/powerpoint/2010/main" val="55694719"/>
      </p:ext>
    </p:extLst>
  </p:cSld>
  <p:clrMapOvr>
    <a:masterClrMapping/>
  </p:clrMapOvr>
  <p:transition>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DCE1C0-7CC8-4F95-81BA-4B8A2DD8B67F}"/>
              </a:ext>
            </a:extLst>
          </p:cNvPr>
          <p:cNvSpPr>
            <a:spLocks noGrp="1"/>
          </p:cNvSpPr>
          <p:nvPr>
            <p:ph type="title"/>
          </p:nvPr>
        </p:nvSpPr>
        <p:spPr>
          <a:xfrm>
            <a:off x="867905" y="-283302"/>
            <a:ext cx="7772400" cy="1143000"/>
          </a:xfrm>
        </p:spPr>
        <p:txBody>
          <a:bodyPr/>
          <a:lstStyle/>
          <a:p>
            <a:r>
              <a:rPr lang="pt-BR" b="1" dirty="0">
                <a:solidFill>
                  <a:schemeClr val="tx1"/>
                </a:solidFill>
              </a:rPr>
              <a:t>Cachoeiras de tufas calcárias</a:t>
            </a:r>
            <a:endParaRPr lang="en-US" b="1" dirty="0">
              <a:solidFill>
                <a:schemeClr val="tx1"/>
              </a:solidFill>
            </a:endParaRPr>
          </a:p>
        </p:txBody>
      </p:sp>
      <p:pic>
        <p:nvPicPr>
          <p:cNvPr id="10" name="Picture 9">
            <a:extLst>
              <a:ext uri="{FF2B5EF4-FFF2-40B4-BE49-F238E27FC236}">
                <a16:creationId xmlns:a16="http://schemas.microsoft.com/office/drawing/2014/main" id="{5377E471-A24F-07EB-82B7-87614988B430}"/>
              </a:ext>
            </a:extLst>
          </p:cNvPr>
          <p:cNvPicPr>
            <a:picLocks noChangeAspect="1"/>
          </p:cNvPicPr>
          <p:nvPr/>
        </p:nvPicPr>
        <p:blipFill>
          <a:blip r:embed="rId2"/>
          <a:stretch>
            <a:fillRect/>
          </a:stretch>
        </p:blipFill>
        <p:spPr>
          <a:xfrm>
            <a:off x="1348353" y="859698"/>
            <a:ext cx="6586779" cy="5248636"/>
          </a:xfrm>
          <a:prstGeom prst="rect">
            <a:avLst/>
          </a:prstGeom>
        </p:spPr>
      </p:pic>
      <p:sp>
        <p:nvSpPr>
          <p:cNvPr id="11" name="TextBox 10">
            <a:extLst>
              <a:ext uri="{FF2B5EF4-FFF2-40B4-BE49-F238E27FC236}">
                <a16:creationId xmlns:a16="http://schemas.microsoft.com/office/drawing/2014/main" id="{3C139CA6-A660-93E6-1462-82284D969FC8}"/>
              </a:ext>
            </a:extLst>
          </p:cNvPr>
          <p:cNvSpPr txBox="1"/>
          <p:nvPr/>
        </p:nvSpPr>
        <p:spPr>
          <a:xfrm>
            <a:off x="228600" y="6187192"/>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Tree>
    <p:extLst>
      <p:ext uri="{BB962C8B-B14F-4D97-AF65-F5344CB8AC3E}">
        <p14:creationId xmlns:p14="http://schemas.microsoft.com/office/powerpoint/2010/main" val="1199979228"/>
      </p:ext>
    </p:extLst>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49A576-7BAC-483B-BAFF-1D7B69422FFD}"/>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F4420E0D-3C85-B061-E5BF-54C3E56FD1D1}"/>
              </a:ext>
            </a:extLst>
          </p:cNvPr>
          <p:cNvSpPr>
            <a:spLocks noGrp="1"/>
          </p:cNvSpPr>
          <p:nvPr>
            <p:ph type="body" idx="2"/>
          </p:nvPr>
        </p:nvSpPr>
        <p:spPr/>
        <p:txBody>
          <a:bodyPr/>
          <a:lstStyle/>
          <a:p>
            <a:endParaRPr lang="en-US"/>
          </a:p>
        </p:txBody>
      </p:sp>
      <p:pic>
        <p:nvPicPr>
          <p:cNvPr id="8" name="Picture 7">
            <a:extLst>
              <a:ext uri="{FF2B5EF4-FFF2-40B4-BE49-F238E27FC236}">
                <a16:creationId xmlns:a16="http://schemas.microsoft.com/office/drawing/2014/main" id="{493B38E1-9DB1-0EA9-409F-8696C3624F8A}"/>
              </a:ext>
            </a:extLst>
          </p:cNvPr>
          <p:cNvPicPr>
            <a:picLocks noChangeAspect="1"/>
          </p:cNvPicPr>
          <p:nvPr/>
        </p:nvPicPr>
        <p:blipFill>
          <a:blip r:embed="rId2"/>
          <a:stretch>
            <a:fillRect/>
          </a:stretch>
        </p:blipFill>
        <p:spPr>
          <a:xfrm>
            <a:off x="221012" y="225219"/>
            <a:ext cx="8701975" cy="5563398"/>
          </a:xfrm>
          <a:prstGeom prst="rect">
            <a:avLst/>
          </a:prstGeom>
        </p:spPr>
      </p:pic>
      <p:sp>
        <p:nvSpPr>
          <p:cNvPr id="9" name="TextBox 8">
            <a:extLst>
              <a:ext uri="{FF2B5EF4-FFF2-40B4-BE49-F238E27FC236}">
                <a16:creationId xmlns:a16="http://schemas.microsoft.com/office/drawing/2014/main" id="{6F6E6FD0-E5D0-6391-9AA0-BE3620DDC733}"/>
              </a:ext>
            </a:extLst>
          </p:cNvPr>
          <p:cNvSpPr txBox="1"/>
          <p:nvPr/>
        </p:nvSpPr>
        <p:spPr>
          <a:xfrm>
            <a:off x="166608" y="6187192"/>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
        <p:nvSpPr>
          <p:cNvPr id="10" name="TextBox 9">
            <a:extLst>
              <a:ext uri="{FF2B5EF4-FFF2-40B4-BE49-F238E27FC236}">
                <a16:creationId xmlns:a16="http://schemas.microsoft.com/office/drawing/2014/main" id="{87E84A38-026E-7DDF-E2A5-FA7A8E2B77A2}"/>
              </a:ext>
            </a:extLst>
          </p:cNvPr>
          <p:cNvSpPr txBox="1"/>
          <p:nvPr/>
        </p:nvSpPr>
        <p:spPr>
          <a:xfrm>
            <a:off x="6633275" y="5346917"/>
            <a:ext cx="2007281" cy="338554"/>
          </a:xfrm>
          <a:prstGeom prst="rect">
            <a:avLst/>
          </a:prstGeom>
          <a:noFill/>
        </p:spPr>
        <p:txBody>
          <a:bodyPr wrap="none" rtlCol="0">
            <a:spAutoFit/>
          </a:bodyPr>
          <a:lstStyle/>
          <a:p>
            <a:r>
              <a:rPr lang="pt-BR" sz="1600" b="1" dirty="0">
                <a:solidFill>
                  <a:srgbClr val="FFFF00"/>
                </a:solidFill>
              </a:rPr>
              <a:t>Entrada do Parque</a:t>
            </a:r>
            <a:endParaRPr lang="en-US" sz="1600" b="1" dirty="0">
              <a:solidFill>
                <a:srgbClr val="FFFF00"/>
              </a:solidFill>
            </a:endParaRPr>
          </a:p>
        </p:txBody>
      </p:sp>
      <p:sp>
        <p:nvSpPr>
          <p:cNvPr id="11" name="TextBox 10">
            <a:extLst>
              <a:ext uri="{FF2B5EF4-FFF2-40B4-BE49-F238E27FC236}">
                <a16:creationId xmlns:a16="http://schemas.microsoft.com/office/drawing/2014/main" id="{EC655DEC-3F49-521B-0BC6-48EA63B03994}"/>
              </a:ext>
            </a:extLst>
          </p:cNvPr>
          <p:cNvSpPr txBox="1"/>
          <p:nvPr/>
        </p:nvSpPr>
        <p:spPr>
          <a:xfrm rot="18073880">
            <a:off x="6900655" y="3090662"/>
            <a:ext cx="1571121" cy="646331"/>
          </a:xfrm>
          <a:prstGeom prst="rect">
            <a:avLst/>
          </a:prstGeom>
          <a:noFill/>
        </p:spPr>
        <p:txBody>
          <a:bodyPr wrap="square" rtlCol="0">
            <a:spAutoFit/>
          </a:bodyPr>
          <a:lstStyle/>
          <a:p>
            <a:pPr algn="ctr"/>
            <a:r>
              <a:rPr lang="pt-BR" sz="1800" b="1" dirty="0">
                <a:solidFill>
                  <a:srgbClr val="00B0F0"/>
                </a:solidFill>
              </a:rPr>
              <a:t>Ribeirão da Tapagem</a:t>
            </a:r>
            <a:endParaRPr lang="en-US" sz="1800" b="1" dirty="0">
              <a:solidFill>
                <a:srgbClr val="00B0F0"/>
              </a:solidFill>
            </a:endParaRPr>
          </a:p>
        </p:txBody>
      </p:sp>
      <p:sp>
        <p:nvSpPr>
          <p:cNvPr id="12" name="TextBox 11">
            <a:extLst>
              <a:ext uri="{FF2B5EF4-FFF2-40B4-BE49-F238E27FC236}">
                <a16:creationId xmlns:a16="http://schemas.microsoft.com/office/drawing/2014/main" id="{B46FD776-CF25-132A-644B-A1C2E4EF02A1}"/>
              </a:ext>
            </a:extLst>
          </p:cNvPr>
          <p:cNvSpPr txBox="1"/>
          <p:nvPr/>
        </p:nvSpPr>
        <p:spPr>
          <a:xfrm>
            <a:off x="519968" y="2489310"/>
            <a:ext cx="2305439" cy="338554"/>
          </a:xfrm>
          <a:prstGeom prst="rect">
            <a:avLst/>
          </a:prstGeom>
          <a:noFill/>
        </p:spPr>
        <p:txBody>
          <a:bodyPr wrap="none" rtlCol="0">
            <a:spAutoFit/>
          </a:bodyPr>
          <a:lstStyle/>
          <a:p>
            <a:r>
              <a:rPr lang="pt-BR" sz="1600" b="1" dirty="0">
                <a:solidFill>
                  <a:srgbClr val="FFFF00"/>
                </a:solidFill>
              </a:rPr>
              <a:t>Mármore da Tapagem</a:t>
            </a:r>
            <a:endParaRPr lang="en-US" sz="1600" b="1" dirty="0">
              <a:solidFill>
                <a:srgbClr val="FFFF00"/>
              </a:solidFill>
            </a:endParaRPr>
          </a:p>
        </p:txBody>
      </p:sp>
      <p:sp>
        <p:nvSpPr>
          <p:cNvPr id="13" name="TextBox 12">
            <a:extLst>
              <a:ext uri="{FF2B5EF4-FFF2-40B4-BE49-F238E27FC236}">
                <a16:creationId xmlns:a16="http://schemas.microsoft.com/office/drawing/2014/main" id="{001428CB-06A8-667B-3A4C-59CECBB0C1D6}"/>
              </a:ext>
            </a:extLst>
          </p:cNvPr>
          <p:cNvSpPr txBox="1"/>
          <p:nvPr/>
        </p:nvSpPr>
        <p:spPr>
          <a:xfrm>
            <a:off x="5226128" y="723588"/>
            <a:ext cx="1467068" cy="369332"/>
          </a:xfrm>
          <a:prstGeom prst="rect">
            <a:avLst/>
          </a:prstGeom>
          <a:noFill/>
        </p:spPr>
        <p:txBody>
          <a:bodyPr wrap="none" rtlCol="0">
            <a:spAutoFit/>
          </a:bodyPr>
          <a:lstStyle/>
          <a:p>
            <a:r>
              <a:rPr lang="pt-BR" sz="1800" b="1" dirty="0" err="1">
                <a:solidFill>
                  <a:srgbClr val="FFFF00"/>
                </a:solidFill>
              </a:rPr>
              <a:t>metapelitos</a:t>
            </a:r>
            <a:endParaRPr lang="en-US" sz="1800" b="1" dirty="0">
              <a:solidFill>
                <a:srgbClr val="FFFF00"/>
              </a:solidFill>
            </a:endParaRPr>
          </a:p>
        </p:txBody>
      </p:sp>
      <p:sp>
        <p:nvSpPr>
          <p:cNvPr id="14" name="TextBox 13">
            <a:extLst>
              <a:ext uri="{FF2B5EF4-FFF2-40B4-BE49-F238E27FC236}">
                <a16:creationId xmlns:a16="http://schemas.microsoft.com/office/drawing/2014/main" id="{21E7AFDB-1C3D-E3C7-C776-CB25A0A53ED0}"/>
              </a:ext>
            </a:extLst>
          </p:cNvPr>
          <p:cNvSpPr txBox="1"/>
          <p:nvPr/>
        </p:nvSpPr>
        <p:spPr>
          <a:xfrm rot="20748341">
            <a:off x="5548300" y="4143665"/>
            <a:ext cx="1382110" cy="584775"/>
          </a:xfrm>
          <a:prstGeom prst="rect">
            <a:avLst/>
          </a:prstGeom>
          <a:noFill/>
        </p:spPr>
        <p:txBody>
          <a:bodyPr wrap="none" rtlCol="0">
            <a:spAutoFit/>
          </a:bodyPr>
          <a:lstStyle/>
          <a:p>
            <a:pPr algn="ctr"/>
            <a:r>
              <a:rPr lang="pt-BR" sz="1600" b="1" dirty="0">
                <a:solidFill>
                  <a:srgbClr val="FFFF00"/>
                </a:solidFill>
              </a:rPr>
              <a:t>Vale cego</a:t>
            </a:r>
          </a:p>
          <a:p>
            <a:pPr algn="ctr"/>
            <a:r>
              <a:rPr lang="pt-BR" sz="1600" b="1" dirty="0">
                <a:solidFill>
                  <a:srgbClr val="FFFF00"/>
                </a:solidFill>
              </a:rPr>
              <a:t> da tapagem</a:t>
            </a:r>
            <a:endParaRPr lang="en-US" sz="1600" b="1" dirty="0">
              <a:solidFill>
                <a:srgbClr val="FFFF00"/>
              </a:solidFill>
            </a:endParaRPr>
          </a:p>
        </p:txBody>
      </p:sp>
      <p:sp>
        <p:nvSpPr>
          <p:cNvPr id="15" name="TextBox 14">
            <a:extLst>
              <a:ext uri="{FF2B5EF4-FFF2-40B4-BE49-F238E27FC236}">
                <a16:creationId xmlns:a16="http://schemas.microsoft.com/office/drawing/2014/main" id="{172C843E-1EE3-32CB-F007-6E36A1FF7D1E}"/>
              </a:ext>
            </a:extLst>
          </p:cNvPr>
          <p:cNvSpPr txBox="1"/>
          <p:nvPr/>
        </p:nvSpPr>
        <p:spPr>
          <a:xfrm>
            <a:off x="221012" y="970572"/>
            <a:ext cx="3005951" cy="338554"/>
          </a:xfrm>
          <a:prstGeom prst="rect">
            <a:avLst/>
          </a:prstGeom>
          <a:noFill/>
        </p:spPr>
        <p:txBody>
          <a:bodyPr wrap="none" rtlCol="0">
            <a:spAutoFit/>
          </a:bodyPr>
          <a:lstStyle/>
          <a:p>
            <a:r>
              <a:rPr lang="pt-BR" sz="1600" b="1" dirty="0">
                <a:solidFill>
                  <a:srgbClr val="FFFF00"/>
                </a:solidFill>
              </a:rPr>
              <a:t>Vale fluvial do rio das Ostras</a:t>
            </a:r>
            <a:endParaRPr lang="en-US" sz="1600" b="1" dirty="0">
              <a:solidFill>
                <a:srgbClr val="FFFF00"/>
              </a:solidFill>
            </a:endParaRPr>
          </a:p>
        </p:txBody>
      </p:sp>
      <p:sp>
        <p:nvSpPr>
          <p:cNvPr id="16" name="TextBox 15">
            <a:extLst>
              <a:ext uri="{FF2B5EF4-FFF2-40B4-BE49-F238E27FC236}">
                <a16:creationId xmlns:a16="http://schemas.microsoft.com/office/drawing/2014/main" id="{CA88D263-F50C-7F39-A5A0-8267DA06EF27}"/>
              </a:ext>
            </a:extLst>
          </p:cNvPr>
          <p:cNvSpPr txBox="1"/>
          <p:nvPr/>
        </p:nvSpPr>
        <p:spPr>
          <a:xfrm>
            <a:off x="6237312" y="2273489"/>
            <a:ext cx="1231427" cy="584775"/>
          </a:xfrm>
          <a:prstGeom prst="rect">
            <a:avLst/>
          </a:prstGeom>
          <a:noFill/>
        </p:spPr>
        <p:txBody>
          <a:bodyPr wrap="none" rtlCol="0">
            <a:spAutoFit/>
          </a:bodyPr>
          <a:lstStyle/>
          <a:p>
            <a:pPr algn="ctr"/>
            <a:r>
              <a:rPr lang="pt-BR" sz="1600" b="1" dirty="0">
                <a:solidFill>
                  <a:srgbClr val="FFFF00"/>
                </a:solidFill>
              </a:rPr>
              <a:t>Depressão</a:t>
            </a:r>
          </a:p>
          <a:p>
            <a:pPr algn="ctr"/>
            <a:r>
              <a:rPr lang="pt-BR" sz="1600" b="1" dirty="0" err="1">
                <a:solidFill>
                  <a:srgbClr val="FFFF00"/>
                </a:solidFill>
              </a:rPr>
              <a:t>cárstica</a:t>
            </a:r>
            <a:endParaRPr lang="en-US" sz="1600" b="1" dirty="0">
              <a:solidFill>
                <a:srgbClr val="FFFF00"/>
              </a:solidFill>
            </a:endParaRPr>
          </a:p>
        </p:txBody>
      </p:sp>
    </p:spTree>
    <p:extLst>
      <p:ext uri="{BB962C8B-B14F-4D97-AF65-F5344CB8AC3E}">
        <p14:creationId xmlns:p14="http://schemas.microsoft.com/office/powerpoint/2010/main" val="2720960384"/>
      </p:ext>
    </p:extLst>
  </p:cSld>
  <p:clrMapOvr>
    <a:masterClrMapping/>
  </p:clrMapOvr>
  <p:transition>
    <p:zoom dir="in"/>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DE1AC9-98E9-D240-2C57-2BFA64FAB1D4}"/>
              </a:ext>
            </a:extLst>
          </p:cNvPr>
          <p:cNvPicPr>
            <a:picLocks noChangeAspect="1"/>
          </p:cNvPicPr>
          <p:nvPr/>
        </p:nvPicPr>
        <p:blipFill>
          <a:blip r:embed="rId2"/>
          <a:stretch>
            <a:fillRect/>
          </a:stretch>
        </p:blipFill>
        <p:spPr>
          <a:xfrm>
            <a:off x="457200" y="127867"/>
            <a:ext cx="8229600" cy="6303281"/>
          </a:xfrm>
          <a:prstGeom prst="rect">
            <a:avLst/>
          </a:prstGeom>
        </p:spPr>
      </p:pic>
      <p:sp>
        <p:nvSpPr>
          <p:cNvPr id="9" name="TextBox 8">
            <a:extLst>
              <a:ext uri="{FF2B5EF4-FFF2-40B4-BE49-F238E27FC236}">
                <a16:creationId xmlns:a16="http://schemas.microsoft.com/office/drawing/2014/main" id="{69240016-AB6E-AF78-3AAC-7E26B07491D6}"/>
              </a:ext>
            </a:extLst>
          </p:cNvPr>
          <p:cNvSpPr txBox="1"/>
          <p:nvPr/>
        </p:nvSpPr>
        <p:spPr>
          <a:xfrm>
            <a:off x="216976" y="6416296"/>
            <a:ext cx="8710048" cy="307777"/>
          </a:xfrm>
          <a:prstGeom prst="rect">
            <a:avLst/>
          </a:prstGeom>
          <a:noFill/>
        </p:spPr>
        <p:txBody>
          <a:bodyPr wrap="square" rtlCol="0">
            <a:spAutoFit/>
          </a:bodyPr>
          <a:lstStyle/>
          <a:p>
            <a:r>
              <a:rPr lang="pt-BR" dirty="0"/>
              <a:t>Auler, A. Michel Lebret: francês e brasileiro, espeleólogo e desenhista. São Paulo: </a:t>
            </a:r>
            <a:r>
              <a:rPr lang="pt-BR" dirty="0" err="1"/>
              <a:t>Redespeleo</a:t>
            </a:r>
            <a:r>
              <a:rPr lang="pt-BR" dirty="0"/>
              <a:t> Brasil. 2006</a:t>
            </a:r>
            <a:endParaRPr lang="en-US" dirty="0"/>
          </a:p>
        </p:txBody>
      </p:sp>
    </p:spTree>
    <p:extLst>
      <p:ext uri="{BB962C8B-B14F-4D97-AF65-F5344CB8AC3E}">
        <p14:creationId xmlns:p14="http://schemas.microsoft.com/office/powerpoint/2010/main" val="3400829351"/>
      </p:ext>
    </p:extLst>
  </p:cSld>
  <p:clrMapOvr>
    <a:masterClrMapping/>
  </p:clrMapOvr>
  <p:transition>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25AC84-9418-DB22-8B98-FD551FBC2507}"/>
              </a:ext>
            </a:extLst>
          </p:cNvPr>
          <p:cNvPicPr>
            <a:picLocks noChangeAspect="1"/>
          </p:cNvPicPr>
          <p:nvPr/>
        </p:nvPicPr>
        <p:blipFill>
          <a:blip r:embed="rId2"/>
          <a:stretch>
            <a:fillRect/>
          </a:stretch>
        </p:blipFill>
        <p:spPr>
          <a:xfrm>
            <a:off x="166608" y="1680436"/>
            <a:ext cx="8791414" cy="3842401"/>
          </a:xfrm>
          <a:prstGeom prst="rect">
            <a:avLst/>
          </a:prstGeom>
        </p:spPr>
      </p:pic>
      <p:sp>
        <p:nvSpPr>
          <p:cNvPr id="9" name="TextBox 8">
            <a:extLst>
              <a:ext uri="{FF2B5EF4-FFF2-40B4-BE49-F238E27FC236}">
                <a16:creationId xmlns:a16="http://schemas.microsoft.com/office/drawing/2014/main" id="{30B69460-2EE4-BEF1-51B2-957562BDE487}"/>
              </a:ext>
            </a:extLst>
          </p:cNvPr>
          <p:cNvSpPr txBox="1"/>
          <p:nvPr/>
        </p:nvSpPr>
        <p:spPr>
          <a:xfrm>
            <a:off x="166608" y="6233687"/>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
        <p:nvSpPr>
          <p:cNvPr id="10" name="Rectangle 9">
            <a:extLst>
              <a:ext uri="{FF2B5EF4-FFF2-40B4-BE49-F238E27FC236}">
                <a16:creationId xmlns:a16="http://schemas.microsoft.com/office/drawing/2014/main" id="{A985D885-7D4B-050E-2C99-78195424B644}"/>
              </a:ext>
            </a:extLst>
          </p:cNvPr>
          <p:cNvSpPr/>
          <p:nvPr/>
        </p:nvSpPr>
        <p:spPr>
          <a:xfrm>
            <a:off x="185978" y="1680436"/>
            <a:ext cx="340964" cy="690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971734"/>
      </p:ext>
    </p:extLst>
  </p:cSld>
  <p:clrMapOvr>
    <a:masterClrMapping/>
  </p:clrMapOvr>
  <p:transition>
    <p:zoom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0CCB23-92B2-0384-ED59-8B82D5BC86D0}"/>
              </a:ext>
            </a:extLst>
          </p:cNvPr>
          <p:cNvPicPr>
            <a:picLocks noChangeAspect="1"/>
          </p:cNvPicPr>
          <p:nvPr/>
        </p:nvPicPr>
        <p:blipFill rotWithShape="1">
          <a:blip r:embed="rId2"/>
          <a:srcRect t="2164" r="9479" b="2164"/>
          <a:stretch/>
        </p:blipFill>
        <p:spPr>
          <a:xfrm>
            <a:off x="1855922" y="274637"/>
            <a:ext cx="4845599" cy="5959050"/>
          </a:xfrm>
          <a:prstGeom prst="rect">
            <a:avLst/>
          </a:prstGeom>
        </p:spPr>
      </p:pic>
      <p:sp>
        <p:nvSpPr>
          <p:cNvPr id="5" name="TextBox 4">
            <a:extLst>
              <a:ext uri="{FF2B5EF4-FFF2-40B4-BE49-F238E27FC236}">
                <a16:creationId xmlns:a16="http://schemas.microsoft.com/office/drawing/2014/main" id="{14A4A3C3-1A89-F4B9-BAD9-56F56B04FA0E}"/>
              </a:ext>
            </a:extLst>
          </p:cNvPr>
          <p:cNvSpPr txBox="1"/>
          <p:nvPr/>
        </p:nvSpPr>
        <p:spPr>
          <a:xfrm>
            <a:off x="166608" y="6233687"/>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Tree>
    <p:extLst>
      <p:ext uri="{BB962C8B-B14F-4D97-AF65-F5344CB8AC3E}">
        <p14:creationId xmlns:p14="http://schemas.microsoft.com/office/powerpoint/2010/main" val="627975827"/>
      </p:ext>
    </p:extLst>
  </p:cSld>
  <p:clrMapOvr>
    <a:masterClrMapping/>
  </p:clrMapOvr>
  <p:transition>
    <p:zoom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1329981-C801-B61D-6555-BFD5FE70DDA6}"/>
              </a:ext>
            </a:extLst>
          </p:cNvPr>
          <p:cNvPicPr>
            <a:picLocks noChangeAspect="1"/>
          </p:cNvPicPr>
          <p:nvPr/>
        </p:nvPicPr>
        <p:blipFill>
          <a:blip r:embed="rId2"/>
          <a:stretch>
            <a:fillRect/>
          </a:stretch>
        </p:blipFill>
        <p:spPr>
          <a:xfrm>
            <a:off x="2571625" y="233444"/>
            <a:ext cx="6237224" cy="6237224"/>
          </a:xfrm>
          <a:prstGeom prst="rect">
            <a:avLst/>
          </a:prstGeom>
        </p:spPr>
      </p:pic>
      <p:sp>
        <p:nvSpPr>
          <p:cNvPr id="5" name="TextBox 4">
            <a:extLst>
              <a:ext uri="{FF2B5EF4-FFF2-40B4-BE49-F238E27FC236}">
                <a16:creationId xmlns:a16="http://schemas.microsoft.com/office/drawing/2014/main" id="{65A15014-5D98-0F71-276C-F378A2D31201}"/>
              </a:ext>
            </a:extLst>
          </p:cNvPr>
          <p:cNvSpPr txBox="1"/>
          <p:nvPr/>
        </p:nvSpPr>
        <p:spPr>
          <a:xfrm>
            <a:off x="131736" y="6470667"/>
            <a:ext cx="7973878" cy="307777"/>
          </a:xfrm>
          <a:prstGeom prst="rect">
            <a:avLst/>
          </a:prstGeom>
          <a:noFill/>
        </p:spPr>
        <p:txBody>
          <a:bodyPr wrap="square">
            <a:spAutoFit/>
          </a:bodyPr>
          <a:lstStyle/>
          <a:p>
            <a:r>
              <a:rPr lang="en-US" dirty="0">
                <a:hlinkClick r:id="rId3"/>
              </a:rPr>
              <a:t>https://www.electricalelibrary.com/2020/04/27/o-que-sao-espeleotemas/</a:t>
            </a:r>
            <a:r>
              <a:rPr lang="en-US" dirty="0"/>
              <a:t> </a:t>
            </a:r>
          </a:p>
        </p:txBody>
      </p:sp>
    </p:spTree>
    <p:extLst>
      <p:ext uri="{BB962C8B-B14F-4D97-AF65-F5344CB8AC3E}">
        <p14:creationId xmlns:p14="http://schemas.microsoft.com/office/powerpoint/2010/main" val="3426559798"/>
      </p:ext>
    </p:extLst>
  </p:cSld>
  <p:clrMapOvr>
    <a:masterClrMapping/>
  </p:clrMapOvr>
  <p:transition>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F2B7C2-BB6E-3AF3-5EE0-AC4FB37C62FB}"/>
              </a:ext>
            </a:extLst>
          </p:cNvPr>
          <p:cNvPicPr>
            <a:picLocks noChangeAspect="1"/>
          </p:cNvPicPr>
          <p:nvPr/>
        </p:nvPicPr>
        <p:blipFill>
          <a:blip r:embed="rId2"/>
          <a:stretch>
            <a:fillRect/>
          </a:stretch>
        </p:blipFill>
        <p:spPr>
          <a:xfrm>
            <a:off x="207290" y="539056"/>
            <a:ext cx="8729420" cy="5779888"/>
          </a:xfrm>
          <a:prstGeom prst="rect">
            <a:avLst/>
          </a:prstGeom>
        </p:spPr>
      </p:pic>
      <p:sp>
        <p:nvSpPr>
          <p:cNvPr id="4" name="TextBox 3">
            <a:extLst>
              <a:ext uri="{FF2B5EF4-FFF2-40B4-BE49-F238E27FC236}">
                <a16:creationId xmlns:a16="http://schemas.microsoft.com/office/drawing/2014/main" id="{92AEEA0D-2069-E508-C019-F3895862E9AE}"/>
              </a:ext>
            </a:extLst>
          </p:cNvPr>
          <p:cNvSpPr txBox="1"/>
          <p:nvPr/>
        </p:nvSpPr>
        <p:spPr>
          <a:xfrm>
            <a:off x="207290" y="6227822"/>
            <a:ext cx="8936710" cy="523220"/>
          </a:xfrm>
          <a:prstGeom prst="rect">
            <a:avLst/>
          </a:prstGeom>
          <a:noFill/>
        </p:spPr>
        <p:txBody>
          <a:bodyPr wrap="square">
            <a:spAutoFit/>
          </a:bodyPr>
          <a:lstStyle/>
          <a:p>
            <a:pPr algn="ctr"/>
            <a:r>
              <a:rPr lang="pt-BR" dirty="0" err="1"/>
              <a:t>Silverio</a:t>
            </a:r>
            <a:r>
              <a:rPr lang="pt-BR" dirty="0"/>
              <a:t>, M. O. (2015). Atuação da arquitetura no uso público de cavernas. Conceitos, métodos e estratégias para ocupação. Caverna do Diabo, SP.</a:t>
            </a:r>
          </a:p>
        </p:txBody>
      </p:sp>
    </p:spTree>
    <p:extLst>
      <p:ext uri="{BB962C8B-B14F-4D97-AF65-F5344CB8AC3E}">
        <p14:creationId xmlns:p14="http://schemas.microsoft.com/office/powerpoint/2010/main" val="3692471108"/>
      </p:ext>
    </p:extLst>
  </p:cSld>
  <p:clrMapOvr>
    <a:masterClrMapping/>
  </p:clrMapOvr>
  <p:transition>
    <p:zoom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F876C91-26B0-0554-AE2B-3467C378278E}"/>
              </a:ext>
            </a:extLst>
          </p:cNvPr>
          <p:cNvSpPr>
            <a:spLocks noGrp="1"/>
          </p:cNvSpPr>
          <p:nvPr>
            <p:ph type="title"/>
          </p:nvPr>
        </p:nvSpPr>
        <p:spPr>
          <a:xfrm>
            <a:off x="152399" y="354847"/>
            <a:ext cx="8815137" cy="1143000"/>
          </a:xfrm>
        </p:spPr>
        <p:txBody>
          <a:bodyPr/>
          <a:lstStyle/>
          <a:p>
            <a:pPr algn="ctr"/>
            <a:r>
              <a:rPr lang="pt-BR" dirty="0">
                <a:solidFill>
                  <a:schemeClr val="tx1"/>
                </a:solidFill>
              </a:rPr>
              <a:t>Sumidouro do Ribeirão da Tapagem na entrada da Caverna do Diabo</a:t>
            </a:r>
            <a:endParaRPr lang="en-US" dirty="0">
              <a:solidFill>
                <a:schemeClr val="tx1"/>
              </a:solidFill>
            </a:endParaRPr>
          </a:p>
        </p:txBody>
      </p:sp>
      <p:pic>
        <p:nvPicPr>
          <p:cNvPr id="8" name="Picture 7">
            <a:extLst>
              <a:ext uri="{FF2B5EF4-FFF2-40B4-BE49-F238E27FC236}">
                <a16:creationId xmlns:a16="http://schemas.microsoft.com/office/drawing/2014/main" id="{E34BC71A-1BBC-4675-5C9B-2A2550392D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233" y="1393051"/>
            <a:ext cx="7538231" cy="5005386"/>
          </a:xfrm>
          <a:prstGeom prst="rect">
            <a:avLst/>
          </a:prstGeom>
        </p:spPr>
      </p:pic>
      <p:sp>
        <p:nvSpPr>
          <p:cNvPr id="12" name="TextBox 11">
            <a:extLst>
              <a:ext uri="{FF2B5EF4-FFF2-40B4-BE49-F238E27FC236}">
                <a16:creationId xmlns:a16="http://schemas.microsoft.com/office/drawing/2014/main" id="{33005137-F967-259F-A12F-96CF5379EF05}"/>
              </a:ext>
            </a:extLst>
          </p:cNvPr>
          <p:cNvSpPr txBox="1"/>
          <p:nvPr/>
        </p:nvSpPr>
        <p:spPr>
          <a:xfrm>
            <a:off x="144380" y="6352672"/>
            <a:ext cx="8887326" cy="369332"/>
          </a:xfrm>
          <a:prstGeom prst="rect">
            <a:avLst/>
          </a:prstGeom>
          <a:noFill/>
        </p:spPr>
        <p:txBody>
          <a:bodyPr wrap="square" rtlCol="0">
            <a:spAutoFit/>
          </a:bodyPr>
          <a:lstStyle/>
          <a:p>
            <a:pPr algn="ctr"/>
            <a:r>
              <a:rPr lang="pt-BR" sz="1800" dirty="0"/>
              <a:t>Plano de Manejo Espeleológico – Parque Estadual da Caverna do Diabo, 2010</a:t>
            </a:r>
            <a:endParaRPr lang="en-US" sz="1800" dirty="0"/>
          </a:p>
        </p:txBody>
      </p:sp>
    </p:spTree>
    <p:extLst>
      <p:ext uri="{BB962C8B-B14F-4D97-AF65-F5344CB8AC3E}">
        <p14:creationId xmlns:p14="http://schemas.microsoft.com/office/powerpoint/2010/main" val="400958626"/>
      </p:ext>
    </p:extLst>
  </p:cSld>
  <p:clrMapOvr>
    <a:masterClrMapping/>
  </p:clrMapOvr>
  <p:transition>
    <p:zoom dir="in"/>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ave&#10;&#10;Description automatically generated">
            <a:extLst>
              <a:ext uri="{FF2B5EF4-FFF2-40B4-BE49-F238E27FC236}">
                <a16:creationId xmlns:a16="http://schemas.microsoft.com/office/drawing/2014/main" id="{210547F5-4194-16E3-F103-3A9C2B11D41D}"/>
              </a:ext>
            </a:extLst>
          </p:cNvPr>
          <p:cNvPicPr>
            <a:picLocks noChangeAspect="1"/>
          </p:cNvPicPr>
          <p:nvPr/>
        </p:nvPicPr>
        <p:blipFill>
          <a:blip r:embed="rId2"/>
          <a:stretch>
            <a:fillRect/>
          </a:stretch>
        </p:blipFill>
        <p:spPr>
          <a:xfrm>
            <a:off x="293019" y="1196891"/>
            <a:ext cx="8658476" cy="4975478"/>
          </a:xfrm>
          <a:prstGeom prst="rect">
            <a:avLst/>
          </a:prstGeom>
        </p:spPr>
      </p:pic>
      <p:sp>
        <p:nvSpPr>
          <p:cNvPr id="11" name="TextBox 10">
            <a:extLst>
              <a:ext uri="{FF2B5EF4-FFF2-40B4-BE49-F238E27FC236}">
                <a16:creationId xmlns:a16="http://schemas.microsoft.com/office/drawing/2014/main" id="{1F046B99-8B05-B253-7980-F41B7A6B2DE1}"/>
              </a:ext>
            </a:extLst>
          </p:cNvPr>
          <p:cNvSpPr txBox="1"/>
          <p:nvPr/>
        </p:nvSpPr>
        <p:spPr>
          <a:xfrm>
            <a:off x="2085474" y="270132"/>
            <a:ext cx="5424883" cy="830997"/>
          </a:xfrm>
          <a:prstGeom prst="rect">
            <a:avLst/>
          </a:prstGeom>
          <a:noFill/>
        </p:spPr>
        <p:txBody>
          <a:bodyPr wrap="none" rtlCol="0">
            <a:spAutoFit/>
          </a:bodyPr>
          <a:lstStyle/>
          <a:p>
            <a:r>
              <a:rPr lang="pt-BR" sz="4800" b="1" dirty="0"/>
              <a:t>Caverna do Diabo</a:t>
            </a:r>
            <a:endParaRPr lang="en-US" sz="4800" b="1" dirty="0"/>
          </a:p>
        </p:txBody>
      </p:sp>
      <p:sp>
        <p:nvSpPr>
          <p:cNvPr id="13" name="TextBox 12">
            <a:extLst>
              <a:ext uri="{FF2B5EF4-FFF2-40B4-BE49-F238E27FC236}">
                <a16:creationId xmlns:a16="http://schemas.microsoft.com/office/drawing/2014/main" id="{E4514E93-A9B5-9D49-94F5-A1C3D497F9C9}"/>
              </a:ext>
            </a:extLst>
          </p:cNvPr>
          <p:cNvSpPr txBox="1"/>
          <p:nvPr/>
        </p:nvSpPr>
        <p:spPr>
          <a:xfrm>
            <a:off x="2511915" y="6280091"/>
            <a:ext cx="4572000" cy="400110"/>
          </a:xfrm>
          <a:prstGeom prst="rect">
            <a:avLst/>
          </a:prstGeom>
          <a:noFill/>
        </p:spPr>
        <p:txBody>
          <a:bodyPr wrap="square">
            <a:spAutoFit/>
          </a:bodyPr>
          <a:lstStyle/>
          <a:p>
            <a:pPr algn="ctr"/>
            <a:r>
              <a:rPr lang="en-US" sz="2000" dirty="0"/>
              <a:t> </a:t>
            </a:r>
            <a:r>
              <a:rPr lang="en-US" sz="2000" dirty="0">
                <a:hlinkClick r:id="rId3"/>
              </a:rPr>
              <a:t>https://www.cavernadodiabo.com/</a:t>
            </a:r>
            <a:r>
              <a:rPr lang="en-US" sz="2000" dirty="0"/>
              <a:t> </a:t>
            </a:r>
          </a:p>
        </p:txBody>
      </p:sp>
    </p:spTree>
    <p:extLst>
      <p:ext uri="{BB962C8B-B14F-4D97-AF65-F5344CB8AC3E}">
        <p14:creationId xmlns:p14="http://schemas.microsoft.com/office/powerpoint/2010/main" val="1653515122"/>
      </p:ext>
    </p:extLst>
  </p:cSld>
  <p:clrMapOvr>
    <a:masterClrMapping/>
  </p:clrMapOvr>
  <p:transition>
    <p:zoom dir="in"/>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046B99-8B05-B253-7980-F41B7A6B2DE1}"/>
              </a:ext>
            </a:extLst>
          </p:cNvPr>
          <p:cNvSpPr txBox="1"/>
          <p:nvPr/>
        </p:nvSpPr>
        <p:spPr>
          <a:xfrm>
            <a:off x="2085474" y="-2582"/>
            <a:ext cx="5424883" cy="830997"/>
          </a:xfrm>
          <a:prstGeom prst="rect">
            <a:avLst/>
          </a:prstGeom>
          <a:noFill/>
        </p:spPr>
        <p:txBody>
          <a:bodyPr wrap="none" rtlCol="0">
            <a:spAutoFit/>
          </a:bodyPr>
          <a:lstStyle/>
          <a:p>
            <a:r>
              <a:rPr lang="pt-BR" sz="4800" b="1" dirty="0"/>
              <a:t>Caverna do Diabo</a:t>
            </a:r>
            <a:endParaRPr lang="en-US" sz="4800" b="1" dirty="0"/>
          </a:p>
        </p:txBody>
      </p:sp>
      <p:pic>
        <p:nvPicPr>
          <p:cNvPr id="8" name="Picture 7" descr="A picture containing nature, cave&#10;&#10;Description automatically generated">
            <a:extLst>
              <a:ext uri="{FF2B5EF4-FFF2-40B4-BE49-F238E27FC236}">
                <a16:creationId xmlns:a16="http://schemas.microsoft.com/office/drawing/2014/main" id="{FE5E37C6-0E58-DD8A-6D90-4F7C50463D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4287" y="3013750"/>
            <a:ext cx="3121152" cy="2081784"/>
          </a:xfrm>
          <a:prstGeom prst="rect">
            <a:avLst/>
          </a:prstGeom>
        </p:spPr>
      </p:pic>
      <p:pic>
        <p:nvPicPr>
          <p:cNvPr id="12" name="Picture 11" descr="A picture containing cave&#10;&#10;Description automatically generated">
            <a:extLst>
              <a:ext uri="{FF2B5EF4-FFF2-40B4-BE49-F238E27FC236}">
                <a16:creationId xmlns:a16="http://schemas.microsoft.com/office/drawing/2014/main" id="{1393B151-C255-87C5-35D5-8C6048D4B3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770923"/>
            <a:ext cx="7972926" cy="5316153"/>
          </a:xfrm>
          <a:prstGeom prst="rect">
            <a:avLst/>
          </a:prstGeom>
        </p:spPr>
      </p:pic>
      <p:sp>
        <p:nvSpPr>
          <p:cNvPr id="15" name="TextBox 14">
            <a:extLst>
              <a:ext uri="{FF2B5EF4-FFF2-40B4-BE49-F238E27FC236}">
                <a16:creationId xmlns:a16="http://schemas.microsoft.com/office/drawing/2014/main" id="{944AC666-B691-31AF-793F-5CE89125D1F4}"/>
              </a:ext>
            </a:extLst>
          </p:cNvPr>
          <p:cNvSpPr txBox="1"/>
          <p:nvPr/>
        </p:nvSpPr>
        <p:spPr>
          <a:xfrm>
            <a:off x="457200" y="6275069"/>
            <a:ext cx="8815137" cy="307777"/>
          </a:xfrm>
          <a:prstGeom prst="rect">
            <a:avLst/>
          </a:prstGeom>
          <a:noFill/>
        </p:spPr>
        <p:txBody>
          <a:bodyPr wrap="square">
            <a:spAutoFit/>
          </a:bodyPr>
          <a:lstStyle/>
          <a:p>
            <a:r>
              <a:rPr lang="en-US" dirty="0">
                <a:hlinkClick r:id="rId4"/>
              </a:rPr>
              <a:t>https://en.wikipedia.org/wiki/Caverna_do_Diabo_State_Park#/media/File:Passarela_Minimizada.jpg</a:t>
            </a:r>
            <a:r>
              <a:rPr lang="en-US" dirty="0"/>
              <a:t> </a:t>
            </a:r>
          </a:p>
        </p:txBody>
      </p:sp>
    </p:spTree>
    <p:extLst>
      <p:ext uri="{BB962C8B-B14F-4D97-AF65-F5344CB8AC3E}">
        <p14:creationId xmlns:p14="http://schemas.microsoft.com/office/powerpoint/2010/main" val="884271380"/>
      </p:ext>
    </p:extLst>
  </p:cSld>
  <p:clrMapOvr>
    <a:masterClrMapping/>
  </p:clrMapOvr>
  <p:transition>
    <p:zoom dir="in"/>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046B99-8B05-B253-7980-F41B7A6B2DE1}"/>
              </a:ext>
            </a:extLst>
          </p:cNvPr>
          <p:cNvSpPr txBox="1"/>
          <p:nvPr/>
        </p:nvSpPr>
        <p:spPr>
          <a:xfrm>
            <a:off x="2085474" y="-2582"/>
            <a:ext cx="5424883" cy="830997"/>
          </a:xfrm>
          <a:prstGeom prst="rect">
            <a:avLst/>
          </a:prstGeom>
          <a:noFill/>
        </p:spPr>
        <p:txBody>
          <a:bodyPr wrap="none" rtlCol="0">
            <a:spAutoFit/>
          </a:bodyPr>
          <a:lstStyle/>
          <a:p>
            <a:r>
              <a:rPr lang="pt-BR" sz="4800" b="1" dirty="0"/>
              <a:t>Caverna do Diabo</a:t>
            </a:r>
            <a:endParaRPr lang="en-US" sz="4800" b="1" dirty="0"/>
          </a:p>
        </p:txBody>
      </p:sp>
      <p:sp>
        <p:nvSpPr>
          <p:cNvPr id="4" name="TextBox 3">
            <a:extLst>
              <a:ext uri="{FF2B5EF4-FFF2-40B4-BE49-F238E27FC236}">
                <a16:creationId xmlns:a16="http://schemas.microsoft.com/office/drawing/2014/main" id="{958E6F22-1CD6-07A3-ABFE-559F32B76581}"/>
              </a:ext>
            </a:extLst>
          </p:cNvPr>
          <p:cNvSpPr txBox="1"/>
          <p:nvPr/>
        </p:nvSpPr>
        <p:spPr>
          <a:xfrm>
            <a:off x="2205790" y="6421887"/>
            <a:ext cx="6777789" cy="307777"/>
          </a:xfrm>
          <a:prstGeom prst="rect">
            <a:avLst/>
          </a:prstGeom>
          <a:noFill/>
        </p:spPr>
        <p:txBody>
          <a:bodyPr wrap="square">
            <a:spAutoFit/>
          </a:bodyPr>
          <a:lstStyle/>
          <a:p>
            <a:r>
              <a:rPr lang="en-US" dirty="0">
                <a:hlinkClick r:id="rId2"/>
              </a:rPr>
              <a:t>https://aventure-se.com/2014/10/14/caverna-do-diabo-sao-paulo/</a:t>
            </a:r>
            <a:r>
              <a:rPr lang="en-US" dirty="0"/>
              <a:t> </a:t>
            </a:r>
          </a:p>
        </p:txBody>
      </p:sp>
      <p:pic>
        <p:nvPicPr>
          <p:cNvPr id="3" name="Picture 2" descr="A picture containing nature, cave, stone&#10;&#10;Description automatically generated">
            <a:extLst>
              <a:ext uri="{FF2B5EF4-FFF2-40B4-BE49-F238E27FC236}">
                <a16:creationId xmlns:a16="http://schemas.microsoft.com/office/drawing/2014/main" id="{9D99F101-A4DE-2609-BA0B-E9A2D874EB72}"/>
              </a:ext>
            </a:extLst>
          </p:cNvPr>
          <p:cNvPicPr>
            <a:picLocks noChangeAspect="1"/>
          </p:cNvPicPr>
          <p:nvPr/>
        </p:nvPicPr>
        <p:blipFill>
          <a:blip r:embed="rId3"/>
          <a:stretch>
            <a:fillRect/>
          </a:stretch>
        </p:blipFill>
        <p:spPr>
          <a:xfrm>
            <a:off x="1311191" y="888573"/>
            <a:ext cx="6521617" cy="5280406"/>
          </a:xfrm>
          <a:prstGeom prst="rect">
            <a:avLst/>
          </a:prstGeom>
        </p:spPr>
      </p:pic>
    </p:spTree>
    <p:extLst>
      <p:ext uri="{BB962C8B-B14F-4D97-AF65-F5344CB8AC3E}">
        <p14:creationId xmlns:p14="http://schemas.microsoft.com/office/powerpoint/2010/main" val="3610644805"/>
      </p:ext>
    </p:extLst>
  </p:cSld>
  <p:clrMapOvr>
    <a:masterClrMapping/>
  </p:clrMapOvr>
  <p:transition>
    <p:zoom dir="in"/>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88793A-4EE4-F5C0-2331-3D11B5883C3D}"/>
              </a:ext>
            </a:extLst>
          </p:cNvPr>
          <p:cNvSpPr>
            <a:spLocks noGrp="1"/>
          </p:cNvSpPr>
          <p:nvPr>
            <p:ph type="title"/>
          </p:nvPr>
        </p:nvSpPr>
        <p:spPr>
          <a:xfrm>
            <a:off x="176462" y="-78287"/>
            <a:ext cx="8686800" cy="1143000"/>
          </a:xfrm>
        </p:spPr>
        <p:txBody>
          <a:bodyPr/>
          <a:lstStyle/>
          <a:p>
            <a:pPr algn="ctr"/>
            <a:r>
              <a:rPr lang="pt-BR" sz="3600" b="1" dirty="0">
                <a:solidFill>
                  <a:schemeClr val="tx1"/>
                </a:solidFill>
              </a:rPr>
              <a:t>Mapeamento 3D da Caverna do Diabo</a:t>
            </a:r>
            <a:endParaRPr lang="en-US" sz="3600" b="1" dirty="0">
              <a:solidFill>
                <a:schemeClr val="tx1"/>
              </a:solidFill>
            </a:endParaRPr>
          </a:p>
        </p:txBody>
      </p:sp>
      <p:sp>
        <p:nvSpPr>
          <p:cNvPr id="8" name="Text Placeholder 7">
            <a:extLst>
              <a:ext uri="{FF2B5EF4-FFF2-40B4-BE49-F238E27FC236}">
                <a16:creationId xmlns:a16="http://schemas.microsoft.com/office/drawing/2014/main" id="{84DCB5FB-C91C-9474-757D-E5DB05A13A2F}"/>
              </a:ext>
            </a:extLst>
          </p:cNvPr>
          <p:cNvSpPr>
            <a:spLocks noGrp="1"/>
          </p:cNvSpPr>
          <p:nvPr>
            <p:ph type="body" idx="1"/>
          </p:nvPr>
        </p:nvSpPr>
        <p:spPr>
          <a:xfrm>
            <a:off x="914400" y="1447800"/>
            <a:ext cx="7772400" cy="733926"/>
          </a:xfrm>
        </p:spPr>
        <p:txBody>
          <a:bodyPr/>
          <a:lstStyle/>
          <a:p>
            <a:pPr marL="131445" indent="0" algn="ctr">
              <a:buNone/>
            </a:pPr>
            <a:r>
              <a:rPr lang="en-US" dirty="0">
                <a:hlinkClick r:id="rId2"/>
              </a:rPr>
              <a:t>https://youtu.be/giInjKLo17A</a:t>
            </a:r>
            <a:r>
              <a:rPr lang="en-US" dirty="0"/>
              <a:t> </a:t>
            </a:r>
          </a:p>
        </p:txBody>
      </p:sp>
      <p:pic>
        <p:nvPicPr>
          <p:cNvPr id="10" name="Picture 9" descr="A picture containing text, outdoor, cave, ravine&#10;&#10;Description automatically generated">
            <a:extLst>
              <a:ext uri="{FF2B5EF4-FFF2-40B4-BE49-F238E27FC236}">
                <a16:creationId xmlns:a16="http://schemas.microsoft.com/office/drawing/2014/main" id="{ABDF0505-EBF1-01D2-2588-EFFA05731C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821618"/>
            <a:ext cx="9144000" cy="3709314"/>
          </a:xfrm>
          <a:prstGeom prst="rect">
            <a:avLst/>
          </a:prstGeom>
        </p:spPr>
      </p:pic>
    </p:spTree>
    <p:extLst>
      <p:ext uri="{BB962C8B-B14F-4D97-AF65-F5344CB8AC3E}">
        <p14:creationId xmlns:p14="http://schemas.microsoft.com/office/powerpoint/2010/main" val="3216314872"/>
      </p:ext>
    </p:extLst>
  </p:cSld>
  <p:clrMapOvr>
    <a:masterClrMapping/>
  </p:clrMapOvr>
  <p:transition>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54A0-C439-B0BB-668E-7CE462D918AA}"/>
              </a:ext>
            </a:extLst>
          </p:cNvPr>
          <p:cNvSpPr>
            <a:spLocks noGrp="1"/>
          </p:cNvSpPr>
          <p:nvPr>
            <p:ph type="title"/>
          </p:nvPr>
        </p:nvSpPr>
        <p:spPr>
          <a:xfrm>
            <a:off x="154983" y="-230995"/>
            <a:ext cx="4029559" cy="2431754"/>
          </a:xfrm>
        </p:spPr>
        <p:txBody>
          <a:bodyPr/>
          <a:lstStyle/>
          <a:p>
            <a:pPr algn="ctr"/>
            <a:r>
              <a:rPr lang="pt-BR" b="1" dirty="0">
                <a:solidFill>
                  <a:schemeClr val="tx1"/>
                </a:solidFill>
              </a:rPr>
              <a:t>Mármore da Caverna do Diabo</a:t>
            </a:r>
            <a:endParaRPr lang="en-US" b="1" dirty="0">
              <a:solidFill>
                <a:schemeClr val="tx1"/>
              </a:solidFill>
            </a:endParaRPr>
          </a:p>
        </p:txBody>
      </p:sp>
      <p:pic>
        <p:nvPicPr>
          <p:cNvPr id="4" name="Picture 3">
            <a:extLst>
              <a:ext uri="{FF2B5EF4-FFF2-40B4-BE49-F238E27FC236}">
                <a16:creationId xmlns:a16="http://schemas.microsoft.com/office/drawing/2014/main" id="{7120230C-11D1-B880-8254-8EFFD1BA40AC}"/>
              </a:ext>
            </a:extLst>
          </p:cNvPr>
          <p:cNvPicPr>
            <a:picLocks noChangeAspect="1"/>
          </p:cNvPicPr>
          <p:nvPr/>
        </p:nvPicPr>
        <p:blipFill>
          <a:blip r:embed="rId2"/>
          <a:stretch>
            <a:fillRect/>
          </a:stretch>
        </p:blipFill>
        <p:spPr>
          <a:xfrm>
            <a:off x="4184542" y="121544"/>
            <a:ext cx="4804475" cy="6575166"/>
          </a:xfrm>
          <a:prstGeom prst="rect">
            <a:avLst/>
          </a:prstGeom>
        </p:spPr>
      </p:pic>
      <p:sp>
        <p:nvSpPr>
          <p:cNvPr id="5" name="TextBox 4">
            <a:extLst>
              <a:ext uri="{FF2B5EF4-FFF2-40B4-BE49-F238E27FC236}">
                <a16:creationId xmlns:a16="http://schemas.microsoft.com/office/drawing/2014/main" id="{F496E3C5-2703-BB6A-3A3D-7543FA172168}"/>
              </a:ext>
            </a:extLst>
          </p:cNvPr>
          <p:cNvSpPr txBox="1"/>
          <p:nvPr/>
        </p:nvSpPr>
        <p:spPr>
          <a:xfrm>
            <a:off x="0" y="5566905"/>
            <a:ext cx="4184542" cy="1169551"/>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Tree>
    <p:extLst>
      <p:ext uri="{BB962C8B-B14F-4D97-AF65-F5344CB8AC3E}">
        <p14:creationId xmlns:p14="http://schemas.microsoft.com/office/powerpoint/2010/main" val="478897867"/>
      </p:ext>
    </p:extLst>
  </p:cSld>
  <p:clrMapOvr>
    <a:masterClrMapping/>
  </p:clrMapOvr>
  <p:transition>
    <p:zoom dir="in"/>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6652-FA6D-A354-67EB-B95D47B3A15C}"/>
              </a:ext>
            </a:extLst>
          </p:cNvPr>
          <p:cNvSpPr>
            <a:spLocks noGrp="1"/>
          </p:cNvSpPr>
          <p:nvPr>
            <p:ph type="title"/>
          </p:nvPr>
        </p:nvSpPr>
        <p:spPr>
          <a:xfrm>
            <a:off x="581188" y="101093"/>
            <a:ext cx="8376834" cy="1143000"/>
          </a:xfrm>
        </p:spPr>
        <p:txBody>
          <a:bodyPr/>
          <a:lstStyle/>
          <a:p>
            <a:pPr algn="ctr"/>
            <a:r>
              <a:rPr lang="pt-BR" sz="3200" b="1" dirty="0">
                <a:solidFill>
                  <a:schemeClr val="tx1"/>
                </a:solidFill>
              </a:rPr>
              <a:t>Diques de </a:t>
            </a:r>
            <a:r>
              <a:rPr lang="pt-BR" sz="3200" b="1" dirty="0" err="1">
                <a:solidFill>
                  <a:schemeClr val="tx1"/>
                </a:solidFill>
              </a:rPr>
              <a:t>diabásio</a:t>
            </a:r>
            <a:r>
              <a:rPr lang="pt-BR" sz="3200" b="1" dirty="0">
                <a:solidFill>
                  <a:schemeClr val="tx1"/>
                </a:solidFill>
              </a:rPr>
              <a:t> na caverna do diabo</a:t>
            </a:r>
            <a:endParaRPr lang="en-US" sz="3200" b="1" dirty="0">
              <a:solidFill>
                <a:schemeClr val="tx1"/>
              </a:solidFill>
            </a:endParaRPr>
          </a:p>
        </p:txBody>
      </p:sp>
      <p:sp>
        <p:nvSpPr>
          <p:cNvPr id="6" name="TextBox 5">
            <a:extLst>
              <a:ext uri="{FF2B5EF4-FFF2-40B4-BE49-F238E27FC236}">
                <a16:creationId xmlns:a16="http://schemas.microsoft.com/office/drawing/2014/main" id="{7CAAD41C-048C-B72E-54C1-52CA3D444EE5}"/>
              </a:ext>
            </a:extLst>
          </p:cNvPr>
          <p:cNvSpPr txBox="1"/>
          <p:nvPr/>
        </p:nvSpPr>
        <p:spPr>
          <a:xfrm>
            <a:off x="166608" y="6233687"/>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pic>
        <p:nvPicPr>
          <p:cNvPr id="7" name="Picture 6">
            <a:extLst>
              <a:ext uri="{FF2B5EF4-FFF2-40B4-BE49-F238E27FC236}">
                <a16:creationId xmlns:a16="http://schemas.microsoft.com/office/drawing/2014/main" id="{DEADD90A-3A22-6966-44C2-9163B3555985}"/>
              </a:ext>
            </a:extLst>
          </p:cNvPr>
          <p:cNvPicPr>
            <a:picLocks noChangeAspect="1"/>
          </p:cNvPicPr>
          <p:nvPr/>
        </p:nvPicPr>
        <p:blipFill>
          <a:blip r:embed="rId2"/>
          <a:stretch>
            <a:fillRect/>
          </a:stretch>
        </p:blipFill>
        <p:spPr>
          <a:xfrm>
            <a:off x="120114" y="2258877"/>
            <a:ext cx="8837908" cy="2512502"/>
          </a:xfrm>
          <a:prstGeom prst="rect">
            <a:avLst/>
          </a:prstGeom>
        </p:spPr>
      </p:pic>
    </p:spTree>
    <p:extLst>
      <p:ext uri="{BB962C8B-B14F-4D97-AF65-F5344CB8AC3E}">
        <p14:creationId xmlns:p14="http://schemas.microsoft.com/office/powerpoint/2010/main" val="1634074178"/>
      </p:ext>
    </p:extLst>
  </p:cSld>
  <p:clrMapOvr>
    <a:masterClrMapping/>
  </p:clrMapOvr>
  <p:transition>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6652-FA6D-A354-67EB-B95D47B3A15C}"/>
              </a:ext>
            </a:extLst>
          </p:cNvPr>
          <p:cNvSpPr>
            <a:spLocks noGrp="1"/>
          </p:cNvSpPr>
          <p:nvPr>
            <p:ph type="title"/>
          </p:nvPr>
        </p:nvSpPr>
        <p:spPr>
          <a:xfrm>
            <a:off x="503695" y="-175940"/>
            <a:ext cx="8376834" cy="1143000"/>
          </a:xfrm>
        </p:spPr>
        <p:txBody>
          <a:bodyPr/>
          <a:lstStyle/>
          <a:p>
            <a:pPr algn="ctr"/>
            <a:r>
              <a:rPr lang="pt-BR" sz="3200" b="1" dirty="0">
                <a:solidFill>
                  <a:schemeClr val="tx1"/>
                </a:solidFill>
              </a:rPr>
              <a:t>Diques de </a:t>
            </a:r>
            <a:r>
              <a:rPr lang="pt-BR" sz="3200" b="1" dirty="0" err="1">
                <a:solidFill>
                  <a:schemeClr val="tx1"/>
                </a:solidFill>
              </a:rPr>
              <a:t>diabásio</a:t>
            </a:r>
            <a:r>
              <a:rPr lang="pt-BR" sz="3200" b="1" dirty="0">
                <a:solidFill>
                  <a:schemeClr val="tx1"/>
                </a:solidFill>
              </a:rPr>
              <a:t> na caverna do diabo</a:t>
            </a:r>
            <a:endParaRPr lang="en-US" sz="3200" b="1" dirty="0">
              <a:solidFill>
                <a:schemeClr val="tx1"/>
              </a:solidFill>
            </a:endParaRPr>
          </a:p>
        </p:txBody>
      </p:sp>
      <p:pic>
        <p:nvPicPr>
          <p:cNvPr id="4" name="Picture 3">
            <a:extLst>
              <a:ext uri="{FF2B5EF4-FFF2-40B4-BE49-F238E27FC236}">
                <a16:creationId xmlns:a16="http://schemas.microsoft.com/office/drawing/2014/main" id="{275184FA-63E3-9512-2CCE-C5BFA3F28F07}"/>
              </a:ext>
            </a:extLst>
          </p:cNvPr>
          <p:cNvPicPr>
            <a:picLocks noChangeAspect="1"/>
          </p:cNvPicPr>
          <p:nvPr/>
        </p:nvPicPr>
        <p:blipFill rotWithShape="1">
          <a:blip r:embed="rId2"/>
          <a:srcRect l="52988" t="72" r="977" b="50459"/>
          <a:stretch/>
        </p:blipFill>
        <p:spPr>
          <a:xfrm>
            <a:off x="263471" y="1182176"/>
            <a:ext cx="4812224" cy="4278296"/>
          </a:xfrm>
          <a:prstGeom prst="rect">
            <a:avLst/>
          </a:prstGeom>
        </p:spPr>
      </p:pic>
      <p:pic>
        <p:nvPicPr>
          <p:cNvPr id="5" name="Picture 4">
            <a:extLst>
              <a:ext uri="{FF2B5EF4-FFF2-40B4-BE49-F238E27FC236}">
                <a16:creationId xmlns:a16="http://schemas.microsoft.com/office/drawing/2014/main" id="{D86DBA3C-E35D-A5B0-8E4E-AC0E0D8B0F36}"/>
              </a:ext>
            </a:extLst>
          </p:cNvPr>
          <p:cNvPicPr>
            <a:picLocks noChangeAspect="1"/>
          </p:cNvPicPr>
          <p:nvPr/>
        </p:nvPicPr>
        <p:blipFill rotWithShape="1">
          <a:blip r:embed="rId2"/>
          <a:srcRect l="53965" t="50799" r="13618"/>
          <a:stretch/>
        </p:blipFill>
        <p:spPr>
          <a:xfrm>
            <a:off x="5408908" y="1153894"/>
            <a:ext cx="3471621" cy="4359241"/>
          </a:xfrm>
          <a:prstGeom prst="rect">
            <a:avLst/>
          </a:prstGeom>
        </p:spPr>
      </p:pic>
      <p:sp>
        <p:nvSpPr>
          <p:cNvPr id="6" name="TextBox 5">
            <a:extLst>
              <a:ext uri="{FF2B5EF4-FFF2-40B4-BE49-F238E27FC236}">
                <a16:creationId xmlns:a16="http://schemas.microsoft.com/office/drawing/2014/main" id="{7CAAD41C-048C-B72E-54C1-52CA3D444EE5}"/>
              </a:ext>
            </a:extLst>
          </p:cNvPr>
          <p:cNvSpPr txBox="1"/>
          <p:nvPr/>
        </p:nvSpPr>
        <p:spPr>
          <a:xfrm>
            <a:off x="166608" y="6233687"/>
            <a:ext cx="8791414" cy="523220"/>
          </a:xfrm>
          <a:prstGeom prst="rect">
            <a:avLst/>
          </a:prstGeom>
          <a:noFill/>
        </p:spPr>
        <p:txBody>
          <a:bodyPr wrap="square">
            <a:spAutoFit/>
          </a:bodyPr>
          <a:lstStyle/>
          <a:p>
            <a:pPr algn="ctr"/>
            <a:r>
              <a:rPr lang="pt-BR" dirty="0"/>
              <a:t>Cordeiro, B. M. (2013). </a:t>
            </a:r>
            <a:r>
              <a:rPr lang="pt-BR" i="1" dirty="0"/>
              <a:t>Planalto carbonático do André Lopes (SP): geomorfologia </a:t>
            </a:r>
            <a:r>
              <a:rPr lang="pt-BR" i="1" dirty="0" err="1"/>
              <a:t>cárstica</a:t>
            </a:r>
            <a:r>
              <a:rPr lang="pt-BR" i="1" dirty="0"/>
              <a:t> e </a:t>
            </a:r>
            <a:r>
              <a:rPr lang="pt-BR" i="1" dirty="0" err="1"/>
              <a:t>geoespeleologia</a:t>
            </a:r>
            <a:r>
              <a:rPr lang="pt-BR" i="1" dirty="0"/>
              <a:t> da Gruta da Tapagem (Caverna do Diabo)</a:t>
            </a:r>
            <a:r>
              <a:rPr lang="pt-BR" dirty="0"/>
              <a:t> (</a:t>
            </a:r>
            <a:r>
              <a:rPr lang="pt-BR" dirty="0" err="1"/>
              <a:t>Doctoral</a:t>
            </a:r>
            <a:r>
              <a:rPr lang="pt-BR" dirty="0"/>
              <a:t> </a:t>
            </a:r>
            <a:r>
              <a:rPr lang="pt-BR" dirty="0" err="1"/>
              <a:t>dissertation</a:t>
            </a:r>
            <a:r>
              <a:rPr lang="pt-BR" dirty="0"/>
              <a:t>, Universidade de São Paulo).</a:t>
            </a:r>
          </a:p>
        </p:txBody>
      </p:sp>
    </p:spTree>
    <p:extLst>
      <p:ext uri="{BB962C8B-B14F-4D97-AF65-F5344CB8AC3E}">
        <p14:creationId xmlns:p14="http://schemas.microsoft.com/office/powerpoint/2010/main" val="2552656102"/>
      </p:ext>
    </p:extLst>
  </p:cSld>
  <p:clrMapOvr>
    <a:masterClrMapping/>
  </p:clrMapOvr>
  <p:transition>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AA59-645A-19C4-A979-57AB557D3F8B}"/>
              </a:ext>
            </a:extLst>
          </p:cNvPr>
          <p:cNvSpPr>
            <a:spLocks noGrp="1"/>
          </p:cNvSpPr>
          <p:nvPr>
            <p:ph type="title"/>
          </p:nvPr>
        </p:nvSpPr>
        <p:spPr>
          <a:xfrm>
            <a:off x="914400" y="1037230"/>
            <a:ext cx="7772400" cy="1143000"/>
          </a:xfrm>
        </p:spPr>
        <p:txBody>
          <a:bodyPr/>
          <a:lstStyle/>
          <a:p>
            <a:pPr algn="ctr"/>
            <a:r>
              <a:rPr lang="pt-BR" b="1" dirty="0">
                <a:solidFill>
                  <a:schemeClr val="tx1"/>
                </a:solidFill>
              </a:rPr>
              <a:t>Caverna do Diabo</a:t>
            </a:r>
            <a:br>
              <a:rPr lang="pt-BR" b="1" dirty="0">
                <a:solidFill>
                  <a:schemeClr val="tx1"/>
                </a:solidFill>
              </a:rPr>
            </a:br>
            <a:r>
              <a:rPr lang="pt-BR" b="1" dirty="0">
                <a:solidFill>
                  <a:schemeClr val="tx1"/>
                </a:solidFill>
              </a:rPr>
              <a:t>Extensão Mapeada</a:t>
            </a:r>
            <a:endParaRPr lang="en-US" b="1" dirty="0">
              <a:solidFill>
                <a:schemeClr val="tx1"/>
              </a:solidFill>
            </a:endParaRPr>
          </a:p>
        </p:txBody>
      </p:sp>
      <p:pic>
        <p:nvPicPr>
          <p:cNvPr id="10" name="Picture 9">
            <a:extLst>
              <a:ext uri="{FF2B5EF4-FFF2-40B4-BE49-F238E27FC236}">
                <a16:creationId xmlns:a16="http://schemas.microsoft.com/office/drawing/2014/main" id="{A85C8A73-59F1-2DA1-D029-33FE7E4845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464" y="2985767"/>
            <a:ext cx="8887326" cy="2344681"/>
          </a:xfrm>
          <a:prstGeom prst="rect">
            <a:avLst/>
          </a:prstGeom>
        </p:spPr>
      </p:pic>
      <p:sp>
        <p:nvSpPr>
          <p:cNvPr id="11" name="TextBox 10">
            <a:extLst>
              <a:ext uri="{FF2B5EF4-FFF2-40B4-BE49-F238E27FC236}">
                <a16:creationId xmlns:a16="http://schemas.microsoft.com/office/drawing/2014/main" id="{5CC5ACDD-9AC6-9FC2-0A04-C4A0D5C4A1F3}"/>
              </a:ext>
            </a:extLst>
          </p:cNvPr>
          <p:cNvSpPr txBox="1"/>
          <p:nvPr/>
        </p:nvSpPr>
        <p:spPr>
          <a:xfrm>
            <a:off x="144380" y="6128084"/>
            <a:ext cx="8887326" cy="369332"/>
          </a:xfrm>
          <a:prstGeom prst="rect">
            <a:avLst/>
          </a:prstGeom>
          <a:noFill/>
        </p:spPr>
        <p:txBody>
          <a:bodyPr wrap="square" rtlCol="0">
            <a:spAutoFit/>
          </a:bodyPr>
          <a:lstStyle/>
          <a:p>
            <a:pPr algn="ctr"/>
            <a:r>
              <a:rPr lang="pt-BR" sz="1800" dirty="0"/>
              <a:t>Plano de Manejo Espeleológico – Parque Estadual da Caverna do Diabo, 2010</a:t>
            </a:r>
            <a:endParaRPr lang="en-US" sz="1800" dirty="0"/>
          </a:p>
        </p:txBody>
      </p:sp>
      <p:sp>
        <p:nvSpPr>
          <p:cNvPr id="12" name="Rectangle 11">
            <a:extLst>
              <a:ext uri="{FF2B5EF4-FFF2-40B4-BE49-F238E27FC236}">
                <a16:creationId xmlns:a16="http://schemas.microsoft.com/office/drawing/2014/main" id="{FB5E6644-5F4C-9044-3852-195F8714B599}"/>
              </a:ext>
            </a:extLst>
          </p:cNvPr>
          <p:cNvSpPr/>
          <p:nvPr/>
        </p:nvSpPr>
        <p:spPr>
          <a:xfrm>
            <a:off x="176464" y="3855545"/>
            <a:ext cx="1459831" cy="110690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2C8538F6-EF52-2C93-4BF4-C29F9FB2ECEF}"/>
              </a:ext>
            </a:extLst>
          </p:cNvPr>
          <p:cNvSpPr txBox="1"/>
          <p:nvPr/>
        </p:nvSpPr>
        <p:spPr>
          <a:xfrm>
            <a:off x="64169" y="3029397"/>
            <a:ext cx="1684420" cy="707886"/>
          </a:xfrm>
          <a:prstGeom prst="rect">
            <a:avLst/>
          </a:prstGeom>
          <a:noFill/>
        </p:spPr>
        <p:txBody>
          <a:bodyPr wrap="square" rtlCol="0">
            <a:spAutoFit/>
          </a:bodyPr>
          <a:lstStyle/>
          <a:p>
            <a:pPr algn="ctr"/>
            <a:r>
              <a:rPr lang="pt-BR" sz="2000" dirty="0"/>
              <a:t>Área de Visitação</a:t>
            </a:r>
            <a:endParaRPr lang="en-US" sz="2000" dirty="0"/>
          </a:p>
        </p:txBody>
      </p:sp>
    </p:spTree>
    <p:extLst>
      <p:ext uri="{BB962C8B-B14F-4D97-AF65-F5344CB8AC3E}">
        <p14:creationId xmlns:p14="http://schemas.microsoft.com/office/powerpoint/2010/main" val="216670078"/>
      </p:ext>
    </p:extLst>
  </p:cSld>
  <p:clrMapOvr>
    <a:masterClrMapping/>
  </p:clrMapOvr>
  <p:transition>
    <p:zoom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EA1D5-7EBB-2711-7C4C-B675BBFF763D}"/>
              </a:ext>
            </a:extLst>
          </p:cNvPr>
          <p:cNvSpPr txBox="1"/>
          <p:nvPr/>
        </p:nvSpPr>
        <p:spPr>
          <a:xfrm>
            <a:off x="131736" y="6470667"/>
            <a:ext cx="7973878" cy="307777"/>
          </a:xfrm>
          <a:prstGeom prst="rect">
            <a:avLst/>
          </a:prstGeom>
          <a:noFill/>
        </p:spPr>
        <p:txBody>
          <a:bodyPr wrap="square">
            <a:spAutoFit/>
          </a:bodyPr>
          <a:lstStyle/>
          <a:p>
            <a:r>
              <a:rPr lang="en-US" dirty="0">
                <a:hlinkClick r:id="rId2"/>
              </a:rPr>
              <a:t>http://www.goodearthgraphics.com/virtcave/staltite/staltite.html</a:t>
            </a:r>
            <a:r>
              <a:rPr lang="en-US" dirty="0"/>
              <a:t> </a:t>
            </a:r>
          </a:p>
        </p:txBody>
      </p:sp>
      <p:sp>
        <p:nvSpPr>
          <p:cNvPr id="5" name="TextBox 4">
            <a:extLst>
              <a:ext uri="{FF2B5EF4-FFF2-40B4-BE49-F238E27FC236}">
                <a16:creationId xmlns:a16="http://schemas.microsoft.com/office/drawing/2014/main" id="{37E9EB29-90A6-3692-3965-E197185BA790}"/>
              </a:ext>
            </a:extLst>
          </p:cNvPr>
          <p:cNvSpPr txBox="1"/>
          <p:nvPr/>
        </p:nvSpPr>
        <p:spPr>
          <a:xfrm>
            <a:off x="3255536" y="79556"/>
            <a:ext cx="3009157" cy="769441"/>
          </a:xfrm>
          <a:prstGeom prst="rect">
            <a:avLst/>
          </a:prstGeom>
          <a:noFill/>
        </p:spPr>
        <p:txBody>
          <a:bodyPr wrap="none" rtlCol="0">
            <a:spAutoFit/>
          </a:bodyPr>
          <a:lstStyle/>
          <a:p>
            <a:r>
              <a:rPr lang="pt-BR" sz="4400" b="1" dirty="0"/>
              <a:t>Estalactite</a:t>
            </a:r>
            <a:endParaRPr lang="en-US" sz="4400" b="1" dirty="0"/>
          </a:p>
        </p:txBody>
      </p:sp>
      <p:sp>
        <p:nvSpPr>
          <p:cNvPr id="6" name="TextBox 5">
            <a:extLst>
              <a:ext uri="{FF2B5EF4-FFF2-40B4-BE49-F238E27FC236}">
                <a16:creationId xmlns:a16="http://schemas.microsoft.com/office/drawing/2014/main" id="{0F02B3AF-DF50-FBD1-6298-D56DB9C32DC5}"/>
              </a:ext>
            </a:extLst>
          </p:cNvPr>
          <p:cNvSpPr txBox="1"/>
          <p:nvPr/>
        </p:nvSpPr>
        <p:spPr>
          <a:xfrm>
            <a:off x="1463234" y="848997"/>
            <a:ext cx="6123792" cy="523220"/>
          </a:xfrm>
          <a:prstGeom prst="rect">
            <a:avLst/>
          </a:prstGeom>
          <a:noFill/>
        </p:spPr>
        <p:txBody>
          <a:bodyPr wrap="none" rtlCol="0">
            <a:spAutoFit/>
          </a:bodyPr>
          <a:lstStyle/>
          <a:p>
            <a:pPr algn="ctr"/>
            <a:r>
              <a:rPr lang="pt-BR" sz="2800" dirty="0"/>
              <a:t>Calcita se deposita no teto, ao pingar</a:t>
            </a:r>
            <a:endParaRPr lang="en-US" sz="2800" dirty="0"/>
          </a:p>
        </p:txBody>
      </p:sp>
      <p:pic>
        <p:nvPicPr>
          <p:cNvPr id="12" name="Picture 11" descr="A picture containing fungus&#10;&#10;Description automatically generated">
            <a:extLst>
              <a:ext uri="{FF2B5EF4-FFF2-40B4-BE49-F238E27FC236}">
                <a16:creationId xmlns:a16="http://schemas.microsoft.com/office/drawing/2014/main" id="{F81CDFFC-8168-8FE6-5904-6299BE61AEE2}"/>
              </a:ext>
            </a:extLst>
          </p:cNvPr>
          <p:cNvPicPr>
            <a:picLocks noChangeAspect="1"/>
          </p:cNvPicPr>
          <p:nvPr/>
        </p:nvPicPr>
        <p:blipFill>
          <a:blip r:embed="rId3"/>
          <a:stretch>
            <a:fillRect/>
          </a:stretch>
        </p:blipFill>
        <p:spPr>
          <a:xfrm>
            <a:off x="1782305" y="1618438"/>
            <a:ext cx="5804721" cy="4643778"/>
          </a:xfrm>
          <a:prstGeom prst="rect">
            <a:avLst/>
          </a:prstGeom>
        </p:spPr>
      </p:pic>
    </p:spTree>
    <p:extLst>
      <p:ext uri="{BB962C8B-B14F-4D97-AF65-F5344CB8AC3E}">
        <p14:creationId xmlns:p14="http://schemas.microsoft.com/office/powerpoint/2010/main" val="2988343988"/>
      </p:ext>
    </p:extLst>
  </p:cSld>
  <p:clrMapOvr>
    <a:masterClrMapping/>
  </p:clrMapOvr>
  <p:transition>
    <p:zoom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9730396-5801-E4F1-0A04-A0DDD2ABF9F7}"/>
              </a:ext>
            </a:extLst>
          </p:cNvPr>
          <p:cNvPicPr>
            <a:picLocks noChangeAspect="1"/>
          </p:cNvPicPr>
          <p:nvPr/>
        </p:nvPicPr>
        <p:blipFill>
          <a:blip r:embed="rId2"/>
          <a:stretch>
            <a:fillRect/>
          </a:stretch>
        </p:blipFill>
        <p:spPr>
          <a:xfrm>
            <a:off x="124103" y="649204"/>
            <a:ext cx="8843433" cy="5722871"/>
          </a:xfrm>
          <a:prstGeom prst="rect">
            <a:avLst/>
          </a:prstGeom>
        </p:spPr>
      </p:pic>
      <p:sp>
        <p:nvSpPr>
          <p:cNvPr id="2" name="Title 1">
            <a:extLst>
              <a:ext uri="{FF2B5EF4-FFF2-40B4-BE49-F238E27FC236}">
                <a16:creationId xmlns:a16="http://schemas.microsoft.com/office/drawing/2014/main" id="{4D95AA59-645A-19C4-A979-57AB557D3F8B}"/>
              </a:ext>
            </a:extLst>
          </p:cNvPr>
          <p:cNvSpPr>
            <a:spLocks noGrp="1"/>
          </p:cNvSpPr>
          <p:nvPr>
            <p:ph type="title"/>
          </p:nvPr>
        </p:nvSpPr>
        <p:spPr>
          <a:xfrm>
            <a:off x="-1" y="-347825"/>
            <a:ext cx="9015663" cy="1143000"/>
          </a:xfrm>
        </p:spPr>
        <p:txBody>
          <a:bodyPr/>
          <a:lstStyle/>
          <a:p>
            <a:pPr algn="ctr"/>
            <a:r>
              <a:rPr lang="pt-BR" sz="3600" b="1" dirty="0">
                <a:solidFill>
                  <a:schemeClr val="tx1"/>
                </a:solidFill>
              </a:rPr>
              <a:t>Caverna do Diabo - Extensão Mapeada</a:t>
            </a:r>
            <a:endParaRPr lang="en-US" sz="3600" b="1" dirty="0">
              <a:solidFill>
                <a:schemeClr val="tx1"/>
              </a:solidFill>
            </a:endParaRPr>
          </a:p>
        </p:txBody>
      </p:sp>
      <p:sp>
        <p:nvSpPr>
          <p:cNvPr id="12" name="Rectangle 11">
            <a:extLst>
              <a:ext uri="{FF2B5EF4-FFF2-40B4-BE49-F238E27FC236}">
                <a16:creationId xmlns:a16="http://schemas.microsoft.com/office/drawing/2014/main" id="{FB5E6644-5F4C-9044-3852-195F8714B599}"/>
              </a:ext>
            </a:extLst>
          </p:cNvPr>
          <p:cNvSpPr/>
          <p:nvPr/>
        </p:nvSpPr>
        <p:spPr>
          <a:xfrm>
            <a:off x="1652337" y="4395537"/>
            <a:ext cx="1026695" cy="783085"/>
          </a:xfrm>
          <a:prstGeom prst="rect">
            <a:avLst/>
          </a:prstGeom>
          <a:no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AC36142-25F8-EBD8-CE77-0DDE5B0110F4}"/>
              </a:ext>
            </a:extLst>
          </p:cNvPr>
          <p:cNvSpPr txBox="1"/>
          <p:nvPr/>
        </p:nvSpPr>
        <p:spPr>
          <a:xfrm>
            <a:off x="1435768" y="3579458"/>
            <a:ext cx="1684420" cy="707886"/>
          </a:xfrm>
          <a:prstGeom prst="rect">
            <a:avLst/>
          </a:prstGeom>
          <a:noFill/>
        </p:spPr>
        <p:txBody>
          <a:bodyPr wrap="square" rtlCol="0">
            <a:spAutoFit/>
          </a:bodyPr>
          <a:lstStyle/>
          <a:p>
            <a:pPr algn="ctr"/>
            <a:r>
              <a:rPr lang="pt-BR" sz="2000" dirty="0"/>
              <a:t>Área de Visitação</a:t>
            </a:r>
            <a:endParaRPr lang="en-US" sz="2000" dirty="0"/>
          </a:p>
        </p:txBody>
      </p:sp>
      <p:sp>
        <p:nvSpPr>
          <p:cNvPr id="4" name="TextBox 3">
            <a:extLst>
              <a:ext uri="{FF2B5EF4-FFF2-40B4-BE49-F238E27FC236}">
                <a16:creationId xmlns:a16="http://schemas.microsoft.com/office/drawing/2014/main" id="{B68CF022-9165-02B7-E518-0DB8FC36F6C3}"/>
              </a:ext>
            </a:extLst>
          </p:cNvPr>
          <p:cNvSpPr txBox="1"/>
          <p:nvPr/>
        </p:nvSpPr>
        <p:spPr>
          <a:xfrm>
            <a:off x="144380" y="6320588"/>
            <a:ext cx="8887326" cy="369332"/>
          </a:xfrm>
          <a:prstGeom prst="rect">
            <a:avLst/>
          </a:prstGeom>
          <a:noFill/>
        </p:spPr>
        <p:txBody>
          <a:bodyPr wrap="square" rtlCol="0">
            <a:spAutoFit/>
          </a:bodyPr>
          <a:lstStyle/>
          <a:p>
            <a:pPr algn="ctr"/>
            <a:r>
              <a:rPr lang="pt-BR" sz="1800" dirty="0"/>
              <a:t>Plano de Manejo Espeleológico – Parque Estadual da Caverna do Diabo, 2010</a:t>
            </a:r>
            <a:endParaRPr lang="en-US" sz="1800" dirty="0"/>
          </a:p>
        </p:txBody>
      </p:sp>
    </p:spTree>
    <p:extLst>
      <p:ext uri="{BB962C8B-B14F-4D97-AF65-F5344CB8AC3E}">
        <p14:creationId xmlns:p14="http://schemas.microsoft.com/office/powerpoint/2010/main" val="3612903360"/>
      </p:ext>
    </p:extLst>
  </p:cSld>
  <p:clrMapOvr>
    <a:masterClrMapping/>
  </p:clrMapOvr>
  <p:transition>
    <p:zoom dir="in"/>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21ACA1-DFD8-21D6-041E-F2EB0923CB74}"/>
              </a:ext>
            </a:extLst>
          </p:cNvPr>
          <p:cNvPicPr>
            <a:picLocks noChangeAspect="1"/>
          </p:cNvPicPr>
          <p:nvPr/>
        </p:nvPicPr>
        <p:blipFill>
          <a:blip r:embed="rId2"/>
          <a:stretch>
            <a:fillRect/>
          </a:stretch>
        </p:blipFill>
        <p:spPr>
          <a:xfrm>
            <a:off x="131037" y="516247"/>
            <a:ext cx="8900668" cy="5970203"/>
          </a:xfrm>
          <a:prstGeom prst="rect">
            <a:avLst/>
          </a:prstGeom>
        </p:spPr>
      </p:pic>
      <p:sp>
        <p:nvSpPr>
          <p:cNvPr id="10" name="TextBox 9">
            <a:extLst>
              <a:ext uri="{FF2B5EF4-FFF2-40B4-BE49-F238E27FC236}">
                <a16:creationId xmlns:a16="http://schemas.microsoft.com/office/drawing/2014/main" id="{C6FA3688-20FC-FF1A-145F-7AB2C0D7C794}"/>
              </a:ext>
            </a:extLst>
          </p:cNvPr>
          <p:cNvSpPr txBox="1"/>
          <p:nvPr/>
        </p:nvSpPr>
        <p:spPr>
          <a:xfrm>
            <a:off x="-1" y="112218"/>
            <a:ext cx="8900667" cy="584775"/>
          </a:xfrm>
          <a:prstGeom prst="rect">
            <a:avLst/>
          </a:prstGeom>
          <a:noFill/>
        </p:spPr>
        <p:txBody>
          <a:bodyPr wrap="square">
            <a:spAutoFit/>
          </a:bodyPr>
          <a:lstStyle/>
          <a:p>
            <a:pPr algn="ctr"/>
            <a:r>
              <a:rPr lang="pt-BR" sz="3200" b="1" i="0" u="none" strike="noStrike" baseline="0" dirty="0">
                <a:latin typeface="GillSansMT-Bold"/>
              </a:rPr>
              <a:t>Caverna do Diabo: Circuito tradicional de visitação</a:t>
            </a:r>
            <a:endParaRPr lang="en-US" sz="3200" dirty="0"/>
          </a:p>
        </p:txBody>
      </p:sp>
      <p:sp>
        <p:nvSpPr>
          <p:cNvPr id="11" name="TextBox 10">
            <a:extLst>
              <a:ext uri="{FF2B5EF4-FFF2-40B4-BE49-F238E27FC236}">
                <a16:creationId xmlns:a16="http://schemas.microsoft.com/office/drawing/2014/main" id="{DDE891DC-6C3D-DC72-D851-E2AF56F6BFCA}"/>
              </a:ext>
            </a:extLst>
          </p:cNvPr>
          <p:cNvSpPr txBox="1"/>
          <p:nvPr/>
        </p:nvSpPr>
        <p:spPr>
          <a:xfrm>
            <a:off x="1331491" y="6492210"/>
            <a:ext cx="6753726" cy="307777"/>
          </a:xfrm>
          <a:prstGeom prst="rect">
            <a:avLst/>
          </a:prstGeom>
          <a:noFill/>
        </p:spPr>
        <p:txBody>
          <a:bodyPr wrap="square" rtlCol="0">
            <a:spAutoFit/>
          </a:bodyPr>
          <a:lstStyle/>
          <a:p>
            <a:r>
              <a:rPr lang="pt-BR" dirty="0"/>
              <a:t>Plano de Manejo Espeleológico – Parque Estadual da Caverna do Diabo, 2010</a:t>
            </a:r>
            <a:endParaRPr lang="en-US" dirty="0"/>
          </a:p>
        </p:txBody>
      </p:sp>
      <p:sp>
        <p:nvSpPr>
          <p:cNvPr id="12" name="TextBox 11">
            <a:extLst>
              <a:ext uri="{FF2B5EF4-FFF2-40B4-BE49-F238E27FC236}">
                <a16:creationId xmlns:a16="http://schemas.microsoft.com/office/drawing/2014/main" id="{A94F471F-9BD9-9A81-8558-0871153BED26}"/>
              </a:ext>
            </a:extLst>
          </p:cNvPr>
          <p:cNvSpPr txBox="1"/>
          <p:nvPr/>
        </p:nvSpPr>
        <p:spPr>
          <a:xfrm rot="20822341">
            <a:off x="4555954" y="2069432"/>
            <a:ext cx="1904689" cy="307777"/>
          </a:xfrm>
          <a:prstGeom prst="rect">
            <a:avLst/>
          </a:prstGeom>
          <a:noFill/>
        </p:spPr>
        <p:txBody>
          <a:bodyPr wrap="none" rtlCol="0">
            <a:spAutoFit/>
          </a:bodyPr>
          <a:lstStyle/>
          <a:p>
            <a:r>
              <a:rPr lang="pt-BR" dirty="0"/>
              <a:t>Ribeirão da Tapagem</a:t>
            </a:r>
            <a:endParaRPr lang="en-US" dirty="0"/>
          </a:p>
        </p:txBody>
      </p:sp>
    </p:spTree>
    <p:extLst>
      <p:ext uri="{BB962C8B-B14F-4D97-AF65-F5344CB8AC3E}">
        <p14:creationId xmlns:p14="http://schemas.microsoft.com/office/powerpoint/2010/main" val="1959792305"/>
      </p:ext>
    </p:extLst>
  </p:cSld>
  <p:clrMapOvr>
    <a:masterClrMapping/>
  </p:clrMapOvr>
  <p:transition>
    <p:zoom dir="in"/>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35FC8B-B0A7-C806-7F27-E520E36B2A3A}"/>
              </a:ext>
            </a:extLst>
          </p:cNvPr>
          <p:cNvPicPr>
            <a:picLocks noChangeAspect="1"/>
          </p:cNvPicPr>
          <p:nvPr/>
        </p:nvPicPr>
        <p:blipFill>
          <a:blip r:embed="rId2"/>
          <a:stretch>
            <a:fillRect/>
          </a:stretch>
        </p:blipFill>
        <p:spPr>
          <a:xfrm>
            <a:off x="119062" y="259581"/>
            <a:ext cx="8864517" cy="6360044"/>
          </a:xfrm>
          <a:prstGeom prst="rect">
            <a:avLst/>
          </a:prstGeom>
        </p:spPr>
      </p:pic>
      <p:sp>
        <p:nvSpPr>
          <p:cNvPr id="4" name="TextBox 3">
            <a:extLst>
              <a:ext uri="{FF2B5EF4-FFF2-40B4-BE49-F238E27FC236}">
                <a16:creationId xmlns:a16="http://schemas.microsoft.com/office/drawing/2014/main" id="{5D44BC12-7E86-DF3B-F45A-32EE8DA2F623}"/>
              </a:ext>
            </a:extLst>
          </p:cNvPr>
          <p:cNvSpPr txBox="1"/>
          <p:nvPr/>
        </p:nvSpPr>
        <p:spPr>
          <a:xfrm>
            <a:off x="2598821" y="1219200"/>
            <a:ext cx="3336757" cy="338554"/>
          </a:xfrm>
          <a:prstGeom prst="rect">
            <a:avLst/>
          </a:prstGeom>
          <a:solidFill>
            <a:schemeClr val="bg1"/>
          </a:solidFill>
        </p:spPr>
        <p:txBody>
          <a:bodyPr wrap="square" rtlCol="0">
            <a:spAutoFit/>
          </a:bodyPr>
          <a:lstStyle/>
          <a:p>
            <a:r>
              <a:rPr lang="pt-BR" sz="1600" dirty="0"/>
              <a:t>Risco de queda devido a desnível</a:t>
            </a:r>
            <a:endParaRPr lang="en-US" sz="1600" dirty="0"/>
          </a:p>
        </p:txBody>
      </p:sp>
      <p:sp>
        <p:nvSpPr>
          <p:cNvPr id="5" name="TextBox 4">
            <a:extLst>
              <a:ext uri="{FF2B5EF4-FFF2-40B4-BE49-F238E27FC236}">
                <a16:creationId xmlns:a16="http://schemas.microsoft.com/office/drawing/2014/main" id="{AB3F5BC9-2C1D-41C6-740B-F59ED0612416}"/>
              </a:ext>
            </a:extLst>
          </p:cNvPr>
          <p:cNvSpPr txBox="1"/>
          <p:nvPr/>
        </p:nvSpPr>
        <p:spPr>
          <a:xfrm>
            <a:off x="673768" y="1155032"/>
            <a:ext cx="1540042" cy="738664"/>
          </a:xfrm>
          <a:prstGeom prst="rect">
            <a:avLst/>
          </a:prstGeom>
          <a:solidFill>
            <a:schemeClr val="bg1"/>
          </a:solidFill>
        </p:spPr>
        <p:txBody>
          <a:bodyPr wrap="square" rtlCol="0">
            <a:spAutoFit/>
          </a:bodyPr>
          <a:lstStyle/>
          <a:p>
            <a:r>
              <a:rPr lang="pt-BR" dirty="0" err="1"/>
              <a:t>Anmais</a:t>
            </a:r>
            <a:r>
              <a:rPr lang="pt-BR" dirty="0"/>
              <a:t> peçonhentos e insetos</a:t>
            </a:r>
            <a:endParaRPr lang="en-US" dirty="0"/>
          </a:p>
        </p:txBody>
      </p:sp>
    </p:spTree>
    <p:extLst>
      <p:ext uri="{BB962C8B-B14F-4D97-AF65-F5344CB8AC3E}">
        <p14:creationId xmlns:p14="http://schemas.microsoft.com/office/powerpoint/2010/main" val="3379524700"/>
      </p:ext>
    </p:extLst>
  </p:cSld>
  <p:clrMapOvr>
    <a:masterClrMapping/>
  </p:clrMapOvr>
  <p:transition>
    <p:zoom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3EBD-7A5E-76E3-67A5-F38624AC82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81B1EE0-7AA3-984C-94D0-5AE2E73F0334}"/>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FEE759A4-4163-26BA-F82D-FDF36497AFCC}"/>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82AE652F-0EE7-D32B-F8A9-39D628861E3B}"/>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D8A68DD7-143B-C684-1F11-E9A78E40CDAE}"/>
              </a:ext>
            </a:extLst>
          </p:cNvPr>
          <p:cNvSpPr>
            <a:spLocks noGrp="1"/>
          </p:cNvSpPr>
          <p:nvPr>
            <p:ph type="body" idx="4"/>
          </p:nvPr>
        </p:nvSpPr>
        <p:spPr/>
        <p:txBody>
          <a:bodyPr/>
          <a:lstStyle/>
          <a:p>
            <a:endParaRPr lang="en-US"/>
          </a:p>
        </p:txBody>
      </p:sp>
      <p:pic>
        <p:nvPicPr>
          <p:cNvPr id="8" name="Picture 7">
            <a:extLst>
              <a:ext uri="{FF2B5EF4-FFF2-40B4-BE49-F238E27FC236}">
                <a16:creationId xmlns:a16="http://schemas.microsoft.com/office/drawing/2014/main" id="{1991BB1D-FA5D-6B9A-3E7D-330BE1C048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11570"/>
            <a:ext cx="9144000" cy="6529037"/>
          </a:xfrm>
          <a:prstGeom prst="rect">
            <a:avLst/>
          </a:prstGeom>
        </p:spPr>
      </p:pic>
      <p:sp>
        <p:nvSpPr>
          <p:cNvPr id="10" name="TextBox 9">
            <a:extLst>
              <a:ext uri="{FF2B5EF4-FFF2-40B4-BE49-F238E27FC236}">
                <a16:creationId xmlns:a16="http://schemas.microsoft.com/office/drawing/2014/main" id="{81F48BF3-9B70-45B2-99F8-A27F254A97A6}"/>
              </a:ext>
            </a:extLst>
          </p:cNvPr>
          <p:cNvSpPr txBox="1"/>
          <p:nvPr/>
        </p:nvSpPr>
        <p:spPr>
          <a:xfrm>
            <a:off x="0" y="47725"/>
            <a:ext cx="9144000" cy="400110"/>
          </a:xfrm>
          <a:prstGeom prst="rect">
            <a:avLst/>
          </a:prstGeom>
          <a:noFill/>
        </p:spPr>
        <p:txBody>
          <a:bodyPr wrap="square" rtlCol="0">
            <a:spAutoFit/>
          </a:bodyPr>
          <a:lstStyle/>
          <a:p>
            <a:pPr algn="ctr"/>
            <a:r>
              <a:rPr lang="pt-BR" sz="2000" dirty="0"/>
              <a:t>Plano de Manejo Espeleológico – Parque Estadual da Caverna do Diabo, 2010</a:t>
            </a:r>
            <a:endParaRPr lang="en-US" sz="2000" dirty="0"/>
          </a:p>
        </p:txBody>
      </p:sp>
      <p:sp>
        <p:nvSpPr>
          <p:cNvPr id="11" name="TextBox 10">
            <a:extLst>
              <a:ext uri="{FF2B5EF4-FFF2-40B4-BE49-F238E27FC236}">
                <a16:creationId xmlns:a16="http://schemas.microsoft.com/office/drawing/2014/main" id="{CA9EE1F1-22B3-FFC0-8395-8033D2215997}"/>
              </a:ext>
            </a:extLst>
          </p:cNvPr>
          <p:cNvSpPr txBox="1"/>
          <p:nvPr/>
        </p:nvSpPr>
        <p:spPr>
          <a:xfrm>
            <a:off x="569495" y="593558"/>
            <a:ext cx="1740568" cy="461665"/>
          </a:xfrm>
          <a:prstGeom prst="rect">
            <a:avLst/>
          </a:prstGeom>
          <a:solidFill>
            <a:schemeClr val="bg1"/>
          </a:solidFill>
        </p:spPr>
        <p:txBody>
          <a:bodyPr wrap="square" rtlCol="0">
            <a:spAutoFit/>
          </a:bodyPr>
          <a:lstStyle/>
          <a:p>
            <a:pPr algn="ctr"/>
            <a:r>
              <a:rPr lang="pt-BR" sz="2400" dirty="0"/>
              <a:t>Morfologia</a:t>
            </a:r>
            <a:endParaRPr lang="en-US" sz="2400" dirty="0"/>
          </a:p>
        </p:txBody>
      </p:sp>
      <p:sp>
        <p:nvSpPr>
          <p:cNvPr id="12" name="TextBox 11">
            <a:extLst>
              <a:ext uri="{FF2B5EF4-FFF2-40B4-BE49-F238E27FC236}">
                <a16:creationId xmlns:a16="http://schemas.microsoft.com/office/drawing/2014/main" id="{9E6189B7-A371-000F-332D-9C8AEDDE17DA}"/>
              </a:ext>
            </a:extLst>
          </p:cNvPr>
          <p:cNvSpPr txBox="1"/>
          <p:nvPr/>
        </p:nvSpPr>
        <p:spPr>
          <a:xfrm>
            <a:off x="3072060" y="581444"/>
            <a:ext cx="2939716" cy="461665"/>
          </a:xfrm>
          <a:prstGeom prst="rect">
            <a:avLst/>
          </a:prstGeom>
          <a:solidFill>
            <a:schemeClr val="bg1"/>
          </a:solidFill>
        </p:spPr>
        <p:txBody>
          <a:bodyPr wrap="square" rtlCol="0">
            <a:spAutoFit/>
          </a:bodyPr>
          <a:lstStyle/>
          <a:p>
            <a:pPr algn="ctr"/>
            <a:r>
              <a:rPr lang="pt-BR" sz="2400" dirty="0"/>
              <a:t>Depósitos clásticos</a:t>
            </a:r>
            <a:endParaRPr lang="en-US" sz="2400" dirty="0"/>
          </a:p>
        </p:txBody>
      </p:sp>
      <p:sp>
        <p:nvSpPr>
          <p:cNvPr id="13" name="TextBox 12">
            <a:extLst>
              <a:ext uri="{FF2B5EF4-FFF2-40B4-BE49-F238E27FC236}">
                <a16:creationId xmlns:a16="http://schemas.microsoft.com/office/drawing/2014/main" id="{C83CADEC-046D-304C-76A7-FDB1ED496A46}"/>
              </a:ext>
            </a:extLst>
          </p:cNvPr>
          <p:cNvSpPr txBox="1"/>
          <p:nvPr/>
        </p:nvSpPr>
        <p:spPr>
          <a:xfrm>
            <a:off x="5903493" y="514078"/>
            <a:ext cx="3352800" cy="707886"/>
          </a:xfrm>
          <a:prstGeom prst="rect">
            <a:avLst/>
          </a:prstGeom>
          <a:solidFill>
            <a:schemeClr val="bg1"/>
          </a:solidFill>
        </p:spPr>
        <p:txBody>
          <a:bodyPr wrap="square" rtlCol="0">
            <a:spAutoFit/>
          </a:bodyPr>
          <a:lstStyle/>
          <a:p>
            <a:pPr algn="ctr"/>
            <a:r>
              <a:rPr lang="pt-BR" sz="2000" dirty="0"/>
              <a:t>Depósitos paleontológicos e arqueológicos</a:t>
            </a:r>
            <a:endParaRPr lang="en-US" sz="2000" dirty="0"/>
          </a:p>
        </p:txBody>
      </p:sp>
      <p:sp>
        <p:nvSpPr>
          <p:cNvPr id="14" name="TextBox 13">
            <a:extLst>
              <a:ext uri="{FF2B5EF4-FFF2-40B4-BE49-F238E27FC236}">
                <a16:creationId xmlns:a16="http://schemas.microsoft.com/office/drawing/2014/main" id="{FB69AFF9-E3F2-7E3A-0878-9B11C4F34DCD}"/>
              </a:ext>
            </a:extLst>
          </p:cNvPr>
          <p:cNvSpPr txBox="1"/>
          <p:nvPr/>
        </p:nvSpPr>
        <p:spPr>
          <a:xfrm>
            <a:off x="312822" y="3866135"/>
            <a:ext cx="2221831" cy="461665"/>
          </a:xfrm>
          <a:prstGeom prst="rect">
            <a:avLst/>
          </a:prstGeom>
          <a:solidFill>
            <a:schemeClr val="bg1"/>
          </a:solidFill>
        </p:spPr>
        <p:txBody>
          <a:bodyPr wrap="square" rtlCol="0">
            <a:spAutoFit/>
          </a:bodyPr>
          <a:lstStyle/>
          <a:p>
            <a:pPr algn="ctr"/>
            <a:r>
              <a:rPr lang="pt-BR" sz="2400" dirty="0"/>
              <a:t>Espeleotemas</a:t>
            </a:r>
            <a:endParaRPr lang="en-US" sz="2400" dirty="0"/>
          </a:p>
        </p:txBody>
      </p:sp>
      <p:sp>
        <p:nvSpPr>
          <p:cNvPr id="15" name="TextBox 14">
            <a:extLst>
              <a:ext uri="{FF2B5EF4-FFF2-40B4-BE49-F238E27FC236}">
                <a16:creationId xmlns:a16="http://schemas.microsoft.com/office/drawing/2014/main" id="{475CD962-56AA-C566-2075-B059BC998CC7}"/>
              </a:ext>
            </a:extLst>
          </p:cNvPr>
          <p:cNvSpPr txBox="1"/>
          <p:nvPr/>
        </p:nvSpPr>
        <p:spPr>
          <a:xfrm>
            <a:off x="2991850" y="3675856"/>
            <a:ext cx="3180353" cy="738664"/>
          </a:xfrm>
          <a:prstGeom prst="rect">
            <a:avLst/>
          </a:prstGeom>
          <a:solidFill>
            <a:schemeClr val="bg1"/>
          </a:solidFill>
        </p:spPr>
        <p:txBody>
          <a:bodyPr wrap="square" rtlCol="0">
            <a:spAutoFit/>
          </a:bodyPr>
          <a:lstStyle/>
          <a:p>
            <a:pPr algn="ctr"/>
            <a:r>
              <a:rPr lang="pt-BR" sz="2400" dirty="0"/>
              <a:t>Fragilidade específica </a:t>
            </a:r>
            <a:r>
              <a:rPr lang="pt-BR" sz="1800" dirty="0"/>
              <a:t>(média dos demais mapas)</a:t>
            </a:r>
            <a:endParaRPr lang="en-US" sz="2400" dirty="0"/>
          </a:p>
        </p:txBody>
      </p:sp>
      <p:pic>
        <p:nvPicPr>
          <p:cNvPr id="16" name="Picture 15">
            <a:extLst>
              <a:ext uri="{FF2B5EF4-FFF2-40B4-BE49-F238E27FC236}">
                <a16:creationId xmlns:a16="http://schemas.microsoft.com/office/drawing/2014/main" id="{32471611-C098-D403-492A-8BEBD17CE3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7791" y="4327800"/>
            <a:ext cx="2857609" cy="2318630"/>
          </a:xfrm>
          <a:prstGeom prst="rect">
            <a:avLst/>
          </a:prstGeom>
        </p:spPr>
      </p:pic>
      <p:sp>
        <p:nvSpPr>
          <p:cNvPr id="18" name="TextBox 17">
            <a:extLst>
              <a:ext uri="{FF2B5EF4-FFF2-40B4-BE49-F238E27FC236}">
                <a16:creationId xmlns:a16="http://schemas.microsoft.com/office/drawing/2014/main" id="{60326710-052E-6831-F4C7-F14A4E032A97}"/>
              </a:ext>
            </a:extLst>
          </p:cNvPr>
          <p:cNvSpPr txBox="1"/>
          <p:nvPr/>
        </p:nvSpPr>
        <p:spPr>
          <a:xfrm>
            <a:off x="6364707" y="3795711"/>
            <a:ext cx="2221831" cy="461665"/>
          </a:xfrm>
          <a:prstGeom prst="rect">
            <a:avLst/>
          </a:prstGeom>
          <a:solidFill>
            <a:schemeClr val="bg1"/>
          </a:solidFill>
        </p:spPr>
        <p:txBody>
          <a:bodyPr wrap="square" rtlCol="0">
            <a:spAutoFit/>
          </a:bodyPr>
          <a:lstStyle/>
          <a:p>
            <a:pPr algn="ctr"/>
            <a:r>
              <a:rPr lang="pt-BR" sz="2400" dirty="0"/>
              <a:t>Fragilidade</a:t>
            </a:r>
            <a:endParaRPr lang="en-US" sz="2400" dirty="0"/>
          </a:p>
        </p:txBody>
      </p:sp>
    </p:spTree>
    <p:extLst>
      <p:ext uri="{BB962C8B-B14F-4D97-AF65-F5344CB8AC3E}">
        <p14:creationId xmlns:p14="http://schemas.microsoft.com/office/powerpoint/2010/main" val="4027948761"/>
      </p:ext>
    </p:extLst>
  </p:cSld>
  <p:clrMapOvr>
    <a:masterClrMapping/>
  </p:clrMapOvr>
  <p:transition>
    <p:zoom dir="in"/>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883B6E-15EA-C90F-4D86-FA17D768D7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0029"/>
            <a:ext cx="9144000" cy="5024176"/>
          </a:xfrm>
          <a:prstGeom prst="rect">
            <a:avLst/>
          </a:prstGeom>
        </p:spPr>
      </p:pic>
      <p:sp>
        <p:nvSpPr>
          <p:cNvPr id="9" name="TextBox 8">
            <a:extLst>
              <a:ext uri="{FF2B5EF4-FFF2-40B4-BE49-F238E27FC236}">
                <a16:creationId xmlns:a16="http://schemas.microsoft.com/office/drawing/2014/main" id="{8730186B-5853-0015-F866-2851AF121CBE}"/>
              </a:ext>
            </a:extLst>
          </p:cNvPr>
          <p:cNvSpPr txBox="1"/>
          <p:nvPr/>
        </p:nvSpPr>
        <p:spPr>
          <a:xfrm>
            <a:off x="2598822" y="428389"/>
            <a:ext cx="4058653" cy="584775"/>
          </a:xfrm>
          <a:prstGeom prst="rect">
            <a:avLst/>
          </a:prstGeom>
          <a:noFill/>
        </p:spPr>
        <p:txBody>
          <a:bodyPr wrap="square" rtlCol="0">
            <a:spAutoFit/>
          </a:bodyPr>
          <a:lstStyle/>
          <a:p>
            <a:r>
              <a:rPr lang="pt-BR" sz="3200" dirty="0"/>
              <a:t>Fragilidade da fauna</a:t>
            </a:r>
            <a:endParaRPr lang="en-US" sz="3200" dirty="0"/>
          </a:p>
        </p:txBody>
      </p:sp>
      <p:sp>
        <p:nvSpPr>
          <p:cNvPr id="10" name="TextBox 9">
            <a:extLst>
              <a:ext uri="{FF2B5EF4-FFF2-40B4-BE49-F238E27FC236}">
                <a16:creationId xmlns:a16="http://schemas.microsoft.com/office/drawing/2014/main" id="{BBCA2B71-0FAE-3EFC-7610-196A9C6785E3}"/>
              </a:ext>
            </a:extLst>
          </p:cNvPr>
          <p:cNvSpPr txBox="1"/>
          <p:nvPr/>
        </p:nvSpPr>
        <p:spPr>
          <a:xfrm>
            <a:off x="0" y="47725"/>
            <a:ext cx="9144000" cy="400110"/>
          </a:xfrm>
          <a:prstGeom prst="rect">
            <a:avLst/>
          </a:prstGeom>
          <a:noFill/>
        </p:spPr>
        <p:txBody>
          <a:bodyPr wrap="square" rtlCol="0">
            <a:spAutoFit/>
          </a:bodyPr>
          <a:lstStyle/>
          <a:p>
            <a:pPr algn="ctr"/>
            <a:r>
              <a:rPr lang="pt-BR" sz="2000" dirty="0"/>
              <a:t>Plano de Manejo Espeleológico – Parque Estadual da Caverna do Diabo, 2010</a:t>
            </a:r>
            <a:endParaRPr lang="en-US" sz="2000" dirty="0"/>
          </a:p>
        </p:txBody>
      </p:sp>
      <p:pic>
        <p:nvPicPr>
          <p:cNvPr id="11" name="Picture 10">
            <a:extLst>
              <a:ext uri="{FF2B5EF4-FFF2-40B4-BE49-F238E27FC236}">
                <a16:creationId xmlns:a16="http://schemas.microsoft.com/office/drawing/2014/main" id="{83E5C3BC-5689-326A-DA4A-D5B0710E9E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3495" y="2275816"/>
            <a:ext cx="3240505" cy="4491845"/>
          </a:xfrm>
          <a:prstGeom prst="rect">
            <a:avLst/>
          </a:prstGeom>
        </p:spPr>
      </p:pic>
    </p:spTree>
    <p:extLst>
      <p:ext uri="{BB962C8B-B14F-4D97-AF65-F5344CB8AC3E}">
        <p14:creationId xmlns:p14="http://schemas.microsoft.com/office/powerpoint/2010/main" val="1817254756"/>
      </p:ext>
    </p:extLst>
  </p:cSld>
  <p:clrMapOvr>
    <a:masterClrMapping/>
  </p:clrMapOvr>
  <p:transition>
    <p:zoom dir="in"/>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2394A3-BF77-76CB-7250-D75C16DD58F5}"/>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FAB64C5-C521-4C0F-F424-DAA233A3E95E}"/>
              </a:ext>
            </a:extLst>
          </p:cNvPr>
          <p:cNvSpPr>
            <a:spLocks noGrp="1"/>
          </p:cNvSpPr>
          <p:nvPr>
            <p:ph type="body" idx="2"/>
          </p:nvPr>
        </p:nvSpPr>
        <p:spPr/>
        <p:txBody>
          <a:bodyPr/>
          <a:lstStyle/>
          <a:p>
            <a:endParaRPr lang="en-US"/>
          </a:p>
        </p:txBody>
      </p:sp>
      <p:sp>
        <p:nvSpPr>
          <p:cNvPr id="5" name="Text Placeholder 4">
            <a:extLst>
              <a:ext uri="{FF2B5EF4-FFF2-40B4-BE49-F238E27FC236}">
                <a16:creationId xmlns:a16="http://schemas.microsoft.com/office/drawing/2014/main" id="{DC165C05-6415-7216-C3EA-CDA8527B19D7}"/>
              </a:ext>
            </a:extLst>
          </p:cNvPr>
          <p:cNvSpPr>
            <a:spLocks noGrp="1"/>
          </p:cNvSpPr>
          <p:nvPr>
            <p:ph type="body" idx="3"/>
          </p:nvPr>
        </p:nvSpPr>
        <p:spPr/>
        <p:txBody>
          <a:bodyPr/>
          <a:lstStyle/>
          <a:p>
            <a:endParaRPr lang="en-US"/>
          </a:p>
        </p:txBody>
      </p:sp>
      <p:sp>
        <p:nvSpPr>
          <p:cNvPr id="6" name="Text Placeholder 5">
            <a:extLst>
              <a:ext uri="{FF2B5EF4-FFF2-40B4-BE49-F238E27FC236}">
                <a16:creationId xmlns:a16="http://schemas.microsoft.com/office/drawing/2014/main" id="{E6D39736-D592-9E7F-0A6B-6E8DBBC076DC}"/>
              </a:ext>
            </a:extLst>
          </p:cNvPr>
          <p:cNvSpPr>
            <a:spLocks noGrp="1"/>
          </p:cNvSpPr>
          <p:nvPr>
            <p:ph type="body" idx="4"/>
          </p:nvPr>
        </p:nvSpPr>
        <p:spPr/>
        <p:txBody>
          <a:bodyPr/>
          <a:lstStyle/>
          <a:p>
            <a:endParaRPr lang="en-US"/>
          </a:p>
        </p:txBody>
      </p:sp>
      <p:pic>
        <p:nvPicPr>
          <p:cNvPr id="8" name="Picture 7">
            <a:extLst>
              <a:ext uri="{FF2B5EF4-FFF2-40B4-BE49-F238E27FC236}">
                <a16:creationId xmlns:a16="http://schemas.microsoft.com/office/drawing/2014/main" id="{735A2B49-9032-D6A9-01A8-E80C2B1AA3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09115"/>
            <a:ext cx="9144000" cy="6112528"/>
          </a:xfrm>
          <a:prstGeom prst="rect">
            <a:avLst/>
          </a:prstGeom>
        </p:spPr>
      </p:pic>
      <p:pic>
        <p:nvPicPr>
          <p:cNvPr id="9" name="Picture 8">
            <a:extLst>
              <a:ext uri="{FF2B5EF4-FFF2-40B4-BE49-F238E27FC236}">
                <a16:creationId xmlns:a16="http://schemas.microsoft.com/office/drawing/2014/main" id="{9B4DEED0-5C17-F26D-1C95-4852902E86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38800" y="3694937"/>
            <a:ext cx="3505200" cy="2946395"/>
          </a:xfrm>
          <a:prstGeom prst="rect">
            <a:avLst/>
          </a:prstGeom>
        </p:spPr>
      </p:pic>
      <p:sp>
        <p:nvSpPr>
          <p:cNvPr id="10" name="TextBox 9">
            <a:extLst>
              <a:ext uri="{FF2B5EF4-FFF2-40B4-BE49-F238E27FC236}">
                <a16:creationId xmlns:a16="http://schemas.microsoft.com/office/drawing/2014/main" id="{E020F3E3-486B-EC03-D8DD-DF5869C30FA0}"/>
              </a:ext>
            </a:extLst>
          </p:cNvPr>
          <p:cNvSpPr txBox="1"/>
          <p:nvPr/>
        </p:nvSpPr>
        <p:spPr>
          <a:xfrm>
            <a:off x="5723017" y="452799"/>
            <a:ext cx="3248526" cy="461665"/>
          </a:xfrm>
          <a:prstGeom prst="rect">
            <a:avLst/>
          </a:prstGeom>
          <a:solidFill>
            <a:schemeClr val="bg1"/>
          </a:solidFill>
        </p:spPr>
        <p:txBody>
          <a:bodyPr wrap="square" rtlCol="0">
            <a:spAutoFit/>
          </a:bodyPr>
          <a:lstStyle/>
          <a:p>
            <a:pPr algn="ctr"/>
            <a:r>
              <a:rPr lang="pt-BR" sz="2400" dirty="0"/>
              <a:t>Fragilidade ponderada</a:t>
            </a:r>
            <a:endParaRPr lang="en-US" sz="2400" dirty="0"/>
          </a:p>
        </p:txBody>
      </p:sp>
      <p:sp>
        <p:nvSpPr>
          <p:cNvPr id="11" name="TextBox 10">
            <a:extLst>
              <a:ext uri="{FF2B5EF4-FFF2-40B4-BE49-F238E27FC236}">
                <a16:creationId xmlns:a16="http://schemas.microsoft.com/office/drawing/2014/main" id="{9AAA3034-8182-D986-56D5-F5FD8565E55C}"/>
              </a:ext>
            </a:extLst>
          </p:cNvPr>
          <p:cNvSpPr txBox="1"/>
          <p:nvPr/>
        </p:nvSpPr>
        <p:spPr>
          <a:xfrm>
            <a:off x="745958" y="2321411"/>
            <a:ext cx="3248526" cy="461665"/>
          </a:xfrm>
          <a:prstGeom prst="rect">
            <a:avLst/>
          </a:prstGeom>
          <a:solidFill>
            <a:schemeClr val="bg1"/>
          </a:solidFill>
        </p:spPr>
        <p:txBody>
          <a:bodyPr wrap="square" rtlCol="0">
            <a:spAutoFit/>
          </a:bodyPr>
          <a:lstStyle/>
          <a:p>
            <a:pPr algn="ctr"/>
            <a:r>
              <a:rPr lang="pt-BR" sz="2400" dirty="0"/>
              <a:t>Fragilidade máxima</a:t>
            </a:r>
            <a:endParaRPr lang="en-US" sz="2400" dirty="0"/>
          </a:p>
        </p:txBody>
      </p:sp>
      <p:sp>
        <p:nvSpPr>
          <p:cNvPr id="12" name="TextBox 11">
            <a:extLst>
              <a:ext uri="{FF2B5EF4-FFF2-40B4-BE49-F238E27FC236}">
                <a16:creationId xmlns:a16="http://schemas.microsoft.com/office/drawing/2014/main" id="{E6A00982-DC25-1033-F172-F6CFA92D539B}"/>
              </a:ext>
            </a:extLst>
          </p:cNvPr>
          <p:cNvSpPr txBox="1"/>
          <p:nvPr/>
        </p:nvSpPr>
        <p:spPr>
          <a:xfrm>
            <a:off x="-16043" y="42829"/>
            <a:ext cx="5406189" cy="707886"/>
          </a:xfrm>
          <a:prstGeom prst="rect">
            <a:avLst/>
          </a:prstGeom>
          <a:noFill/>
        </p:spPr>
        <p:txBody>
          <a:bodyPr wrap="square" rtlCol="0">
            <a:spAutoFit/>
          </a:bodyPr>
          <a:lstStyle/>
          <a:p>
            <a:pPr algn="ctr"/>
            <a:r>
              <a:rPr lang="pt-BR" sz="2000" dirty="0"/>
              <a:t>Plano de Manejo Espeleológico</a:t>
            </a:r>
            <a:br>
              <a:rPr lang="pt-BR" sz="2000" dirty="0"/>
            </a:br>
            <a:r>
              <a:rPr lang="pt-BR" sz="2000" dirty="0"/>
              <a:t>Parque Estadual da Caverna do Diabo, 2010</a:t>
            </a:r>
            <a:endParaRPr lang="en-US" sz="2000" dirty="0"/>
          </a:p>
        </p:txBody>
      </p:sp>
    </p:spTree>
    <p:extLst>
      <p:ext uri="{BB962C8B-B14F-4D97-AF65-F5344CB8AC3E}">
        <p14:creationId xmlns:p14="http://schemas.microsoft.com/office/powerpoint/2010/main" val="1398507683"/>
      </p:ext>
    </p:extLst>
  </p:cSld>
  <p:clrMapOvr>
    <a:masterClrMapping/>
  </p:clrMapOvr>
  <p:transition>
    <p:zoom dir="in"/>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182F7C-7A5F-1D5A-5D8A-A57EC50FE9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841" t="15682" r="5001" b="30504"/>
          <a:stretch/>
        </p:blipFill>
        <p:spPr>
          <a:xfrm>
            <a:off x="113259" y="69619"/>
            <a:ext cx="8917481" cy="3833186"/>
          </a:xfrm>
          <a:prstGeom prst="rect">
            <a:avLst/>
          </a:prstGeom>
        </p:spPr>
      </p:pic>
      <p:sp>
        <p:nvSpPr>
          <p:cNvPr id="2" name="Title 1">
            <a:extLst>
              <a:ext uri="{FF2B5EF4-FFF2-40B4-BE49-F238E27FC236}">
                <a16:creationId xmlns:a16="http://schemas.microsoft.com/office/drawing/2014/main" id="{3F97BA65-7FF1-372E-C1B9-C4DFFF2813F4}"/>
              </a:ext>
            </a:extLst>
          </p:cNvPr>
          <p:cNvSpPr>
            <a:spLocks noGrp="1"/>
          </p:cNvSpPr>
          <p:nvPr>
            <p:ph type="title"/>
          </p:nvPr>
        </p:nvSpPr>
        <p:spPr>
          <a:xfrm>
            <a:off x="353890" y="4310313"/>
            <a:ext cx="4458741" cy="1448801"/>
          </a:xfrm>
        </p:spPr>
        <p:txBody>
          <a:bodyPr/>
          <a:lstStyle/>
          <a:p>
            <a:pPr algn="ctr"/>
            <a:r>
              <a:rPr lang="pt-BR" dirty="0">
                <a:solidFill>
                  <a:schemeClr val="tx1"/>
                </a:solidFill>
              </a:rPr>
              <a:t>Zoneamento da Caverna do Diabo</a:t>
            </a:r>
            <a:endParaRPr lang="en-US" dirty="0">
              <a:solidFill>
                <a:schemeClr val="tx1"/>
              </a:solidFill>
            </a:endParaRPr>
          </a:p>
        </p:txBody>
      </p:sp>
      <p:pic>
        <p:nvPicPr>
          <p:cNvPr id="9" name="Picture 8">
            <a:extLst>
              <a:ext uri="{FF2B5EF4-FFF2-40B4-BE49-F238E27FC236}">
                <a16:creationId xmlns:a16="http://schemas.microsoft.com/office/drawing/2014/main" id="{77626FA5-D253-6131-D55A-41C8E66E1B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2724" t="72113" r="2424" b="2678"/>
          <a:stretch/>
        </p:blipFill>
        <p:spPr>
          <a:xfrm>
            <a:off x="5353897" y="2005265"/>
            <a:ext cx="3676843" cy="4394730"/>
          </a:xfrm>
          <a:prstGeom prst="rect">
            <a:avLst/>
          </a:prstGeom>
        </p:spPr>
      </p:pic>
      <p:sp>
        <p:nvSpPr>
          <p:cNvPr id="10" name="TextBox 9">
            <a:extLst>
              <a:ext uri="{FF2B5EF4-FFF2-40B4-BE49-F238E27FC236}">
                <a16:creationId xmlns:a16="http://schemas.microsoft.com/office/drawing/2014/main" id="{E874DF01-B941-53F5-E921-195CA0F34B94}"/>
              </a:ext>
            </a:extLst>
          </p:cNvPr>
          <p:cNvSpPr txBox="1"/>
          <p:nvPr/>
        </p:nvSpPr>
        <p:spPr>
          <a:xfrm>
            <a:off x="0" y="6380132"/>
            <a:ext cx="9144000" cy="400110"/>
          </a:xfrm>
          <a:prstGeom prst="rect">
            <a:avLst/>
          </a:prstGeom>
          <a:noFill/>
        </p:spPr>
        <p:txBody>
          <a:bodyPr wrap="square" rtlCol="0">
            <a:spAutoFit/>
          </a:bodyPr>
          <a:lstStyle/>
          <a:p>
            <a:pPr algn="ctr"/>
            <a:r>
              <a:rPr lang="pt-BR" sz="2000" dirty="0"/>
              <a:t>Plano de Manejo Espeleológico – Parque Estadual da Caverna do Diabo, 2010</a:t>
            </a:r>
            <a:endParaRPr lang="en-US" sz="2000" dirty="0"/>
          </a:p>
        </p:txBody>
      </p:sp>
    </p:spTree>
    <p:extLst>
      <p:ext uri="{BB962C8B-B14F-4D97-AF65-F5344CB8AC3E}">
        <p14:creationId xmlns:p14="http://schemas.microsoft.com/office/powerpoint/2010/main" val="4053827657"/>
      </p:ext>
    </p:extLst>
  </p:cSld>
  <p:clrMapOvr>
    <a:masterClrMapping/>
  </p:clrMapOvr>
  <p:transition>
    <p:zoom dir="in"/>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72BD-1816-1F9A-E84D-DAA0706DA778}"/>
              </a:ext>
            </a:extLst>
          </p:cNvPr>
          <p:cNvSpPr>
            <a:spLocks noGrp="1"/>
          </p:cNvSpPr>
          <p:nvPr>
            <p:ph type="title"/>
          </p:nvPr>
        </p:nvSpPr>
        <p:spPr>
          <a:xfrm>
            <a:off x="128336" y="277813"/>
            <a:ext cx="8686800" cy="1143000"/>
          </a:xfrm>
        </p:spPr>
        <p:txBody>
          <a:bodyPr/>
          <a:lstStyle/>
          <a:p>
            <a:pPr algn="ctr"/>
            <a:r>
              <a:rPr lang="pt-BR" b="1" dirty="0">
                <a:solidFill>
                  <a:schemeClr val="tx1"/>
                </a:solidFill>
              </a:rPr>
              <a:t>Impacto do número de visitantes na temperatura da caverna</a:t>
            </a:r>
            <a:endParaRPr lang="en-US" b="1" dirty="0">
              <a:solidFill>
                <a:schemeClr val="tx1"/>
              </a:solidFill>
            </a:endParaRPr>
          </a:p>
        </p:txBody>
      </p:sp>
      <p:pic>
        <p:nvPicPr>
          <p:cNvPr id="8" name="Picture 7">
            <a:extLst>
              <a:ext uri="{FF2B5EF4-FFF2-40B4-BE49-F238E27FC236}">
                <a16:creationId xmlns:a16="http://schemas.microsoft.com/office/drawing/2014/main" id="{0B5DC7DC-6FB9-A625-30F7-6930063D5B83}"/>
              </a:ext>
            </a:extLst>
          </p:cNvPr>
          <p:cNvPicPr>
            <a:picLocks noChangeAspect="1"/>
          </p:cNvPicPr>
          <p:nvPr/>
        </p:nvPicPr>
        <p:blipFill>
          <a:blip r:embed="rId2"/>
          <a:stretch>
            <a:fillRect/>
          </a:stretch>
        </p:blipFill>
        <p:spPr>
          <a:xfrm>
            <a:off x="226093" y="1420813"/>
            <a:ext cx="8739011" cy="4707271"/>
          </a:xfrm>
          <a:prstGeom prst="rect">
            <a:avLst/>
          </a:prstGeom>
        </p:spPr>
      </p:pic>
      <p:sp>
        <p:nvSpPr>
          <p:cNvPr id="10" name="TextBox 9">
            <a:extLst>
              <a:ext uri="{FF2B5EF4-FFF2-40B4-BE49-F238E27FC236}">
                <a16:creationId xmlns:a16="http://schemas.microsoft.com/office/drawing/2014/main" id="{1716D19B-A053-C0CE-F4B4-63E69D35C2FB}"/>
              </a:ext>
            </a:extLst>
          </p:cNvPr>
          <p:cNvSpPr txBox="1"/>
          <p:nvPr/>
        </p:nvSpPr>
        <p:spPr>
          <a:xfrm>
            <a:off x="0" y="6380132"/>
            <a:ext cx="9144000" cy="400110"/>
          </a:xfrm>
          <a:prstGeom prst="rect">
            <a:avLst/>
          </a:prstGeom>
          <a:noFill/>
        </p:spPr>
        <p:txBody>
          <a:bodyPr wrap="square" rtlCol="0">
            <a:spAutoFit/>
          </a:bodyPr>
          <a:lstStyle/>
          <a:p>
            <a:pPr algn="ctr"/>
            <a:r>
              <a:rPr lang="pt-BR" sz="2000" dirty="0"/>
              <a:t>Plano de Manejo Espeleológico – Parque Estadual da Caverna do Diabo, 2010</a:t>
            </a:r>
            <a:endParaRPr lang="en-US" sz="2000" dirty="0"/>
          </a:p>
        </p:txBody>
      </p:sp>
    </p:spTree>
    <p:extLst>
      <p:ext uri="{BB962C8B-B14F-4D97-AF65-F5344CB8AC3E}">
        <p14:creationId xmlns:p14="http://schemas.microsoft.com/office/powerpoint/2010/main" val="1915340401"/>
      </p:ext>
    </p:extLst>
  </p:cSld>
  <p:clrMapOvr>
    <a:masterClrMapping/>
  </p:clrMapOvr>
  <p:transition>
    <p:zoom dir="in"/>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D1FC33-85FE-FBFE-E0B2-C543FE41DECC}"/>
              </a:ext>
            </a:extLst>
          </p:cNvPr>
          <p:cNvSpPr>
            <a:spLocks noGrp="1"/>
          </p:cNvSpPr>
          <p:nvPr>
            <p:ph type="title"/>
          </p:nvPr>
        </p:nvSpPr>
        <p:spPr>
          <a:xfrm>
            <a:off x="185980" y="445116"/>
            <a:ext cx="8756542" cy="563563"/>
          </a:xfrm>
        </p:spPr>
        <p:txBody>
          <a:bodyPr/>
          <a:lstStyle/>
          <a:p>
            <a:r>
              <a:rPr lang="pt-BR" sz="3600" b="1" dirty="0">
                <a:solidFill>
                  <a:schemeClr val="tx1"/>
                </a:solidFill>
              </a:rPr>
              <a:t>Efeito da iluminação nos espeleotemas</a:t>
            </a:r>
            <a:endParaRPr lang="en-US" sz="3600" b="1" dirty="0">
              <a:solidFill>
                <a:schemeClr val="tx1"/>
              </a:solidFill>
            </a:endParaRPr>
          </a:p>
        </p:txBody>
      </p:sp>
      <p:pic>
        <p:nvPicPr>
          <p:cNvPr id="14" name="Picture 13">
            <a:extLst>
              <a:ext uri="{FF2B5EF4-FFF2-40B4-BE49-F238E27FC236}">
                <a16:creationId xmlns:a16="http://schemas.microsoft.com/office/drawing/2014/main" id="{37D797FE-E3DA-4055-82C5-A51C5EBF4C26}"/>
              </a:ext>
            </a:extLst>
          </p:cNvPr>
          <p:cNvPicPr>
            <a:picLocks noChangeAspect="1"/>
          </p:cNvPicPr>
          <p:nvPr/>
        </p:nvPicPr>
        <p:blipFill>
          <a:blip r:embed="rId2"/>
          <a:stretch>
            <a:fillRect/>
          </a:stretch>
        </p:blipFill>
        <p:spPr>
          <a:xfrm>
            <a:off x="185980" y="1357312"/>
            <a:ext cx="2476500" cy="4191000"/>
          </a:xfrm>
          <a:prstGeom prst="rect">
            <a:avLst/>
          </a:prstGeom>
        </p:spPr>
      </p:pic>
      <p:pic>
        <p:nvPicPr>
          <p:cNvPr id="16" name="Picture 15">
            <a:extLst>
              <a:ext uri="{FF2B5EF4-FFF2-40B4-BE49-F238E27FC236}">
                <a16:creationId xmlns:a16="http://schemas.microsoft.com/office/drawing/2014/main" id="{631AEC4E-FCAC-3F67-38C7-0749CC9DA925}"/>
              </a:ext>
            </a:extLst>
          </p:cNvPr>
          <p:cNvPicPr>
            <a:picLocks noChangeAspect="1"/>
          </p:cNvPicPr>
          <p:nvPr/>
        </p:nvPicPr>
        <p:blipFill>
          <a:blip r:embed="rId3"/>
          <a:stretch>
            <a:fillRect/>
          </a:stretch>
        </p:blipFill>
        <p:spPr>
          <a:xfrm>
            <a:off x="5670639" y="1333500"/>
            <a:ext cx="3415219" cy="4191000"/>
          </a:xfrm>
          <a:prstGeom prst="rect">
            <a:avLst/>
          </a:prstGeom>
        </p:spPr>
      </p:pic>
      <p:pic>
        <p:nvPicPr>
          <p:cNvPr id="18" name="Picture 17">
            <a:extLst>
              <a:ext uri="{FF2B5EF4-FFF2-40B4-BE49-F238E27FC236}">
                <a16:creationId xmlns:a16="http://schemas.microsoft.com/office/drawing/2014/main" id="{4C3644F5-9B27-C9E9-AF1B-5A6AAD5F0874}"/>
              </a:ext>
            </a:extLst>
          </p:cNvPr>
          <p:cNvPicPr>
            <a:picLocks noChangeAspect="1"/>
          </p:cNvPicPr>
          <p:nvPr/>
        </p:nvPicPr>
        <p:blipFill>
          <a:blip r:embed="rId4"/>
          <a:stretch>
            <a:fillRect/>
          </a:stretch>
        </p:blipFill>
        <p:spPr>
          <a:xfrm>
            <a:off x="2841614" y="1333500"/>
            <a:ext cx="2647385" cy="4191000"/>
          </a:xfrm>
          <a:prstGeom prst="rect">
            <a:avLst/>
          </a:prstGeom>
        </p:spPr>
      </p:pic>
      <p:sp>
        <p:nvSpPr>
          <p:cNvPr id="20" name="TextBox 19">
            <a:extLst>
              <a:ext uri="{FF2B5EF4-FFF2-40B4-BE49-F238E27FC236}">
                <a16:creationId xmlns:a16="http://schemas.microsoft.com/office/drawing/2014/main" id="{14A3E8F7-2914-C1B7-2779-EDF4927067C4}"/>
              </a:ext>
            </a:extLst>
          </p:cNvPr>
          <p:cNvSpPr txBox="1"/>
          <p:nvPr/>
        </p:nvSpPr>
        <p:spPr>
          <a:xfrm>
            <a:off x="227551" y="6151274"/>
            <a:ext cx="8858307" cy="523220"/>
          </a:xfrm>
          <a:prstGeom prst="rect">
            <a:avLst/>
          </a:prstGeom>
          <a:noFill/>
        </p:spPr>
        <p:txBody>
          <a:bodyPr wrap="square">
            <a:spAutoFit/>
          </a:bodyPr>
          <a:lstStyle/>
          <a:p>
            <a:pPr algn="ctr"/>
            <a:r>
              <a:rPr lang="pt-BR" dirty="0"/>
              <a:t>LABEGALINI, J. A. (2007). Problemas ambientais na caverna do diabo decorrentes da iluminação elétrica. In </a:t>
            </a:r>
            <a:r>
              <a:rPr lang="pt-BR" i="1" dirty="0"/>
              <a:t>Congresso Brasileiro de Espeleologia</a:t>
            </a:r>
            <a:r>
              <a:rPr lang="pt-BR" dirty="0"/>
              <a:t> (Vol. 29, pp. 149-155).</a:t>
            </a:r>
          </a:p>
        </p:txBody>
      </p:sp>
      <p:sp>
        <p:nvSpPr>
          <p:cNvPr id="21" name="TextBox 20">
            <a:extLst>
              <a:ext uri="{FF2B5EF4-FFF2-40B4-BE49-F238E27FC236}">
                <a16:creationId xmlns:a16="http://schemas.microsoft.com/office/drawing/2014/main" id="{0E6E8883-7DBE-3AD8-7F1A-177861C755BF}"/>
              </a:ext>
            </a:extLst>
          </p:cNvPr>
          <p:cNvSpPr txBox="1"/>
          <p:nvPr/>
        </p:nvSpPr>
        <p:spPr>
          <a:xfrm>
            <a:off x="666430" y="5519267"/>
            <a:ext cx="1444626" cy="523220"/>
          </a:xfrm>
          <a:prstGeom prst="rect">
            <a:avLst/>
          </a:prstGeom>
          <a:noFill/>
        </p:spPr>
        <p:txBody>
          <a:bodyPr wrap="none" rtlCol="0">
            <a:spAutoFit/>
          </a:bodyPr>
          <a:lstStyle/>
          <a:p>
            <a:r>
              <a:rPr lang="pt-BR" sz="2800" dirty="0"/>
              <a:t>Musgos</a:t>
            </a:r>
            <a:endParaRPr lang="en-US" sz="2800" dirty="0"/>
          </a:p>
        </p:txBody>
      </p:sp>
      <p:sp>
        <p:nvSpPr>
          <p:cNvPr id="22" name="TextBox 21">
            <a:extLst>
              <a:ext uri="{FF2B5EF4-FFF2-40B4-BE49-F238E27FC236}">
                <a16:creationId xmlns:a16="http://schemas.microsoft.com/office/drawing/2014/main" id="{AC5E58FF-870F-4540-9FAA-9D22F7A08489}"/>
              </a:ext>
            </a:extLst>
          </p:cNvPr>
          <p:cNvSpPr txBox="1"/>
          <p:nvPr/>
        </p:nvSpPr>
        <p:spPr>
          <a:xfrm>
            <a:off x="3412880" y="5517714"/>
            <a:ext cx="1083951" cy="523220"/>
          </a:xfrm>
          <a:prstGeom prst="rect">
            <a:avLst/>
          </a:prstGeom>
          <a:noFill/>
        </p:spPr>
        <p:txBody>
          <a:bodyPr wrap="none" rtlCol="0">
            <a:spAutoFit/>
          </a:bodyPr>
          <a:lstStyle/>
          <a:p>
            <a:r>
              <a:rPr lang="pt-BR" sz="2800" dirty="0"/>
              <a:t>Algas</a:t>
            </a:r>
            <a:endParaRPr lang="en-US" sz="2800" dirty="0"/>
          </a:p>
        </p:txBody>
      </p:sp>
      <p:sp>
        <p:nvSpPr>
          <p:cNvPr id="23" name="TextBox 22">
            <a:extLst>
              <a:ext uri="{FF2B5EF4-FFF2-40B4-BE49-F238E27FC236}">
                <a16:creationId xmlns:a16="http://schemas.microsoft.com/office/drawing/2014/main" id="{0C12A373-F5F2-B0FA-F1AF-3D8CB6A9B606}"/>
              </a:ext>
            </a:extLst>
          </p:cNvPr>
          <p:cNvSpPr txBox="1"/>
          <p:nvPr/>
        </p:nvSpPr>
        <p:spPr>
          <a:xfrm>
            <a:off x="6836272" y="5468113"/>
            <a:ext cx="1383712" cy="523220"/>
          </a:xfrm>
          <a:prstGeom prst="rect">
            <a:avLst/>
          </a:prstGeom>
          <a:noFill/>
        </p:spPr>
        <p:txBody>
          <a:bodyPr wrap="none" rtlCol="0">
            <a:spAutoFit/>
          </a:bodyPr>
          <a:lstStyle/>
          <a:p>
            <a:r>
              <a:rPr lang="pt-BR" sz="2800" dirty="0"/>
              <a:t>Plantas</a:t>
            </a:r>
            <a:endParaRPr lang="en-US" sz="2800" dirty="0"/>
          </a:p>
        </p:txBody>
      </p:sp>
    </p:spTree>
    <p:extLst>
      <p:ext uri="{BB962C8B-B14F-4D97-AF65-F5344CB8AC3E}">
        <p14:creationId xmlns:p14="http://schemas.microsoft.com/office/powerpoint/2010/main" val="4084296303"/>
      </p:ext>
    </p:extLst>
  </p:cSld>
  <p:clrMapOvr>
    <a:masterClrMapping/>
  </p:clrMapOvr>
  <p:transition>
    <p:zoom dir="in"/>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D1FC33-85FE-FBFE-E0B2-C543FE41DECC}"/>
              </a:ext>
            </a:extLst>
          </p:cNvPr>
          <p:cNvSpPr>
            <a:spLocks noGrp="1"/>
          </p:cNvSpPr>
          <p:nvPr>
            <p:ph type="title"/>
          </p:nvPr>
        </p:nvSpPr>
        <p:spPr>
          <a:xfrm>
            <a:off x="185980" y="445116"/>
            <a:ext cx="8756542" cy="563563"/>
          </a:xfrm>
        </p:spPr>
        <p:txBody>
          <a:bodyPr/>
          <a:lstStyle/>
          <a:p>
            <a:r>
              <a:rPr lang="pt-BR" sz="3600" b="1" dirty="0">
                <a:solidFill>
                  <a:schemeClr val="tx1"/>
                </a:solidFill>
              </a:rPr>
              <a:t>Efeito da iluminação nos espeleotemas</a:t>
            </a:r>
            <a:endParaRPr lang="en-US" sz="3600" b="1" dirty="0">
              <a:solidFill>
                <a:schemeClr val="tx1"/>
              </a:solidFill>
            </a:endParaRPr>
          </a:p>
        </p:txBody>
      </p:sp>
      <p:sp>
        <p:nvSpPr>
          <p:cNvPr id="20" name="TextBox 19">
            <a:extLst>
              <a:ext uri="{FF2B5EF4-FFF2-40B4-BE49-F238E27FC236}">
                <a16:creationId xmlns:a16="http://schemas.microsoft.com/office/drawing/2014/main" id="{14A3E8F7-2914-C1B7-2779-EDF4927067C4}"/>
              </a:ext>
            </a:extLst>
          </p:cNvPr>
          <p:cNvSpPr txBox="1"/>
          <p:nvPr/>
        </p:nvSpPr>
        <p:spPr>
          <a:xfrm>
            <a:off x="227551" y="6151274"/>
            <a:ext cx="8858307" cy="523220"/>
          </a:xfrm>
          <a:prstGeom prst="rect">
            <a:avLst/>
          </a:prstGeom>
          <a:noFill/>
        </p:spPr>
        <p:txBody>
          <a:bodyPr wrap="square">
            <a:spAutoFit/>
          </a:bodyPr>
          <a:lstStyle/>
          <a:p>
            <a:pPr algn="ctr"/>
            <a:r>
              <a:rPr lang="pt-BR" dirty="0" err="1"/>
              <a:t>Silverio</a:t>
            </a:r>
            <a:r>
              <a:rPr lang="pt-BR" dirty="0"/>
              <a:t>, M. O. (2015). Atuação da arquitetura no uso público de cavernas. Conceitos, métodos e estratégias para ocupação. Caverna do Diabo, SP.</a:t>
            </a:r>
          </a:p>
        </p:txBody>
      </p:sp>
      <p:pic>
        <p:nvPicPr>
          <p:cNvPr id="3" name="Picture 2">
            <a:extLst>
              <a:ext uri="{FF2B5EF4-FFF2-40B4-BE49-F238E27FC236}">
                <a16:creationId xmlns:a16="http://schemas.microsoft.com/office/drawing/2014/main" id="{DD9B2125-5C42-F471-BEC8-31F6DB41665B}"/>
              </a:ext>
            </a:extLst>
          </p:cNvPr>
          <p:cNvPicPr>
            <a:picLocks noChangeAspect="1"/>
          </p:cNvPicPr>
          <p:nvPr/>
        </p:nvPicPr>
        <p:blipFill>
          <a:blip r:embed="rId2"/>
          <a:stretch>
            <a:fillRect/>
          </a:stretch>
        </p:blipFill>
        <p:spPr>
          <a:xfrm>
            <a:off x="733424" y="1008679"/>
            <a:ext cx="7713151" cy="5137913"/>
          </a:xfrm>
          <a:prstGeom prst="rect">
            <a:avLst/>
          </a:prstGeom>
        </p:spPr>
      </p:pic>
    </p:spTree>
    <p:extLst>
      <p:ext uri="{BB962C8B-B14F-4D97-AF65-F5344CB8AC3E}">
        <p14:creationId xmlns:p14="http://schemas.microsoft.com/office/powerpoint/2010/main" val="3816267146"/>
      </p:ext>
    </p:extLst>
  </p:cSld>
  <p:clrMapOvr>
    <a:masterClrMapping/>
  </p:clrMapOvr>
  <p:transition>
    <p:zoom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EA1D5-7EBB-2711-7C4C-B675BBFF763D}"/>
              </a:ext>
            </a:extLst>
          </p:cNvPr>
          <p:cNvSpPr txBox="1"/>
          <p:nvPr/>
        </p:nvSpPr>
        <p:spPr>
          <a:xfrm>
            <a:off x="131736" y="6470667"/>
            <a:ext cx="7973878" cy="307777"/>
          </a:xfrm>
          <a:prstGeom prst="rect">
            <a:avLst/>
          </a:prstGeom>
          <a:noFill/>
        </p:spPr>
        <p:txBody>
          <a:bodyPr wrap="square">
            <a:spAutoFit/>
          </a:bodyPr>
          <a:lstStyle/>
          <a:p>
            <a:r>
              <a:rPr lang="en-US" dirty="0">
                <a:hlinkClick r:id="rId2"/>
              </a:rPr>
              <a:t>https://www.infoescola.com/geologia/estalagmites/</a:t>
            </a:r>
            <a:r>
              <a:rPr lang="en-US" dirty="0"/>
              <a:t> </a:t>
            </a:r>
          </a:p>
        </p:txBody>
      </p:sp>
      <p:sp>
        <p:nvSpPr>
          <p:cNvPr id="5" name="TextBox 4">
            <a:extLst>
              <a:ext uri="{FF2B5EF4-FFF2-40B4-BE49-F238E27FC236}">
                <a16:creationId xmlns:a16="http://schemas.microsoft.com/office/drawing/2014/main" id="{37E9EB29-90A6-3692-3965-E197185BA790}"/>
              </a:ext>
            </a:extLst>
          </p:cNvPr>
          <p:cNvSpPr txBox="1"/>
          <p:nvPr/>
        </p:nvSpPr>
        <p:spPr>
          <a:xfrm>
            <a:off x="3255536" y="79556"/>
            <a:ext cx="3353803" cy="769441"/>
          </a:xfrm>
          <a:prstGeom prst="rect">
            <a:avLst/>
          </a:prstGeom>
          <a:noFill/>
        </p:spPr>
        <p:txBody>
          <a:bodyPr wrap="none" rtlCol="0">
            <a:spAutoFit/>
          </a:bodyPr>
          <a:lstStyle/>
          <a:p>
            <a:r>
              <a:rPr lang="pt-BR" sz="4400" b="1" dirty="0"/>
              <a:t>Estalagmite</a:t>
            </a:r>
            <a:endParaRPr lang="en-US" sz="4400" b="1" dirty="0"/>
          </a:p>
        </p:txBody>
      </p:sp>
      <p:sp>
        <p:nvSpPr>
          <p:cNvPr id="6" name="TextBox 5">
            <a:extLst>
              <a:ext uri="{FF2B5EF4-FFF2-40B4-BE49-F238E27FC236}">
                <a16:creationId xmlns:a16="http://schemas.microsoft.com/office/drawing/2014/main" id="{0F02B3AF-DF50-FBD1-6298-D56DB9C32DC5}"/>
              </a:ext>
            </a:extLst>
          </p:cNvPr>
          <p:cNvSpPr txBox="1"/>
          <p:nvPr/>
        </p:nvSpPr>
        <p:spPr>
          <a:xfrm>
            <a:off x="1372665" y="848997"/>
            <a:ext cx="6304931" cy="523220"/>
          </a:xfrm>
          <a:prstGeom prst="rect">
            <a:avLst/>
          </a:prstGeom>
          <a:noFill/>
        </p:spPr>
        <p:txBody>
          <a:bodyPr wrap="none" rtlCol="0">
            <a:spAutoFit/>
          </a:bodyPr>
          <a:lstStyle/>
          <a:p>
            <a:pPr algn="ctr"/>
            <a:r>
              <a:rPr lang="pt-BR" sz="2800" dirty="0"/>
              <a:t>Calcita se deposita no chão, ao pingar</a:t>
            </a:r>
            <a:endParaRPr lang="en-US" sz="2800" dirty="0"/>
          </a:p>
        </p:txBody>
      </p:sp>
      <p:pic>
        <p:nvPicPr>
          <p:cNvPr id="3" name="Picture 2" descr="A picture containing cave, several&#10;&#10;Description automatically generated">
            <a:extLst>
              <a:ext uri="{FF2B5EF4-FFF2-40B4-BE49-F238E27FC236}">
                <a16:creationId xmlns:a16="http://schemas.microsoft.com/office/drawing/2014/main" id="{73BC26F7-BF69-96B0-D1AC-F07FEEF19045}"/>
              </a:ext>
            </a:extLst>
          </p:cNvPr>
          <p:cNvPicPr>
            <a:picLocks noChangeAspect="1"/>
          </p:cNvPicPr>
          <p:nvPr/>
        </p:nvPicPr>
        <p:blipFill>
          <a:blip r:embed="rId3"/>
          <a:stretch>
            <a:fillRect/>
          </a:stretch>
        </p:blipFill>
        <p:spPr>
          <a:xfrm>
            <a:off x="960895" y="1556882"/>
            <a:ext cx="7144719" cy="4763146"/>
          </a:xfrm>
          <a:prstGeom prst="rect">
            <a:avLst/>
          </a:prstGeom>
        </p:spPr>
      </p:pic>
      <p:sp>
        <p:nvSpPr>
          <p:cNvPr id="8" name="TextBox 7">
            <a:extLst>
              <a:ext uri="{FF2B5EF4-FFF2-40B4-BE49-F238E27FC236}">
                <a16:creationId xmlns:a16="http://schemas.microsoft.com/office/drawing/2014/main" id="{1A756B5B-7ECB-056C-3021-54057506E543}"/>
              </a:ext>
            </a:extLst>
          </p:cNvPr>
          <p:cNvSpPr txBox="1"/>
          <p:nvPr/>
        </p:nvSpPr>
        <p:spPr>
          <a:xfrm>
            <a:off x="5230678" y="6320028"/>
            <a:ext cx="4572000" cy="307777"/>
          </a:xfrm>
          <a:prstGeom prst="rect">
            <a:avLst/>
          </a:prstGeom>
          <a:noFill/>
        </p:spPr>
        <p:txBody>
          <a:bodyPr wrap="square">
            <a:spAutoFit/>
          </a:bodyPr>
          <a:lstStyle/>
          <a:p>
            <a:r>
              <a:rPr lang="en-US" dirty="0" err="1"/>
              <a:t>Foto</a:t>
            </a:r>
            <a:r>
              <a:rPr lang="en-US" dirty="0"/>
              <a:t>: </a:t>
            </a:r>
            <a:r>
              <a:rPr lang="en-US" dirty="0" err="1"/>
              <a:t>Dumitrescu</a:t>
            </a:r>
            <a:r>
              <a:rPr lang="en-US" dirty="0"/>
              <a:t> </a:t>
            </a:r>
            <a:r>
              <a:rPr lang="en-US" dirty="0" err="1"/>
              <a:t>Ciprian</a:t>
            </a:r>
            <a:r>
              <a:rPr lang="en-US" dirty="0"/>
              <a:t>-Florin</a:t>
            </a:r>
          </a:p>
        </p:txBody>
      </p:sp>
    </p:spTree>
    <p:extLst>
      <p:ext uri="{BB962C8B-B14F-4D97-AF65-F5344CB8AC3E}">
        <p14:creationId xmlns:p14="http://schemas.microsoft.com/office/powerpoint/2010/main" val="911460901"/>
      </p:ext>
    </p:extLst>
  </p:cSld>
  <p:clrMapOvr>
    <a:masterClrMapping/>
  </p:clrMapOvr>
  <p:transition>
    <p:zoom dir="in"/>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68A5EE-EDAB-96B7-1273-06ADE307C5C3}"/>
              </a:ext>
            </a:extLst>
          </p:cNvPr>
          <p:cNvSpPr>
            <a:spLocks noGrp="1"/>
          </p:cNvSpPr>
          <p:nvPr>
            <p:ph type="title"/>
          </p:nvPr>
        </p:nvSpPr>
        <p:spPr>
          <a:xfrm>
            <a:off x="960896" y="2707871"/>
            <a:ext cx="7772400" cy="1143000"/>
          </a:xfrm>
        </p:spPr>
        <p:txBody>
          <a:bodyPr/>
          <a:lstStyle/>
          <a:p>
            <a:pPr algn="ctr"/>
            <a:r>
              <a:rPr lang="pt-BR" b="1" dirty="0">
                <a:solidFill>
                  <a:schemeClr val="tx1"/>
                </a:solidFill>
              </a:rPr>
              <a:t>Áreas de preservação Permanente e Comunidades Ribeirinhas Tradicionais</a:t>
            </a:r>
            <a:endParaRPr lang="en-US" b="1" dirty="0">
              <a:solidFill>
                <a:schemeClr val="tx1"/>
              </a:solidFill>
            </a:endParaRPr>
          </a:p>
        </p:txBody>
      </p:sp>
    </p:spTree>
    <p:extLst>
      <p:ext uri="{BB962C8B-B14F-4D97-AF65-F5344CB8AC3E}">
        <p14:creationId xmlns:p14="http://schemas.microsoft.com/office/powerpoint/2010/main" val="1178616081"/>
      </p:ext>
    </p:extLst>
  </p:cSld>
  <p:clrMapOvr>
    <a:masterClrMapping/>
  </p:clrMapOvr>
  <p:transition>
    <p:zoom dir="in"/>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926F-E37C-850D-B145-4B38808FE981}"/>
              </a:ext>
            </a:extLst>
          </p:cNvPr>
          <p:cNvSpPr txBox="1">
            <a:spLocks noGrp="1"/>
          </p:cNvSpPr>
          <p:nvPr>
            <p:ph type="title"/>
          </p:nvPr>
        </p:nvSpPr>
        <p:spPr>
          <a:xfrm>
            <a:off x="360839" y="-993661"/>
            <a:ext cx="8305503" cy="4147200"/>
          </a:xfrm>
        </p:spPr>
        <p:txBody>
          <a:bodyPr spcFirstLastPara="1" vert="horz" wrap="square" lIns="0" tIns="0" rIns="0" bIns="0" anchor="ctr" anchorCtr="0">
            <a:noAutofit/>
          </a:bodyPr>
          <a:lstStyle/>
          <a:p>
            <a:pPr lvl="0" algn="ctr"/>
            <a:r>
              <a:rPr lang="en-US" sz="5443" kern="1200">
                <a:latin typeface="Liberation Sans" pitchFamily="18"/>
                <a:ea typeface="Microsoft YaHei" pitchFamily="2"/>
                <a:cs typeface="Lucida Sans" pitchFamily="2"/>
              </a:rPr>
              <a:t>Áreas de preservação permanente</a:t>
            </a:r>
          </a:p>
        </p:txBody>
      </p:sp>
      <p:sp>
        <p:nvSpPr>
          <p:cNvPr id="3" name="TextBox 2">
            <a:extLst>
              <a:ext uri="{FF2B5EF4-FFF2-40B4-BE49-F238E27FC236}">
                <a16:creationId xmlns:a16="http://schemas.microsoft.com/office/drawing/2014/main" id="{911A360E-BF9A-52FE-4F49-C3A68F2A20BE}"/>
              </a:ext>
            </a:extLst>
          </p:cNvPr>
          <p:cNvSpPr txBox="1"/>
          <p:nvPr/>
        </p:nvSpPr>
        <p:spPr>
          <a:xfrm>
            <a:off x="1090681" y="1897622"/>
            <a:ext cx="7050240" cy="831615"/>
          </a:xfrm>
          <a:prstGeom prst="rect">
            <a:avLst/>
          </a:prstGeom>
          <a:noFill/>
          <a:ln>
            <a:noFill/>
          </a:ln>
        </p:spPr>
        <p:txBody>
          <a:bodyPr vert="horz" wrap="square" lIns="81638" tIns="40819" rIns="81638" bIns="40819" anchorCtr="0" compatLnSpc="0">
            <a:spAutoFit/>
          </a:bodyPr>
          <a:lstStyle/>
          <a:p>
            <a:pPr algn="ctr" hangingPunct="0"/>
            <a:r>
              <a:rPr lang="en-US" sz="2540" i="1" kern="1200">
                <a:latin typeface="Liberation Sans" pitchFamily="18"/>
                <a:ea typeface="Microsoft YaHei" pitchFamily="2"/>
                <a:cs typeface="Lucida Sans" pitchFamily="2"/>
              </a:rPr>
              <a:t>Lei Federal nº 12.651, de 2012.</a:t>
            </a:r>
          </a:p>
          <a:p>
            <a:pPr algn="ctr" hangingPunct="0"/>
            <a:r>
              <a:rPr lang="en-US" sz="2540" i="1" kern="1200">
                <a:latin typeface="Liberation Sans" pitchFamily="18"/>
                <a:ea typeface="Microsoft YaHei" pitchFamily="2"/>
                <a:cs typeface="Lucida Sans" pitchFamily="2"/>
              </a:rPr>
              <a:t>Dispõe sobre a proteção da vegetação nativa</a:t>
            </a:r>
          </a:p>
        </p:txBody>
      </p:sp>
      <p:sp>
        <p:nvSpPr>
          <p:cNvPr id="4" name="TextBox 3">
            <a:extLst>
              <a:ext uri="{FF2B5EF4-FFF2-40B4-BE49-F238E27FC236}">
                <a16:creationId xmlns:a16="http://schemas.microsoft.com/office/drawing/2014/main" id="{2902923D-8736-7168-43FD-822768741B9D}"/>
              </a:ext>
            </a:extLst>
          </p:cNvPr>
          <p:cNvSpPr txBox="1"/>
          <p:nvPr/>
        </p:nvSpPr>
        <p:spPr>
          <a:xfrm>
            <a:off x="202462" y="3307670"/>
            <a:ext cx="8653606" cy="2891666"/>
          </a:xfrm>
          <a:prstGeom prst="rect">
            <a:avLst/>
          </a:prstGeom>
          <a:noFill/>
          <a:ln>
            <a:noFill/>
          </a:ln>
        </p:spPr>
        <p:txBody>
          <a:bodyPr vert="horz" wrap="square" lIns="81638" tIns="40819" rIns="81638" bIns="40819" anchorCtr="0" compatLnSpc="0">
            <a:spAutoFit/>
          </a:bodyPr>
          <a:lstStyle/>
          <a:p>
            <a:pPr algn="ctr" hangingPunct="0"/>
            <a:endParaRPr lang="en-US" sz="1633" kern="1200">
              <a:latin typeface="Liberation Sans" pitchFamily="18"/>
              <a:ea typeface="Microsoft YaHei" pitchFamily="2"/>
              <a:cs typeface="Lucida Sans" pitchFamily="2"/>
            </a:endParaRPr>
          </a:p>
          <a:p>
            <a:pPr algn="ctr" hangingPunct="0"/>
            <a:r>
              <a:rPr lang="en-US" sz="2903" kern="1200">
                <a:latin typeface="Liberation Sans" pitchFamily="18"/>
                <a:ea typeface="Microsoft YaHei" pitchFamily="2"/>
                <a:cs typeface="Lucida Sans" pitchFamily="2"/>
              </a:rPr>
              <a:t>Área protegida, coberta ou não por vegetação nativa, com a função ambiental de preservar os recursos hídricos, a paisagem, a estabilidade geológica e a biodiversidade, facilitar o fluxo gênico de fauna e flora, proteger o solo e assegurar o bem-estar das populações humanas (Art. 3º, II)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F4330-BDA7-5803-B305-4321EA33D2FC}"/>
              </a:ext>
            </a:extLst>
          </p:cNvPr>
          <p:cNvSpPr txBox="1">
            <a:spLocks noGrp="1"/>
          </p:cNvSpPr>
          <p:nvPr>
            <p:ph type="title"/>
          </p:nvPr>
        </p:nvSpPr>
        <p:spPr>
          <a:xfrm>
            <a:off x="360839" y="-993661"/>
            <a:ext cx="8305503" cy="4147200"/>
          </a:xfrm>
        </p:spPr>
        <p:txBody>
          <a:bodyPr spcFirstLastPara="1" vert="horz" wrap="square" lIns="0" tIns="0" rIns="0" bIns="0" anchor="ctr" anchorCtr="0">
            <a:noAutofit/>
          </a:bodyPr>
          <a:lstStyle/>
          <a:p>
            <a:pPr lvl="0" algn="ctr"/>
            <a:r>
              <a:rPr lang="en-US" sz="5443" kern="1200">
                <a:latin typeface="Liberation Sans" pitchFamily="18"/>
                <a:ea typeface="Microsoft YaHei" pitchFamily="2"/>
                <a:cs typeface="Lucida Sans" pitchFamily="2"/>
              </a:rPr>
              <a:t>Áreas de preservação permanente</a:t>
            </a:r>
          </a:p>
        </p:txBody>
      </p:sp>
      <p:sp>
        <p:nvSpPr>
          <p:cNvPr id="3" name="TextBox 2">
            <a:extLst>
              <a:ext uri="{FF2B5EF4-FFF2-40B4-BE49-F238E27FC236}">
                <a16:creationId xmlns:a16="http://schemas.microsoft.com/office/drawing/2014/main" id="{FB6BD396-D474-C103-9D45-5EF9600EDD98}"/>
              </a:ext>
            </a:extLst>
          </p:cNvPr>
          <p:cNvSpPr txBox="1"/>
          <p:nvPr/>
        </p:nvSpPr>
        <p:spPr>
          <a:xfrm>
            <a:off x="1090681" y="1897622"/>
            <a:ext cx="7050240" cy="831615"/>
          </a:xfrm>
          <a:prstGeom prst="rect">
            <a:avLst/>
          </a:prstGeom>
          <a:noFill/>
          <a:ln>
            <a:noFill/>
          </a:ln>
        </p:spPr>
        <p:txBody>
          <a:bodyPr vert="horz" wrap="square" lIns="81638" tIns="40819" rIns="81638" bIns="40819" anchorCtr="0" compatLnSpc="0">
            <a:spAutoFit/>
          </a:bodyPr>
          <a:lstStyle/>
          <a:p>
            <a:pPr algn="ctr" hangingPunct="0"/>
            <a:r>
              <a:rPr lang="en-US" sz="2540" i="1" kern="1200">
                <a:latin typeface="Liberation Sans" pitchFamily="18"/>
                <a:ea typeface="Microsoft YaHei" pitchFamily="2"/>
                <a:cs typeface="Lucida Sans" pitchFamily="2"/>
              </a:rPr>
              <a:t>Lei Federal nº 12.651, de 2012.</a:t>
            </a:r>
          </a:p>
          <a:p>
            <a:pPr algn="ctr" hangingPunct="0"/>
            <a:r>
              <a:rPr lang="en-US" sz="2540" i="1" kern="1200">
                <a:latin typeface="Liberation Sans" pitchFamily="18"/>
                <a:ea typeface="Microsoft YaHei" pitchFamily="2"/>
                <a:cs typeface="Lucida Sans" pitchFamily="2"/>
              </a:rPr>
              <a:t>Dispõe sobre a proteção da vegetação nativa</a:t>
            </a:r>
          </a:p>
        </p:txBody>
      </p:sp>
      <p:sp>
        <p:nvSpPr>
          <p:cNvPr id="4" name="TextBox 3">
            <a:extLst>
              <a:ext uri="{FF2B5EF4-FFF2-40B4-BE49-F238E27FC236}">
                <a16:creationId xmlns:a16="http://schemas.microsoft.com/office/drawing/2014/main" id="{ABB988B0-9D36-8A42-4A24-DD2CD78B16A4}"/>
              </a:ext>
            </a:extLst>
          </p:cNvPr>
          <p:cNvSpPr txBox="1"/>
          <p:nvPr/>
        </p:nvSpPr>
        <p:spPr>
          <a:xfrm>
            <a:off x="161317" y="2967078"/>
            <a:ext cx="9019670" cy="3326577"/>
          </a:xfrm>
          <a:prstGeom prst="rect">
            <a:avLst/>
          </a:prstGeom>
          <a:noFill/>
          <a:ln>
            <a:noFill/>
          </a:ln>
        </p:spPr>
        <p:txBody>
          <a:bodyPr vert="horz" wrap="square" lIns="81638" tIns="40819" rIns="81638" bIns="40819" anchorCtr="0" compatLnSpc="0"/>
          <a:lstStyle/>
          <a:p>
            <a:pPr hangingPunct="0"/>
            <a:r>
              <a:rPr lang="en-US" sz="2358" kern="1200">
                <a:latin typeface="Liberation Sans" pitchFamily="18"/>
                <a:ea typeface="Microsoft YaHei" pitchFamily="2"/>
                <a:cs typeface="Lucida Sans" pitchFamily="2"/>
              </a:rPr>
              <a:t> Art. 7º A vegetação situada em Área de Preservação Permanente deverá ser mantida pelo proprietário da área, possuidor ou ocupante a qualquer título, pessoa física ou jurídica, de direito público ou privado.</a:t>
            </a:r>
          </a:p>
          <a:p>
            <a:pPr hangingPunct="0"/>
            <a:endParaRPr lang="en-US" sz="1633" kern="1200">
              <a:latin typeface="Liberation Sans" pitchFamily="18"/>
              <a:ea typeface="Microsoft YaHei" pitchFamily="2"/>
              <a:cs typeface="Lucida Sans" pitchFamily="2"/>
            </a:endParaRPr>
          </a:p>
          <a:p>
            <a:pPr hangingPunct="0"/>
            <a:r>
              <a:rPr lang="en-US" altLang="zh-CN" sz="2358" kern="1200">
                <a:latin typeface="Liberation Sans" pitchFamily="18"/>
                <a:ea typeface="Microsoft YaHei" pitchFamily="2"/>
                <a:cs typeface="Lucida Sans" pitchFamily="2"/>
              </a:rPr>
              <a:t>§ 1º Tendo ocorrido supressão de vegetação situada em Área de Preservação Permanente, o proprietário da área, possuidor ou ocupante a qualquer título é obrigado a promover a recomposição da vegetação, ressalvados os usos autorizados previstos nesta Lei.</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52990E-ACDB-5C67-BAE9-5027B0B05109}"/>
              </a:ext>
            </a:extLst>
          </p:cNvPr>
          <p:cNvPicPr>
            <a:picLocks noChangeAspect="1"/>
          </p:cNvPicPr>
          <p:nvPr/>
        </p:nvPicPr>
        <p:blipFill>
          <a:blip r:embed="rId3">
            <a:lum/>
            <a:alphaModFix/>
          </a:blip>
          <a:srcRect/>
          <a:stretch>
            <a:fillRect/>
          </a:stretch>
        </p:blipFill>
        <p:spPr>
          <a:xfrm>
            <a:off x="503216" y="159718"/>
            <a:ext cx="8622910" cy="6361216"/>
          </a:xfrm>
          <a:prstGeom prst="rect">
            <a:avLst/>
          </a:prstGeom>
          <a:noFill/>
          <a:ln>
            <a:noFill/>
          </a:ln>
        </p:spPr>
      </p:pic>
      <p:sp>
        <p:nvSpPr>
          <p:cNvPr id="3" name="TextBox 2">
            <a:extLst>
              <a:ext uri="{FF2B5EF4-FFF2-40B4-BE49-F238E27FC236}">
                <a16:creationId xmlns:a16="http://schemas.microsoft.com/office/drawing/2014/main" id="{7ECC4BD5-3FCF-280E-CA57-BC4DD47CB7C6}"/>
              </a:ext>
            </a:extLst>
          </p:cNvPr>
          <p:cNvSpPr txBox="1"/>
          <p:nvPr/>
        </p:nvSpPr>
        <p:spPr>
          <a:xfrm>
            <a:off x="785682" y="6543793"/>
            <a:ext cx="7923438" cy="314469"/>
          </a:xfrm>
          <a:prstGeom prst="rect">
            <a:avLst/>
          </a:prstGeom>
          <a:noFill/>
          <a:ln>
            <a:noFill/>
          </a:ln>
        </p:spPr>
        <p:txBody>
          <a:bodyPr vert="horz" wrap="square" lIns="81638" tIns="40819" rIns="81638" bIns="40819" anchorCtr="0" compatLnSpc="0"/>
          <a:lstStyle/>
          <a:p>
            <a:pPr hangingPunct="0"/>
            <a:r>
              <a:rPr lang="en-US" sz="1633" b="1" kern="1200">
                <a:latin typeface="Liberation Sans" pitchFamily="18"/>
                <a:ea typeface="Microsoft YaHei" pitchFamily="2"/>
                <a:cs typeface="Lucida Sans" pitchFamily="2"/>
                <a:hlinkClick r:id="rId4"/>
              </a:rPr>
              <a:t>https://www.terrabrasilis.org.br/ecotecadigital/images/abook/pdf/set_14_69.pdf</a:t>
            </a:r>
            <a:r>
              <a:rPr lang="en-US" sz="1633" b="1" kern="1200">
                <a:latin typeface="Liberation Sans" pitchFamily="18"/>
                <a:ea typeface="Microsoft YaHei" pitchFamily="2"/>
                <a:cs typeface="Lucida Sans" pitchFamily="2"/>
              </a:rPr>
              <a:t>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D748C-DDB6-C586-0A3E-4B03D75C80C0}"/>
              </a:ext>
            </a:extLst>
          </p:cNvPr>
          <p:cNvPicPr>
            <a:picLocks noChangeAspect="1"/>
          </p:cNvPicPr>
          <p:nvPr/>
        </p:nvPicPr>
        <p:blipFill>
          <a:blip r:embed="rId3">
            <a:lum/>
            <a:alphaModFix/>
          </a:blip>
          <a:srcRect/>
          <a:stretch>
            <a:fillRect/>
          </a:stretch>
        </p:blipFill>
        <p:spPr>
          <a:xfrm>
            <a:off x="675635" y="138818"/>
            <a:ext cx="8377671" cy="6570863"/>
          </a:xfrm>
          <a:prstGeom prst="rect">
            <a:avLst/>
          </a:prstGeom>
          <a:noFill/>
          <a:ln>
            <a:noFill/>
          </a:ln>
        </p:spPr>
      </p:pic>
      <p:sp>
        <p:nvSpPr>
          <p:cNvPr id="3" name="TextBox 2">
            <a:extLst>
              <a:ext uri="{FF2B5EF4-FFF2-40B4-BE49-F238E27FC236}">
                <a16:creationId xmlns:a16="http://schemas.microsoft.com/office/drawing/2014/main" id="{BDFC931E-F08A-8673-8F0F-A0349851F479}"/>
              </a:ext>
            </a:extLst>
          </p:cNvPr>
          <p:cNvSpPr txBox="1"/>
          <p:nvPr/>
        </p:nvSpPr>
        <p:spPr>
          <a:xfrm>
            <a:off x="785682" y="6544119"/>
            <a:ext cx="7923438" cy="314469"/>
          </a:xfrm>
          <a:prstGeom prst="rect">
            <a:avLst/>
          </a:prstGeom>
          <a:noFill/>
          <a:ln>
            <a:noFill/>
          </a:ln>
        </p:spPr>
        <p:txBody>
          <a:bodyPr vert="horz" wrap="square" lIns="81638" tIns="40819" rIns="81638" bIns="40819" anchorCtr="0" compatLnSpc="0"/>
          <a:lstStyle/>
          <a:p>
            <a:pPr hangingPunct="0"/>
            <a:r>
              <a:rPr lang="en-US" sz="1633" b="1" kern="1200">
                <a:latin typeface="Liberation Sans" pitchFamily="18"/>
                <a:ea typeface="Microsoft YaHei" pitchFamily="2"/>
                <a:cs typeface="Lucida Sans" pitchFamily="2"/>
                <a:hlinkClick r:id="rId4"/>
              </a:rPr>
              <a:t>https://www.terrabrasilis.org.br/ecotecadigital/images/abook/pdf/set_14_69.pdf</a:t>
            </a:r>
            <a:r>
              <a:rPr lang="en-US" sz="1633" b="1" kern="1200">
                <a:latin typeface="Liberation Sans" pitchFamily="18"/>
                <a:ea typeface="Microsoft YaHei" pitchFamily="2"/>
                <a:cs typeface="Lucida Sans" pitchFamily="2"/>
              </a:rPr>
              <a:t> </a:t>
            </a:r>
          </a:p>
        </p:txBody>
      </p:sp>
    </p:spTree>
  </p:cSld>
  <p:clrMapOvr>
    <a:masterClrMapping/>
  </p:clrMapOvr>
  <p:transition>
    <p:zoom dir="in"/>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A76D51-9DDA-46D8-7AA9-60750BBC94BA}"/>
              </a:ext>
            </a:extLst>
          </p:cNvPr>
          <p:cNvSpPr>
            <a:spLocks noGrp="1"/>
          </p:cNvSpPr>
          <p:nvPr>
            <p:ph type="title"/>
          </p:nvPr>
        </p:nvSpPr>
        <p:spPr>
          <a:xfrm>
            <a:off x="685800" y="105072"/>
            <a:ext cx="7772400" cy="1143000"/>
          </a:xfrm>
        </p:spPr>
        <p:txBody>
          <a:bodyPr/>
          <a:lstStyle/>
          <a:p>
            <a:pPr algn="ctr"/>
            <a:r>
              <a:rPr lang="pt-BR" sz="6600" b="1" dirty="0" err="1">
                <a:solidFill>
                  <a:schemeClr val="tx1"/>
                </a:solidFill>
              </a:rPr>
              <a:t>Excessões</a:t>
            </a:r>
            <a:endParaRPr lang="en-US" sz="6600" b="1" dirty="0">
              <a:solidFill>
                <a:schemeClr val="tx1"/>
              </a:solidFill>
            </a:endParaRPr>
          </a:p>
        </p:txBody>
      </p:sp>
      <p:sp>
        <p:nvSpPr>
          <p:cNvPr id="8" name="Text Placeholder 7">
            <a:extLst>
              <a:ext uri="{FF2B5EF4-FFF2-40B4-BE49-F238E27FC236}">
                <a16:creationId xmlns:a16="http://schemas.microsoft.com/office/drawing/2014/main" id="{D846833B-783D-0B0F-E6DE-F5F27ED4F979}"/>
              </a:ext>
            </a:extLst>
          </p:cNvPr>
          <p:cNvSpPr>
            <a:spLocks noGrp="1"/>
          </p:cNvSpPr>
          <p:nvPr>
            <p:ph type="body" idx="1"/>
          </p:nvPr>
        </p:nvSpPr>
        <p:spPr>
          <a:xfrm>
            <a:off x="240224" y="1248072"/>
            <a:ext cx="8663552" cy="5261216"/>
          </a:xfrm>
        </p:spPr>
        <p:txBody>
          <a:bodyPr/>
          <a:lstStyle/>
          <a:p>
            <a:pPr marL="131445" indent="0">
              <a:buNone/>
            </a:pPr>
            <a:r>
              <a:rPr lang="pt-BR" sz="2800" b="0" dirty="0">
                <a:solidFill>
                  <a:srgbClr val="000000"/>
                </a:solidFill>
                <a:effectLst/>
                <a:latin typeface="Arial" panose="020B0604020202020204" pitchFamily="34" charset="0"/>
              </a:rPr>
              <a:t>Lei 12.561, de 2012</a:t>
            </a:r>
          </a:p>
          <a:p>
            <a:pPr marL="131445" indent="0">
              <a:buNone/>
            </a:pPr>
            <a:r>
              <a:rPr lang="pt-BR" sz="2800" b="0" dirty="0">
                <a:solidFill>
                  <a:srgbClr val="000000"/>
                </a:solidFill>
                <a:effectLst/>
                <a:latin typeface="Arial" panose="020B0604020202020204" pitchFamily="34" charset="0"/>
              </a:rPr>
              <a:t>Art. 4º -</a:t>
            </a:r>
          </a:p>
          <a:p>
            <a:pPr marL="131445" indent="0">
              <a:buNone/>
            </a:pPr>
            <a:r>
              <a:rPr lang="pt-BR" sz="2800" b="0" dirty="0">
                <a:solidFill>
                  <a:srgbClr val="000000"/>
                </a:solidFill>
                <a:effectLst/>
                <a:latin typeface="Arial" panose="020B0604020202020204" pitchFamily="34" charset="0"/>
              </a:rPr>
              <a:t>§ 5º É admitido, para a pequena propriedade ou posse rural familiar, de que trata o inciso V do art. 3º desta Lei, o plantio de culturas temporárias e sazonais de vazante de ciclo curto na faixa de terra que fica exposta no período de vazante dos rios ou lagos, desde que não implique supressão de novas áreas de vegetação nativa, seja conservada a qualidade da água e do solo e seja protegida a fauna silvestre.</a:t>
            </a:r>
            <a:endParaRPr lang="en-US" sz="2800" dirty="0"/>
          </a:p>
        </p:txBody>
      </p:sp>
    </p:spTree>
    <p:extLst>
      <p:ext uri="{BB962C8B-B14F-4D97-AF65-F5344CB8AC3E}">
        <p14:creationId xmlns:p14="http://schemas.microsoft.com/office/powerpoint/2010/main" val="2184499275"/>
      </p:ext>
    </p:extLst>
  </p:cSld>
  <p:clrMapOvr>
    <a:masterClrMapping/>
  </p:clrMapOvr>
  <p:transition>
    <p:zoom dir="in"/>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A76D51-9DDA-46D8-7AA9-60750BBC94BA}"/>
              </a:ext>
            </a:extLst>
          </p:cNvPr>
          <p:cNvSpPr>
            <a:spLocks noGrp="1"/>
          </p:cNvSpPr>
          <p:nvPr>
            <p:ph type="title"/>
          </p:nvPr>
        </p:nvSpPr>
        <p:spPr>
          <a:xfrm>
            <a:off x="685800" y="105072"/>
            <a:ext cx="7772400" cy="1143000"/>
          </a:xfrm>
        </p:spPr>
        <p:txBody>
          <a:bodyPr/>
          <a:lstStyle/>
          <a:p>
            <a:pPr algn="ctr"/>
            <a:r>
              <a:rPr lang="pt-BR" sz="6600" b="1" dirty="0" err="1">
                <a:solidFill>
                  <a:schemeClr val="tx1"/>
                </a:solidFill>
              </a:rPr>
              <a:t>Excessões</a:t>
            </a:r>
            <a:endParaRPr lang="en-US" sz="6600" b="1" dirty="0">
              <a:solidFill>
                <a:schemeClr val="tx1"/>
              </a:solidFill>
            </a:endParaRPr>
          </a:p>
        </p:txBody>
      </p:sp>
      <p:sp>
        <p:nvSpPr>
          <p:cNvPr id="8" name="Text Placeholder 7">
            <a:extLst>
              <a:ext uri="{FF2B5EF4-FFF2-40B4-BE49-F238E27FC236}">
                <a16:creationId xmlns:a16="http://schemas.microsoft.com/office/drawing/2014/main" id="{D846833B-783D-0B0F-E6DE-F5F27ED4F979}"/>
              </a:ext>
            </a:extLst>
          </p:cNvPr>
          <p:cNvSpPr>
            <a:spLocks noGrp="1"/>
          </p:cNvSpPr>
          <p:nvPr>
            <p:ph type="body" idx="1"/>
          </p:nvPr>
        </p:nvSpPr>
        <p:spPr>
          <a:xfrm>
            <a:off x="240223" y="1062093"/>
            <a:ext cx="8764291" cy="5261216"/>
          </a:xfrm>
        </p:spPr>
        <p:txBody>
          <a:bodyPr/>
          <a:lstStyle/>
          <a:p>
            <a:pPr marL="131445" indent="0">
              <a:buNone/>
            </a:pPr>
            <a:r>
              <a:rPr lang="pt-BR" sz="2400" b="0" dirty="0">
                <a:solidFill>
                  <a:srgbClr val="000000"/>
                </a:solidFill>
                <a:effectLst/>
                <a:latin typeface="+mj-lt"/>
              </a:rPr>
              <a:t>Lei 12.561, de 2012</a:t>
            </a:r>
          </a:p>
          <a:p>
            <a:pPr marL="131445" indent="0">
              <a:buNone/>
            </a:pPr>
            <a:r>
              <a:rPr lang="pt-BR" sz="2400" dirty="0">
                <a:latin typeface="+mj-lt"/>
              </a:rPr>
              <a:t>Art. 8º A intervenção ou a supressão de vegetação nativa em Área de Preservação Permanente somente ocorrerá nas hipóteses de utilidade pública, de interesse social ou de baixo impacto ambiental previstas nesta Lei. </a:t>
            </a:r>
            <a:endParaRPr lang="pt-BR" sz="2400" b="0" dirty="0">
              <a:solidFill>
                <a:srgbClr val="000000"/>
              </a:solidFill>
              <a:effectLst/>
              <a:latin typeface="+mj-lt"/>
            </a:endParaRPr>
          </a:p>
          <a:p>
            <a:pPr marL="131445" indent="0">
              <a:buNone/>
            </a:pPr>
            <a:r>
              <a:rPr lang="pt-BR" sz="2400" b="0" dirty="0">
                <a:solidFill>
                  <a:srgbClr val="000000"/>
                </a:solidFill>
                <a:effectLst/>
                <a:latin typeface="+mj-lt"/>
              </a:rPr>
              <a:t>Art. </a:t>
            </a:r>
            <a:r>
              <a:rPr lang="pt-BR" sz="2400" dirty="0">
                <a:solidFill>
                  <a:srgbClr val="000000"/>
                </a:solidFill>
                <a:latin typeface="+mj-lt"/>
              </a:rPr>
              <a:t>3</a:t>
            </a:r>
            <a:r>
              <a:rPr lang="pt-BR" sz="2400" b="0" dirty="0">
                <a:solidFill>
                  <a:srgbClr val="000000"/>
                </a:solidFill>
                <a:effectLst/>
                <a:latin typeface="+mj-lt"/>
              </a:rPr>
              <a:t>º -</a:t>
            </a:r>
          </a:p>
          <a:p>
            <a:pPr marL="131445" indent="0">
              <a:buNone/>
            </a:pPr>
            <a:r>
              <a:rPr lang="pt-BR" sz="2400" dirty="0">
                <a:latin typeface="+mj-lt"/>
              </a:rPr>
              <a:t>Art. 3º Para os efeitos desta Lei, entende-se por: </a:t>
            </a:r>
            <a:endParaRPr lang="pt-BR" sz="2400" dirty="0">
              <a:solidFill>
                <a:srgbClr val="000000"/>
              </a:solidFill>
              <a:latin typeface="+mj-lt"/>
            </a:endParaRPr>
          </a:p>
          <a:p>
            <a:pPr marL="131445" indent="0">
              <a:buNone/>
            </a:pPr>
            <a:r>
              <a:rPr lang="en-US" sz="2400" dirty="0">
                <a:latin typeface="+mj-lt"/>
              </a:rPr>
              <a:t>IX - interesse social:</a:t>
            </a:r>
          </a:p>
          <a:p>
            <a:pPr marL="131445" indent="0">
              <a:buNone/>
            </a:pPr>
            <a:r>
              <a:rPr lang="pt-BR" sz="2400" dirty="0">
                <a:latin typeface="+mj-lt"/>
              </a:rPr>
              <a:t>b) a exploração agroflorestal sustentável praticada na pequena propriedade ou posse rural familiar ou por povos e comunidades tradicionais, desde que não descaracterize a cobertura vegetal existente e não prejudique a função ambiental da área;</a:t>
            </a:r>
          </a:p>
        </p:txBody>
      </p:sp>
    </p:spTree>
    <p:extLst>
      <p:ext uri="{BB962C8B-B14F-4D97-AF65-F5344CB8AC3E}">
        <p14:creationId xmlns:p14="http://schemas.microsoft.com/office/powerpoint/2010/main" val="168976751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A112F6B2-0B95-3606-4C9D-99252F2BCC03}"/>
              </a:ext>
            </a:extLst>
          </p:cNvPr>
          <p:cNvPicPr>
            <a:picLocks noChangeAspect="1"/>
          </p:cNvPicPr>
          <p:nvPr/>
        </p:nvPicPr>
        <p:blipFill>
          <a:blip r:embed="rId2"/>
          <a:stretch>
            <a:fillRect/>
          </a:stretch>
        </p:blipFill>
        <p:spPr>
          <a:xfrm>
            <a:off x="1594949" y="123984"/>
            <a:ext cx="6297564" cy="6297564"/>
          </a:xfrm>
          <a:prstGeom prst="rect">
            <a:avLst/>
          </a:prstGeom>
        </p:spPr>
      </p:pic>
      <p:sp>
        <p:nvSpPr>
          <p:cNvPr id="9" name="TextBox 8">
            <a:extLst>
              <a:ext uri="{FF2B5EF4-FFF2-40B4-BE49-F238E27FC236}">
                <a16:creationId xmlns:a16="http://schemas.microsoft.com/office/drawing/2014/main" id="{7B7BE66D-4E5E-2347-4F90-4CDB2BEF10A8}"/>
              </a:ext>
            </a:extLst>
          </p:cNvPr>
          <p:cNvSpPr txBox="1"/>
          <p:nvPr/>
        </p:nvSpPr>
        <p:spPr>
          <a:xfrm>
            <a:off x="240222" y="6421548"/>
            <a:ext cx="8903777" cy="276999"/>
          </a:xfrm>
          <a:prstGeom prst="rect">
            <a:avLst/>
          </a:prstGeom>
          <a:noFill/>
        </p:spPr>
        <p:txBody>
          <a:bodyPr wrap="square">
            <a:spAutoFit/>
          </a:bodyPr>
          <a:lstStyle/>
          <a:p>
            <a:r>
              <a:rPr lang="en-US" sz="1200" dirty="0">
                <a:hlinkClick r:id="rId3"/>
              </a:rPr>
              <a:t>https://www.facebook.com/arvoresertecnologico/photos/a.501991869943424/1253216044820999/?type=3&amp;locale=he_IL</a:t>
            </a:r>
            <a:r>
              <a:rPr lang="en-US" sz="1200" dirty="0"/>
              <a:t> </a:t>
            </a:r>
          </a:p>
        </p:txBody>
      </p:sp>
    </p:spTree>
    <p:extLst>
      <p:ext uri="{BB962C8B-B14F-4D97-AF65-F5344CB8AC3E}">
        <p14:creationId xmlns:p14="http://schemas.microsoft.com/office/powerpoint/2010/main" val="3861765192"/>
      </p:ext>
    </p:extLst>
  </p:cSld>
  <p:clrMapOvr>
    <a:masterClrMapping/>
  </p:clrMapOvr>
  <p:transition>
    <p:zoom dir="in"/>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3254E8-AA9D-EC84-9448-2E71B4A1C0AE}"/>
              </a:ext>
            </a:extLst>
          </p:cNvPr>
          <p:cNvSpPr>
            <a:spLocks noGrp="1"/>
          </p:cNvSpPr>
          <p:nvPr>
            <p:ph type="title"/>
          </p:nvPr>
        </p:nvSpPr>
        <p:spPr>
          <a:xfrm>
            <a:off x="216976" y="-655262"/>
            <a:ext cx="3115160" cy="3154363"/>
          </a:xfrm>
        </p:spPr>
        <p:txBody>
          <a:bodyPr/>
          <a:lstStyle/>
          <a:p>
            <a:pPr algn="ctr"/>
            <a:r>
              <a:rPr lang="pt-BR" b="1" dirty="0">
                <a:solidFill>
                  <a:schemeClr val="tx1"/>
                </a:solidFill>
              </a:rPr>
              <a:t>Sistema de agricultura de coivara</a:t>
            </a:r>
            <a:endParaRPr lang="en-US" b="1" dirty="0">
              <a:solidFill>
                <a:schemeClr val="tx1"/>
              </a:solidFill>
            </a:endParaRPr>
          </a:p>
        </p:txBody>
      </p:sp>
      <p:sp>
        <p:nvSpPr>
          <p:cNvPr id="8" name="Text Placeholder 7">
            <a:extLst>
              <a:ext uri="{FF2B5EF4-FFF2-40B4-BE49-F238E27FC236}">
                <a16:creationId xmlns:a16="http://schemas.microsoft.com/office/drawing/2014/main" id="{F5BE4E1D-ED4F-6D8A-BAFB-E8C7851746D6}"/>
              </a:ext>
            </a:extLst>
          </p:cNvPr>
          <p:cNvSpPr>
            <a:spLocks noGrp="1"/>
          </p:cNvSpPr>
          <p:nvPr>
            <p:ph type="body" idx="1"/>
          </p:nvPr>
        </p:nvSpPr>
        <p:spPr>
          <a:xfrm>
            <a:off x="-1294173" y="2994591"/>
            <a:ext cx="8477573" cy="4572000"/>
          </a:xfrm>
        </p:spPr>
        <p:txBody>
          <a:bodyPr/>
          <a:lstStyle/>
          <a:p>
            <a:pPr marL="131445" indent="0" algn="ctr">
              <a:buNone/>
            </a:pPr>
            <a:r>
              <a:rPr lang="en-US" dirty="0">
                <a:hlinkClick r:id="rId2"/>
              </a:rPr>
              <a:t>https://youtu.be/0B0ydEoqJ8E</a:t>
            </a:r>
            <a:r>
              <a:rPr lang="en-US" dirty="0"/>
              <a:t> </a:t>
            </a:r>
          </a:p>
        </p:txBody>
      </p:sp>
      <p:pic>
        <p:nvPicPr>
          <p:cNvPr id="12" name="Picture 11">
            <a:extLst>
              <a:ext uri="{FF2B5EF4-FFF2-40B4-BE49-F238E27FC236}">
                <a16:creationId xmlns:a16="http://schemas.microsoft.com/office/drawing/2014/main" id="{684F6D4A-91F5-214F-B814-688CDC137D24}"/>
              </a:ext>
            </a:extLst>
          </p:cNvPr>
          <p:cNvPicPr>
            <a:picLocks noChangeAspect="1"/>
          </p:cNvPicPr>
          <p:nvPr/>
        </p:nvPicPr>
        <p:blipFill>
          <a:blip r:embed="rId3"/>
          <a:stretch>
            <a:fillRect/>
          </a:stretch>
        </p:blipFill>
        <p:spPr>
          <a:xfrm>
            <a:off x="3451521" y="3611105"/>
            <a:ext cx="5491001" cy="2972257"/>
          </a:xfrm>
          <a:prstGeom prst="rect">
            <a:avLst/>
          </a:prstGeom>
        </p:spPr>
      </p:pic>
      <p:pic>
        <p:nvPicPr>
          <p:cNvPr id="14" name="Picture 13">
            <a:extLst>
              <a:ext uri="{FF2B5EF4-FFF2-40B4-BE49-F238E27FC236}">
                <a16:creationId xmlns:a16="http://schemas.microsoft.com/office/drawing/2014/main" id="{EE6156F5-3940-3366-9FEC-B7930BE6AD32}"/>
              </a:ext>
            </a:extLst>
          </p:cNvPr>
          <p:cNvPicPr>
            <a:picLocks noChangeAspect="1"/>
          </p:cNvPicPr>
          <p:nvPr/>
        </p:nvPicPr>
        <p:blipFill>
          <a:blip r:embed="rId4"/>
          <a:stretch>
            <a:fillRect/>
          </a:stretch>
        </p:blipFill>
        <p:spPr>
          <a:xfrm>
            <a:off x="3487118" y="274638"/>
            <a:ext cx="5439905" cy="2719953"/>
          </a:xfrm>
          <a:prstGeom prst="rect">
            <a:avLst/>
          </a:prstGeom>
        </p:spPr>
      </p:pic>
    </p:spTree>
    <p:extLst>
      <p:ext uri="{BB962C8B-B14F-4D97-AF65-F5344CB8AC3E}">
        <p14:creationId xmlns:p14="http://schemas.microsoft.com/office/powerpoint/2010/main" val="3051089882"/>
      </p:ext>
    </p:extLst>
  </p:cSld>
  <p:clrMapOvr>
    <a:masterClrMapping/>
  </p:clrMapOvr>
  <p:transition>
    <p:zoom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5EA1D5-7EBB-2711-7C4C-B675BBFF763D}"/>
              </a:ext>
            </a:extLst>
          </p:cNvPr>
          <p:cNvSpPr txBox="1"/>
          <p:nvPr/>
        </p:nvSpPr>
        <p:spPr>
          <a:xfrm>
            <a:off x="131736" y="6470667"/>
            <a:ext cx="7973878" cy="307777"/>
          </a:xfrm>
          <a:prstGeom prst="rect">
            <a:avLst/>
          </a:prstGeom>
          <a:noFill/>
        </p:spPr>
        <p:txBody>
          <a:bodyPr wrap="square">
            <a:spAutoFit/>
          </a:bodyPr>
          <a:lstStyle/>
          <a:p>
            <a:r>
              <a:rPr lang="en-US" dirty="0">
                <a:hlinkClick r:id="rId2"/>
              </a:rPr>
              <a:t>http://www.goodearthgraphics.com/virtcave/column/column.html</a:t>
            </a:r>
            <a:r>
              <a:rPr lang="en-US" dirty="0"/>
              <a:t> </a:t>
            </a:r>
          </a:p>
        </p:txBody>
      </p:sp>
      <p:sp>
        <p:nvSpPr>
          <p:cNvPr id="5" name="TextBox 4">
            <a:extLst>
              <a:ext uri="{FF2B5EF4-FFF2-40B4-BE49-F238E27FC236}">
                <a16:creationId xmlns:a16="http://schemas.microsoft.com/office/drawing/2014/main" id="{37E9EB29-90A6-3692-3965-E197185BA790}"/>
              </a:ext>
            </a:extLst>
          </p:cNvPr>
          <p:cNvSpPr txBox="1"/>
          <p:nvPr/>
        </p:nvSpPr>
        <p:spPr>
          <a:xfrm>
            <a:off x="3255536" y="79556"/>
            <a:ext cx="2411238" cy="769441"/>
          </a:xfrm>
          <a:prstGeom prst="rect">
            <a:avLst/>
          </a:prstGeom>
          <a:noFill/>
        </p:spPr>
        <p:txBody>
          <a:bodyPr wrap="none" rtlCol="0">
            <a:spAutoFit/>
          </a:bodyPr>
          <a:lstStyle/>
          <a:p>
            <a:r>
              <a:rPr lang="pt-BR" sz="4400" b="1" dirty="0"/>
              <a:t>Colunas</a:t>
            </a:r>
            <a:endParaRPr lang="en-US" sz="4400" b="1" dirty="0"/>
          </a:p>
        </p:txBody>
      </p:sp>
      <p:sp>
        <p:nvSpPr>
          <p:cNvPr id="6" name="TextBox 5">
            <a:extLst>
              <a:ext uri="{FF2B5EF4-FFF2-40B4-BE49-F238E27FC236}">
                <a16:creationId xmlns:a16="http://schemas.microsoft.com/office/drawing/2014/main" id="{0F02B3AF-DF50-FBD1-6298-D56DB9C32DC5}"/>
              </a:ext>
            </a:extLst>
          </p:cNvPr>
          <p:cNvSpPr txBox="1"/>
          <p:nvPr/>
        </p:nvSpPr>
        <p:spPr>
          <a:xfrm>
            <a:off x="460137" y="848997"/>
            <a:ext cx="8223726" cy="523220"/>
          </a:xfrm>
          <a:prstGeom prst="rect">
            <a:avLst/>
          </a:prstGeom>
          <a:noFill/>
        </p:spPr>
        <p:txBody>
          <a:bodyPr wrap="none" rtlCol="0">
            <a:spAutoFit/>
          </a:bodyPr>
          <a:lstStyle/>
          <a:p>
            <a:r>
              <a:rPr lang="pt-BR" sz="2800" dirty="0"/>
              <a:t>Quando uma estalactite encontra uma estalagmite</a:t>
            </a:r>
            <a:endParaRPr lang="en-US" sz="2800" dirty="0"/>
          </a:p>
        </p:txBody>
      </p:sp>
      <p:pic>
        <p:nvPicPr>
          <p:cNvPr id="8" name="Picture 7" descr="A picture containing nature, cave, banyan&#10;&#10;Description automatically generated">
            <a:extLst>
              <a:ext uri="{FF2B5EF4-FFF2-40B4-BE49-F238E27FC236}">
                <a16:creationId xmlns:a16="http://schemas.microsoft.com/office/drawing/2014/main" id="{8888E0B6-3CBF-FFB3-586D-707D1B011A17}"/>
              </a:ext>
            </a:extLst>
          </p:cNvPr>
          <p:cNvPicPr>
            <a:picLocks noChangeAspect="1"/>
          </p:cNvPicPr>
          <p:nvPr/>
        </p:nvPicPr>
        <p:blipFill>
          <a:blip r:embed="rId3"/>
          <a:stretch>
            <a:fillRect/>
          </a:stretch>
        </p:blipFill>
        <p:spPr>
          <a:xfrm>
            <a:off x="761587" y="1592563"/>
            <a:ext cx="3143986" cy="4657757"/>
          </a:xfrm>
          <a:prstGeom prst="rect">
            <a:avLst/>
          </a:prstGeom>
        </p:spPr>
      </p:pic>
      <p:pic>
        <p:nvPicPr>
          <p:cNvPr id="10" name="Picture 9" descr="A picture containing nature, cave&#10;&#10;Description automatically generated">
            <a:extLst>
              <a:ext uri="{FF2B5EF4-FFF2-40B4-BE49-F238E27FC236}">
                <a16:creationId xmlns:a16="http://schemas.microsoft.com/office/drawing/2014/main" id="{A620B2F8-CE17-814A-EAFA-7E655E06DB73}"/>
              </a:ext>
            </a:extLst>
          </p:cNvPr>
          <p:cNvPicPr>
            <a:picLocks noChangeAspect="1"/>
          </p:cNvPicPr>
          <p:nvPr/>
        </p:nvPicPr>
        <p:blipFill>
          <a:blip r:embed="rId4"/>
          <a:stretch>
            <a:fillRect/>
          </a:stretch>
        </p:blipFill>
        <p:spPr>
          <a:xfrm>
            <a:off x="4956822" y="1651687"/>
            <a:ext cx="3143985" cy="4629180"/>
          </a:xfrm>
          <a:prstGeom prst="rect">
            <a:avLst/>
          </a:prstGeom>
        </p:spPr>
      </p:pic>
    </p:spTree>
    <p:extLst>
      <p:ext uri="{BB962C8B-B14F-4D97-AF65-F5344CB8AC3E}">
        <p14:creationId xmlns:p14="http://schemas.microsoft.com/office/powerpoint/2010/main" val="2730304455"/>
      </p:ext>
    </p:extLst>
  </p:cSld>
  <p:clrMapOvr>
    <a:masterClrMapping/>
  </p:clrMapOvr>
  <p:transition>
    <p:zoom dir="in"/>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59C420-FB77-719F-8AE7-FC100EB618D0}"/>
              </a:ext>
            </a:extLst>
          </p:cNvPr>
          <p:cNvSpPr txBox="1"/>
          <p:nvPr/>
        </p:nvSpPr>
        <p:spPr>
          <a:xfrm>
            <a:off x="131736" y="6284691"/>
            <a:ext cx="7973878" cy="523220"/>
          </a:xfrm>
          <a:prstGeom prst="rect">
            <a:avLst/>
          </a:prstGeom>
          <a:noFill/>
        </p:spPr>
        <p:txBody>
          <a:bodyPr wrap="square">
            <a:spAutoFit/>
          </a:bodyPr>
          <a:lstStyle/>
          <a:p>
            <a:r>
              <a:rPr lang="en-US" dirty="0">
                <a:hlinkClick r:id="rId2"/>
              </a:rPr>
              <a:t>https://en.wikipedia.org/wiki/Soda_straw#/media/File:Gardeners_Guts_Speleothem_Straws.jpg</a:t>
            </a:r>
            <a:r>
              <a:rPr lang="en-US" dirty="0"/>
              <a:t> </a:t>
            </a:r>
          </a:p>
          <a:p>
            <a:r>
              <a:rPr lang="en-US" dirty="0">
                <a:hlinkClick r:id="rId3"/>
              </a:rPr>
              <a:t>https://en.wikipedia.org/wiki/Soda_straw#/media/File:Rats-Nest-straw.jpg</a:t>
            </a:r>
            <a:r>
              <a:rPr lang="en-US" dirty="0"/>
              <a:t> </a:t>
            </a:r>
          </a:p>
        </p:txBody>
      </p:sp>
      <p:sp>
        <p:nvSpPr>
          <p:cNvPr id="5" name="TextBox 4">
            <a:extLst>
              <a:ext uri="{FF2B5EF4-FFF2-40B4-BE49-F238E27FC236}">
                <a16:creationId xmlns:a16="http://schemas.microsoft.com/office/drawing/2014/main" id="{764D076F-BEE5-D79A-B59B-7F61DAAD9A53}"/>
              </a:ext>
            </a:extLst>
          </p:cNvPr>
          <p:cNvSpPr txBox="1"/>
          <p:nvPr/>
        </p:nvSpPr>
        <p:spPr>
          <a:xfrm>
            <a:off x="1752201" y="0"/>
            <a:ext cx="6274475" cy="769441"/>
          </a:xfrm>
          <a:prstGeom prst="rect">
            <a:avLst/>
          </a:prstGeom>
          <a:noFill/>
        </p:spPr>
        <p:txBody>
          <a:bodyPr wrap="none" rtlCol="0">
            <a:spAutoFit/>
          </a:bodyPr>
          <a:lstStyle/>
          <a:p>
            <a:r>
              <a:rPr lang="pt-BR" sz="4400" dirty="0"/>
              <a:t>Canudos de refrigerante</a:t>
            </a:r>
            <a:endParaRPr lang="en-US" sz="4400" dirty="0"/>
          </a:p>
        </p:txBody>
      </p:sp>
      <p:sp>
        <p:nvSpPr>
          <p:cNvPr id="6" name="TextBox 5">
            <a:extLst>
              <a:ext uri="{FF2B5EF4-FFF2-40B4-BE49-F238E27FC236}">
                <a16:creationId xmlns:a16="http://schemas.microsoft.com/office/drawing/2014/main" id="{C6407652-E431-E543-2601-8163D4485777}"/>
              </a:ext>
            </a:extLst>
          </p:cNvPr>
          <p:cNvSpPr txBox="1"/>
          <p:nvPr/>
        </p:nvSpPr>
        <p:spPr>
          <a:xfrm>
            <a:off x="3131541" y="706001"/>
            <a:ext cx="2880917" cy="523220"/>
          </a:xfrm>
          <a:prstGeom prst="rect">
            <a:avLst/>
          </a:prstGeom>
          <a:noFill/>
        </p:spPr>
        <p:txBody>
          <a:bodyPr wrap="none" rtlCol="0">
            <a:spAutoFit/>
          </a:bodyPr>
          <a:lstStyle/>
          <a:p>
            <a:pPr algn="ctr"/>
            <a:r>
              <a:rPr lang="pt-BR" sz="2800" dirty="0"/>
              <a:t>Estalactites ocas</a:t>
            </a:r>
            <a:endParaRPr lang="en-US" sz="2800" dirty="0"/>
          </a:p>
        </p:txBody>
      </p:sp>
      <p:pic>
        <p:nvPicPr>
          <p:cNvPr id="7" name="Picture 6" descr="A picture containing nature&#10;&#10;Description automatically generated">
            <a:extLst>
              <a:ext uri="{FF2B5EF4-FFF2-40B4-BE49-F238E27FC236}">
                <a16:creationId xmlns:a16="http://schemas.microsoft.com/office/drawing/2014/main" id="{C724E143-CD16-D843-6C04-7BD2A6F59D27}"/>
              </a:ext>
            </a:extLst>
          </p:cNvPr>
          <p:cNvPicPr>
            <a:picLocks noChangeAspect="1"/>
          </p:cNvPicPr>
          <p:nvPr/>
        </p:nvPicPr>
        <p:blipFill>
          <a:blip r:embed="rId4"/>
          <a:stretch>
            <a:fillRect/>
          </a:stretch>
        </p:blipFill>
        <p:spPr>
          <a:xfrm>
            <a:off x="1153576" y="1277163"/>
            <a:ext cx="3735861" cy="4982705"/>
          </a:xfrm>
          <a:prstGeom prst="rect">
            <a:avLst/>
          </a:prstGeom>
        </p:spPr>
      </p:pic>
      <p:pic>
        <p:nvPicPr>
          <p:cNvPr id="9" name="Picture 8">
            <a:extLst>
              <a:ext uri="{FF2B5EF4-FFF2-40B4-BE49-F238E27FC236}">
                <a16:creationId xmlns:a16="http://schemas.microsoft.com/office/drawing/2014/main" id="{2654C6B4-58B5-E0FF-B09C-32BAB0F604F9}"/>
              </a:ext>
            </a:extLst>
          </p:cNvPr>
          <p:cNvPicPr>
            <a:picLocks noChangeAspect="1"/>
          </p:cNvPicPr>
          <p:nvPr/>
        </p:nvPicPr>
        <p:blipFill>
          <a:blip r:embed="rId5"/>
          <a:stretch>
            <a:fillRect/>
          </a:stretch>
        </p:blipFill>
        <p:spPr>
          <a:xfrm flipH="1">
            <a:off x="6350038" y="1390311"/>
            <a:ext cx="1549860" cy="4783292"/>
          </a:xfrm>
          <a:prstGeom prst="rect">
            <a:avLst/>
          </a:prstGeom>
        </p:spPr>
      </p:pic>
    </p:spTree>
    <p:extLst>
      <p:ext uri="{BB962C8B-B14F-4D97-AF65-F5344CB8AC3E}">
        <p14:creationId xmlns:p14="http://schemas.microsoft.com/office/powerpoint/2010/main" val="609834926"/>
      </p:ext>
    </p:extLst>
  </p:cSld>
  <p:clrMapOvr>
    <a:masterClrMapping/>
  </p:clrMapOvr>
  <p:transition>
    <p:zoom dir="in"/>
  </p:transition>
</p:sld>
</file>

<file path=ppt/theme/theme1.xml><?xml version="1.0" encoding="utf-8"?>
<a:theme xmlns:a="http://schemas.openxmlformats.org/drawingml/2006/main" name="Capital Próprio">
  <a:themeElements>
    <a:clrScheme name="Capital Próprio">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TotalTime>
  <Words>2515</Words>
  <Application>Microsoft Office PowerPoint</Application>
  <PresentationFormat>On-screen Show (4:3)</PresentationFormat>
  <Paragraphs>236</Paragraphs>
  <Slides>78</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Calibri</vt:lpstr>
      <vt:lpstr>Liberation Serif</vt:lpstr>
      <vt:lpstr>Libre Franklin</vt:lpstr>
      <vt:lpstr>Liberation Sans</vt:lpstr>
      <vt:lpstr>Lucida Sans</vt:lpstr>
      <vt:lpstr>Noto Sans Symbols</vt:lpstr>
      <vt:lpstr>Libre Baskerville</vt:lpstr>
      <vt:lpstr>Arial</vt:lpstr>
      <vt:lpstr>Wingdings</vt:lpstr>
      <vt:lpstr>GillSansMT-Bold</vt:lpstr>
      <vt:lpstr>Times New Roman</vt:lpstr>
      <vt:lpstr>Tahoma</vt:lpstr>
      <vt:lpstr>Century Gothic</vt:lpstr>
      <vt:lpstr>Capital Próprio</vt:lpstr>
      <vt:lpstr>PowerPoint Presentation</vt:lpstr>
      <vt:lpstr>Proteção de Cavernas</vt:lpstr>
      <vt:lpstr>Proteção de Cavernas</vt:lpstr>
      <vt:lpstr>Sistemas Cársticos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Iluminação e temperatura em cavernas</vt:lpstr>
      <vt:lpstr>Biologia de cavernas</vt:lpstr>
      <vt:lpstr>Biologia de cavernas</vt:lpstr>
      <vt:lpstr>Parque Caverna do Diabo</vt:lpstr>
      <vt:lpstr>O nosso trajeto UFABC  ao Quilombo de Ivaporunduva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Carste Poligonal do André Lopes </vt:lpstr>
      <vt:lpstr>Cones Cársticos Parque Estadual da Caverna do Diabo</vt:lpstr>
      <vt:lpstr>Dolinas de Dissolução</vt:lpstr>
      <vt:lpstr>Cachoeiras de tufas calcárias</vt:lpstr>
      <vt:lpstr>PowerPoint Presentation</vt:lpstr>
      <vt:lpstr>PowerPoint Presentation</vt:lpstr>
      <vt:lpstr>PowerPoint Presentation</vt:lpstr>
      <vt:lpstr>PowerPoint Presentation</vt:lpstr>
      <vt:lpstr>PowerPoint Presentation</vt:lpstr>
      <vt:lpstr>Sumidouro do Ribeirão da Tapagem na entrada da Caverna do Diabo</vt:lpstr>
      <vt:lpstr>PowerPoint Presentation</vt:lpstr>
      <vt:lpstr>PowerPoint Presentation</vt:lpstr>
      <vt:lpstr>PowerPoint Presentation</vt:lpstr>
      <vt:lpstr>Mapeamento 3D da Caverna do Diabo</vt:lpstr>
      <vt:lpstr>Mármore da Caverna do Diabo</vt:lpstr>
      <vt:lpstr>Diques de diabásio na caverna do diabo</vt:lpstr>
      <vt:lpstr>Diques de diabásio na caverna do diabo</vt:lpstr>
      <vt:lpstr>Caverna do Diabo Extensão Mapeada</vt:lpstr>
      <vt:lpstr>Caverna do Diabo - Extensão Mapeada</vt:lpstr>
      <vt:lpstr>PowerPoint Presentation</vt:lpstr>
      <vt:lpstr>PowerPoint Presentation</vt:lpstr>
      <vt:lpstr>PowerPoint Presentation</vt:lpstr>
      <vt:lpstr>PowerPoint Presentation</vt:lpstr>
      <vt:lpstr>PowerPoint Presentation</vt:lpstr>
      <vt:lpstr>Zoneamento da Caverna do Diabo</vt:lpstr>
      <vt:lpstr>Impacto do número de visitantes na temperatura da caverna</vt:lpstr>
      <vt:lpstr>Efeito da iluminação nos espeleotemas</vt:lpstr>
      <vt:lpstr>Efeito da iluminação nos espeleotemas</vt:lpstr>
      <vt:lpstr>Áreas de preservação Permanente e Comunidades Ribeirinhas Tradicionais</vt:lpstr>
      <vt:lpstr>Áreas de preservação permanente</vt:lpstr>
      <vt:lpstr>Áreas de preservação permanente</vt:lpstr>
      <vt:lpstr>PowerPoint Presentation</vt:lpstr>
      <vt:lpstr>PowerPoint Presentation</vt:lpstr>
      <vt:lpstr>Excessões</vt:lpstr>
      <vt:lpstr>Excessões</vt:lpstr>
      <vt:lpstr>PowerPoint Presentation</vt:lpstr>
      <vt:lpstr>Sistema de agricultura de coivara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dc:creator>
  <cp:lastModifiedBy>Vitor Vieira Vasconcelos</cp:lastModifiedBy>
  <cp:revision>78</cp:revision>
  <dcterms:created xsi:type="dcterms:W3CDTF">2004-10-24T16:18:10Z</dcterms:created>
  <dcterms:modified xsi:type="dcterms:W3CDTF">2023-04-20T17:46:36Z</dcterms:modified>
</cp:coreProperties>
</file>