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256" r:id="rId2"/>
    <p:sldId id="529" r:id="rId3"/>
    <p:sldId id="540" r:id="rId4"/>
    <p:sldId id="530" r:id="rId5"/>
    <p:sldId id="539" r:id="rId6"/>
    <p:sldId id="531" r:id="rId7"/>
    <p:sldId id="532" r:id="rId8"/>
    <p:sldId id="535" r:id="rId9"/>
    <p:sldId id="536" r:id="rId10"/>
    <p:sldId id="537" r:id="rId11"/>
    <p:sldId id="534" r:id="rId12"/>
    <p:sldId id="533" r:id="rId13"/>
    <p:sldId id="541" r:id="rId14"/>
    <p:sldId id="542" r:id="rId15"/>
    <p:sldId id="502" r:id="rId16"/>
    <p:sldId id="503" r:id="rId17"/>
    <p:sldId id="493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8" autoAdjust="0"/>
    <p:restoredTop sz="91756" autoAdjust="0"/>
  </p:normalViewPr>
  <p:slideViewPr>
    <p:cSldViewPr>
      <p:cViewPr varScale="1">
        <p:scale>
          <a:sx n="66" d="100"/>
          <a:sy n="66" d="100"/>
        </p:scale>
        <p:origin x="160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6B410-8170-40B0-9A21-1FC570A8E351}" type="datetimeFigureOut">
              <a:rPr lang="pt-BR" smtClean="0"/>
              <a:t>19/07/2023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DA3E1-6995-42B9-879D-B38664B698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6001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19/07/2023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08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19/07/2023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9265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19/07/2023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1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19/07/2023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68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19/07/2023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979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19/07/2023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92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19/07/2023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924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19/07/2023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699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19/07/2023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96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19/07/2023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271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CCE7E-9C1F-406F-89A9-08F7550509E3}" type="datetimeFigureOut">
              <a:rPr lang="pt-BR" smtClean="0"/>
              <a:pPr/>
              <a:t>19/07/2023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57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CCE7E-9C1F-406F-89A9-08F7550509E3}" type="datetimeFigureOut">
              <a:rPr lang="pt-BR" smtClean="0"/>
              <a:pPr/>
              <a:t>19/07/2023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68B84-F263-4BAC-960F-E678843013F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67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12968" cy="6480720"/>
          </a:xfrm>
        </p:spPr>
        <p:txBody>
          <a:bodyPr anchor="t" anchorCtr="0">
            <a:normAutofit/>
          </a:bodyPr>
          <a:lstStyle/>
          <a:p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512" y="260649"/>
            <a:ext cx="8784976" cy="1944216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Aula 12/13: Trajetórias de Políticas Públicas de C,T&amp;I no Brasil </a:t>
            </a:r>
            <a:br>
              <a:rPr lang="pt-BR" sz="2800" b="1" dirty="0">
                <a:solidFill>
                  <a:schemeClr val="bg1"/>
                </a:solidFill>
              </a:rPr>
            </a:br>
            <a:br>
              <a:rPr lang="pt-BR" sz="2800" b="1" dirty="0">
                <a:solidFill>
                  <a:schemeClr val="bg1"/>
                </a:solidFill>
              </a:rPr>
            </a:br>
            <a:r>
              <a:rPr lang="pt-BR" sz="2800" b="1" dirty="0">
                <a:solidFill>
                  <a:schemeClr val="bg1"/>
                </a:solidFill>
              </a:rPr>
              <a:t>Políticas de C,T&amp;I no Brasil na redemocratização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1520" y="5517232"/>
            <a:ext cx="8712968" cy="1080120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pt-BR" sz="2800" b="1" dirty="0">
                <a:solidFill>
                  <a:schemeClr val="bg1"/>
                </a:solidFill>
              </a:rPr>
              <a:t>Professor Adalberto Azevedo</a:t>
            </a:r>
            <a:br>
              <a:rPr lang="pt-BR" sz="2800" b="1" dirty="0">
                <a:solidFill>
                  <a:schemeClr val="bg1"/>
                </a:solidFill>
              </a:rPr>
            </a:br>
            <a:r>
              <a:rPr lang="pt-BR" sz="2800" b="1" dirty="0">
                <a:solidFill>
                  <a:schemeClr val="bg1"/>
                </a:solidFill>
              </a:rPr>
              <a:t>São Bernardo do Campo</a:t>
            </a:r>
          </a:p>
        </p:txBody>
      </p:sp>
    </p:spTree>
    <p:extLst>
      <p:ext uri="{BB962C8B-B14F-4D97-AF65-F5344CB8AC3E}">
        <p14:creationId xmlns:p14="http://schemas.microsoft.com/office/powerpoint/2010/main" val="2418290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O contexto da redemocratização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2526" y="404838"/>
            <a:ext cx="910907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CNPq: parte da sua burocracia vai para o MCT, diminuição de influência </a:t>
            </a:r>
          </a:p>
          <a:p>
            <a:pPr algn="l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Diagnóstico de que era necessária maior participação da comunidade científica nas decisões</a:t>
            </a:r>
          </a:p>
          <a:p>
            <a:pPr algn="just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FNDCT: demandas eram adaptadas pelos pesquisadores tendo em vista suas agendas autônomas, processo que se acentuaria com a destinação de recursos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ara as agências (CNPq, CAPES, Finep), propostas de eliminar grandes programas desenvolvimentistas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SBPC: ator central, receio de centralização de poder no MCT</a:t>
            </a:r>
          </a:p>
          <a:p>
            <a:pPr algn="l"/>
            <a:endParaRPr lang="pt-BR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Adoção de m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odelos de política do tipo </a:t>
            </a:r>
            <a:r>
              <a:rPr lang="pt-BR" sz="24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pt-BR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push</a:t>
            </a:r>
            <a:r>
              <a:rPr lang="pt-BR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m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 justificadas pela “agenda da competitividade” (nova estratégia de legitimação das políticas)</a:t>
            </a:r>
          </a:p>
          <a:p>
            <a:pPr algn="l"/>
            <a:endParaRPr lang="pt-BR" sz="2400" dirty="0"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4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O contexto da redemocratização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" y="395214"/>
            <a:ext cx="9109075" cy="503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MCT: atuação definida a partir de conflitos políticos nacionais e internacionais sobre o papel do novo Ministério, bem como os limites de sua atuação (especialmente na política industrial)</a:t>
            </a:r>
          </a:p>
          <a:p>
            <a:pPr algn="just">
              <a:lnSpc>
                <a:spcPts val="23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3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Conflitos internos no Governo: disputa pela Secretaria de Tecnologia Industrial (Inmetro, INT, INPI) com o Ministério da Indústria e Comércio (incluía o controle sobre a importação de tecnologia)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STI ficou com o Min. da Indústria (MCT à margem das decisões sobre política industrial)</a:t>
            </a:r>
          </a:p>
          <a:p>
            <a:pPr algn="just">
              <a:lnSpc>
                <a:spcPts val="23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Conflito com EUA sobre a Lei de Informática</a:t>
            </a:r>
          </a:p>
        </p:txBody>
      </p:sp>
    </p:spTree>
    <p:extLst>
      <p:ext uri="{BB962C8B-B14F-4D97-AF65-F5344CB8AC3E}">
        <p14:creationId xmlns:p14="http://schemas.microsoft.com/office/powerpoint/2010/main" val="361912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O contexto da redemocratização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" y="395214"/>
            <a:ext cx="9109075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Crise econômica, restrições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MCT não ficou com Embrapa, CTA e Telebrás (“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jóias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da coroa”)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CNPq: centro de poder real (5,5 mil funcionários que de fato executavam a política de C&amp;T)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1989: MCT fundido ao MDIC, depois transformado em Secretaria Especial da Ciência e Tecnologia. Reconstituído em 1992 mantendo esse mesmo status até hoje</a:t>
            </a:r>
          </a:p>
          <a:p>
            <a:pPr algn="just">
              <a:lnSpc>
                <a:spcPts val="22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Programa de Apoio ao Desenvolvimento Científico e Tecnológico (PADCT) 1985-1990: substituição do modelo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vinculacionista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de relação universidade-empresa (intermediado pelo Estado) pelo modelo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neovinculacionista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(as próprias universidades e institutos pesquisa buscam parcerias): polos e parques tecnológicos, incubadoras de empresas, escritórios de transferência de tecnologia e registro de patentes</a:t>
            </a:r>
          </a:p>
        </p:txBody>
      </p:sp>
    </p:spTree>
    <p:extLst>
      <p:ext uri="{BB962C8B-B14F-4D97-AF65-F5344CB8AC3E}">
        <p14:creationId xmlns:p14="http://schemas.microsoft.com/office/powerpoint/2010/main" val="2433264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O contexto da redemocratização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" y="395214"/>
            <a:ext cx="910907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Conservação no relacionamento entre comunidade científica e Estado (financiador), mas busca de nova relação com o setor produtivo (intermediada pelo MCT) </a:t>
            </a:r>
          </a:p>
          <a:p>
            <a:pPr algn="just">
              <a:lnSpc>
                <a:spcPts val="23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MCT em 1987: CNPq, FINEP, Instituto Nacional de Tecnologia (INT), Instituto de Pesquisas Espaciais (INPE); Secretaria Especial de Informática (SEI); Fundação Centro Tecnológico para Informática (CTI); Distritos de Exportação de Informática; Conselho Nacional de Informática e Automação (CONIN); Fundo Especial de Informática e Automação; Comissão de Cartografia (COCAR); Comissão Nacional de Meteorologia (CONAME)</a:t>
            </a:r>
          </a:p>
          <a:p>
            <a:pPr algn="just">
              <a:lnSpc>
                <a:spcPts val="23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CF de 1988: Capítulo IV (da Ciência e Tecnologia, desde 2015 da Ciência, Tecnologia e Inovação)</a:t>
            </a:r>
          </a:p>
          <a:p>
            <a:pPr algn="just">
              <a:lnSpc>
                <a:spcPts val="23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Artigos 218 e 219: dever do Estado apoiar a C&amp;T (218), e mercado interno como patrimônio nacional promotor de autonomia tecnológica</a:t>
            </a:r>
          </a:p>
        </p:txBody>
      </p:sp>
    </p:spTree>
    <p:extLst>
      <p:ext uri="{BB962C8B-B14F-4D97-AF65-F5344CB8AC3E}">
        <p14:creationId xmlns:p14="http://schemas.microsoft.com/office/powerpoint/2010/main" val="100847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Exercício: leitura de notícias de jornal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496" y="476672"/>
            <a:ext cx="90015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Escolher uma notícia para leitura e discussão em grupo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Discutir o assunto, relacionando a notícia a algum dos assuntos discutidos em sala, incluindo os temas mais gerais: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rgbClr val="222222"/>
                </a:solidFill>
                <a:latin typeface="Arial" panose="020B0604020202020204" pitchFamily="34" charset="0"/>
              </a:rPr>
              <a:t>autonomia da ciência;</a:t>
            </a:r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222222"/>
                </a:solidFill>
                <a:latin typeface="Arial" panose="020B0604020202020204" pitchFamily="34" charset="0"/>
              </a:rPr>
              <a:t>vinculação do </a:t>
            </a: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sistema científico/tecnológico a projetos nacionais/setoriais/interesses;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caráter público dos sistemas de C&amp;T;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política industrial: nacionalismo X liberalismo;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história e características marcantes dos sistemas de CTI no Brasil; 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herança de períodos anteriores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ETC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55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PCTI no Governo militar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1095FB2-DD37-F54D-583B-895BB51ED4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" y="440238"/>
            <a:ext cx="8857556" cy="664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321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PCTI no Governo militar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BB5648-EE02-3534-3F74-9D39F0C60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4664"/>
            <a:ext cx="9001571" cy="6751178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174D1C4F-E18D-A06D-4FEC-0F926DF07A86}"/>
              </a:ext>
            </a:extLst>
          </p:cNvPr>
          <p:cNvSpPr/>
          <p:nvPr/>
        </p:nvSpPr>
        <p:spPr>
          <a:xfrm>
            <a:off x="107504" y="548680"/>
            <a:ext cx="8532440" cy="6480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1980: início da contratação de projetos de pesquisadores individuais  (demanda comunidade científica)</a:t>
            </a:r>
          </a:p>
        </p:txBody>
      </p:sp>
    </p:spTree>
    <p:extLst>
      <p:ext uri="{BB962C8B-B14F-4D97-AF65-F5344CB8AC3E}">
        <p14:creationId xmlns:p14="http://schemas.microsoft.com/office/powerpoint/2010/main" val="122080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PCTI no Governo militar: Geisel (74-79)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660457"/>
            <a:ext cx="9396536" cy="495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BF92D5C-9B44-0790-2A1C-3C4B26BBF894}"/>
              </a:ext>
            </a:extLst>
          </p:cNvPr>
          <p:cNvSpPr txBox="1"/>
          <p:nvPr/>
        </p:nvSpPr>
        <p:spPr>
          <a:xfrm>
            <a:off x="1403648" y="5828211"/>
            <a:ext cx="46155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1976 a 2008</a:t>
            </a:r>
          </a:p>
        </p:txBody>
      </p:sp>
    </p:spTree>
    <p:extLst>
      <p:ext uri="{BB962C8B-B14F-4D97-AF65-F5344CB8AC3E}">
        <p14:creationId xmlns:p14="http://schemas.microsoft.com/office/powerpoint/2010/main" val="1920788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O contexto da redemocratização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" y="395214"/>
            <a:ext cx="9109075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Negociação entre os partidos que ascendem ao poder, e necessidade de organização do novo regime após os eventos políticos e o esforço pelas eleições diretas</a:t>
            </a:r>
          </a:p>
          <a:p>
            <a:pPr algn="just">
              <a:lnSpc>
                <a:spcPts val="24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Tancredo Neves: Governador MG (1982), Secretaria de C&amp;T</a:t>
            </a:r>
          </a:p>
          <a:p>
            <a:pPr algn="just">
              <a:lnSpc>
                <a:spcPts val="24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1985: Decisão de criação do Ministério da Ciência e Tecnologia</a:t>
            </a:r>
          </a:p>
          <a:p>
            <a:pPr algn="just">
              <a:lnSpc>
                <a:spcPts val="24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Oposição da SBPC, dois editoriais na revista Ciência e Cultura (José Reis, divulgação científica)</a:t>
            </a:r>
          </a:p>
          <a:p>
            <a:pPr algn="just">
              <a:lnSpc>
                <a:spcPts val="24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Comunidade científica não consultada, temor de </a:t>
            </a:r>
            <a:r>
              <a:rPr lang="pt-BR" sz="2400" dirty="0" err="1">
                <a:latin typeface="Arial" pitchFamily="34" charset="0"/>
                <a:cs typeface="Arial" pitchFamily="34" charset="0"/>
              </a:rPr>
              <a:t>tecnocratização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centralizadora (SP), MCT já havia sido criado em reforma administrativa de 1967</a:t>
            </a:r>
          </a:p>
          <a:p>
            <a:pPr algn="just">
              <a:lnSpc>
                <a:spcPts val="24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Questionamento: discurso de descentralização do poder de decisão (federação) X aumento dos Ministérios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Criação de um órgão ou junção de órgãos já existentes?  </a:t>
            </a:r>
          </a:p>
        </p:txBody>
      </p:sp>
    </p:spTree>
    <p:extLst>
      <p:ext uri="{BB962C8B-B14F-4D97-AF65-F5344CB8AC3E}">
        <p14:creationId xmlns:p14="http://schemas.microsoft.com/office/powerpoint/2010/main" val="2398751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O contexto da redemocratização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7881924-E677-01F9-E973-BD3A65C04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77100"/>
            <a:ext cx="8244408" cy="61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61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O contexto da redemocratização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" y="395214"/>
            <a:ext cx="91090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“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É preciso máxima cautela que não se gaste com os chamados planejadores e políticos da ciência a maior parte das verbas destinadas ao real cultivo da ciência.”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(José Reis) 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5197DD0-F097-A3B1-3DA2-1BEFBD379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6792"/>
            <a:ext cx="40576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92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O contexto da redemocratização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" y="395214"/>
            <a:ext cx="91090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2º Editorial: questionamento sobre a criação do MCT sem discussões com a comunidade científica (um órgão que reuniria agências e instituições com autonomia, ou um “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organismo de alta e geral planificação?”</a:t>
            </a:r>
          </a:p>
          <a:p>
            <a:pPr algn="just"/>
            <a:endParaRPr lang="pt-BR" sz="24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i="1" dirty="0">
                <a:latin typeface="Arial" pitchFamily="34" charset="0"/>
                <a:cs typeface="Arial" pitchFamily="34" charset="0"/>
              </a:rPr>
              <a:t>“ [...] o papel de muitos Ministérios perde a importância , à medida que ganham alento as iniciativas estaduais e municipais, praticamente asfixiadas a partir de 64.” </a:t>
            </a:r>
          </a:p>
          <a:p>
            <a:pPr algn="just"/>
            <a:endParaRPr lang="pt-BR" sz="24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Necessidade de definição da organização da Federação: conflito entre diferentes projetos nacionais (e paroquiais)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Academia de Ciências de SP: organização de uma Comissão para acompanhar os trabalhos do novo Ministério</a:t>
            </a:r>
          </a:p>
        </p:txBody>
      </p:sp>
    </p:spTree>
    <p:extLst>
      <p:ext uri="{BB962C8B-B14F-4D97-AF65-F5344CB8AC3E}">
        <p14:creationId xmlns:p14="http://schemas.microsoft.com/office/powerpoint/2010/main" val="512482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O contexto da redemocratização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" y="395214"/>
            <a:ext cx="910907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1º Ministro de C&amp;T: Renato Archer, nacionalista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e oposicionista do regime militar (cassado no AI5)</a:t>
            </a:r>
          </a:p>
          <a:p>
            <a:pPr algn="just"/>
            <a:endParaRPr lang="pt-BR" sz="2400" i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Recuperação do poder da comunidade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científica, incluindo a gestão dos órgãos do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Sistema nacional de C&amp;T (CNPq)</a:t>
            </a:r>
          </a:p>
          <a:p>
            <a:pPr algn="just"/>
            <a:endParaRPr lang="pt-BR" sz="24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63EE466-74DC-1972-1472-16DC5D29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12" y="1484784"/>
            <a:ext cx="2261633" cy="327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DA58A22-0932-4AAA-85E1-373ED6FCB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316" y="2708920"/>
            <a:ext cx="6197500" cy="46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41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O contexto da redemocratização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" y="395214"/>
            <a:ext cx="9109075" cy="7404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“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o mercado interno, real e virtual, deve ser considerado um bem nacional a ser preferencialmente ocupado por nossas empresas”. [...] “se nortear pelo objetivo permanente de preservar e ampliar a autonomia nacional, por meio da adequação da pesquisa às necessidades sociais e econômicas e às condições físicas e ambientais do país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”. (Renato Archer, 1985). </a:t>
            </a:r>
          </a:p>
          <a:p>
            <a:pPr algn="just">
              <a:lnSpc>
                <a:spcPts val="23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Ameaça à autonomia do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sistema de C&amp;T?</a:t>
            </a:r>
          </a:p>
          <a:p>
            <a:pPr algn="just">
              <a:lnSpc>
                <a:spcPts val="23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“[...] 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pretendo logo convocar </a:t>
            </a:r>
          </a:p>
          <a:p>
            <a:pPr algn="just"/>
            <a:r>
              <a:rPr lang="pt-BR" sz="2400" i="1" dirty="0">
                <a:latin typeface="Arial" pitchFamily="34" charset="0"/>
                <a:cs typeface="Arial" pitchFamily="34" charset="0"/>
              </a:rPr>
              <a:t>um amplo debate com a </a:t>
            </a:r>
          </a:p>
          <a:p>
            <a:pPr algn="just"/>
            <a:r>
              <a:rPr lang="pt-BR" sz="2400" i="1" dirty="0">
                <a:latin typeface="Arial" pitchFamily="34" charset="0"/>
                <a:cs typeface="Arial" pitchFamily="34" charset="0"/>
              </a:rPr>
              <a:t>comunidade científica e </a:t>
            </a:r>
          </a:p>
          <a:p>
            <a:pPr algn="just"/>
            <a:r>
              <a:rPr lang="pt-BR" sz="2400" i="1" dirty="0">
                <a:latin typeface="Arial" pitchFamily="34" charset="0"/>
                <a:cs typeface="Arial" pitchFamily="34" charset="0"/>
              </a:rPr>
              <a:t>técnica em todo o país. </a:t>
            </a:r>
          </a:p>
          <a:p>
            <a:pPr algn="just"/>
            <a:r>
              <a:rPr lang="pt-BR" sz="2400" i="1" dirty="0">
                <a:latin typeface="Arial" pitchFamily="34" charset="0"/>
                <a:cs typeface="Arial" pitchFamily="34" charset="0"/>
              </a:rPr>
              <a:t>Tal discussão subsidiará a </a:t>
            </a:r>
          </a:p>
          <a:p>
            <a:pPr algn="just"/>
            <a:r>
              <a:rPr lang="pt-BR" sz="2400" i="1" dirty="0">
                <a:latin typeface="Arial" pitchFamily="34" charset="0"/>
                <a:cs typeface="Arial" pitchFamily="34" charset="0"/>
              </a:rPr>
              <a:t>elaboração do novo plano de </a:t>
            </a:r>
          </a:p>
          <a:p>
            <a:pPr algn="just"/>
            <a:r>
              <a:rPr lang="pt-BR" sz="2400" i="1" dirty="0">
                <a:latin typeface="Arial" pitchFamily="34" charset="0"/>
                <a:cs typeface="Arial" pitchFamily="34" charset="0"/>
              </a:rPr>
              <a:t>ciência e tecnologia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.” 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(Discurso de posse de Archer no MCT)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ts val="23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308BE7E-0AA8-12E1-E6BC-B0D647AEA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403" y="2969108"/>
            <a:ext cx="4613324" cy="346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89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O contexto da redemocratização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-1" y="395214"/>
            <a:ext cx="9109075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MCT como um órgão coordenador do sistema disperso em diversas organizações: “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Na sociedade pluralista que a Nova República pretende construir não há lugar para órgãos centralizadores e dotados de superpoderes. Mesmo porque, no caso da Ciência e Tecnologia, é a sua difusão em diversos segmentos da comunidade que pode garantir, a uma vez, sua criatividade e sua relevância para o processo de produção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.”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Dilema pesquisa básica X aplicada (concepções de CTI, aula 2)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Discurso de posse é finalizado com a ênfase na necessidade de crescimento econômico para um país democrático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MCT se estabiliza lentamente:</a:t>
            </a:r>
            <a:r>
              <a:rPr lang="pt-BR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entre 1985 e 1992 foi extinto e recriado como parte do Ministério da Indústria ou Secretaria ligada à Presidência da República (esvaziado de órgãos setoriais de política industrial, agrícola e nuclear)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94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4925" y="-27384"/>
            <a:ext cx="9001571" cy="432222"/>
          </a:xfrm>
          <a:prstGeom prst="rect">
            <a:avLst/>
          </a:prstGeom>
          <a:solidFill>
            <a:srgbClr val="7A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fr-FR" sz="2800" b="1" dirty="0">
                <a:solidFill>
                  <a:schemeClr val="bg1"/>
                </a:solidFill>
              </a:rPr>
              <a:t>O contexto da redemocratização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438193"/>
            <a:ext cx="910907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Padrão de tomada de decisões da ditadura: burocracias e políticos com espaço no regime (arranjos corporativistas estatais eram o espaço de participação de empresas e trabalhadores)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Transição democrática: demanda por participação política mais direta (incluindo o controle de políticas) X preservação de espaços decisórios com certa autonomia burocrática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Política industrial: substituição do foco em substituição de importações pela "integração competitiva“, conflito sobre a atuação do Estado (produtor ou regulador) </a:t>
            </a:r>
          </a:p>
        </p:txBody>
      </p:sp>
    </p:spTree>
    <p:extLst>
      <p:ext uri="{BB962C8B-B14F-4D97-AF65-F5344CB8AC3E}">
        <p14:creationId xmlns:p14="http://schemas.microsoft.com/office/powerpoint/2010/main" val="28934650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32985</TotalTime>
  <Words>1307</Words>
  <Application>Microsoft Office PowerPoint</Application>
  <PresentationFormat>Apresentação na tela (4:3)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Tema do Office</vt:lpstr>
      <vt:lpstr>   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que faz uma teoria “científica”? Visões tradicionais (Sismondo, 2010): 1. Positivismo (Clube de Viena, meados dos 1870s): construir teorias a partir de dados (por exemplo, medições sobre a posição dos planetas) 2. Falsificacionismo: elaborar teorias e testar sua validade a partir de dados</dc:title>
  <dc:creator>Maquina</dc:creator>
  <cp:lastModifiedBy>Adalberto Azevedo</cp:lastModifiedBy>
  <cp:revision>1416</cp:revision>
  <dcterms:created xsi:type="dcterms:W3CDTF">2012-09-20T13:25:12Z</dcterms:created>
  <dcterms:modified xsi:type="dcterms:W3CDTF">2023-07-20T22:07:51Z</dcterms:modified>
</cp:coreProperties>
</file>