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1" r:id="rId3"/>
    <p:sldId id="332" r:id="rId4"/>
    <p:sldId id="371" r:id="rId5"/>
    <p:sldId id="377" r:id="rId6"/>
    <p:sldId id="375" r:id="rId7"/>
    <p:sldId id="376" r:id="rId8"/>
    <p:sldId id="333" r:id="rId9"/>
    <p:sldId id="334" r:id="rId10"/>
    <p:sldId id="372" r:id="rId11"/>
    <p:sldId id="370" r:id="rId12"/>
    <p:sldId id="337" r:id="rId13"/>
    <p:sldId id="338" r:id="rId14"/>
    <p:sldId id="335" r:id="rId15"/>
    <p:sldId id="336" r:id="rId16"/>
    <p:sldId id="340" r:id="rId17"/>
    <p:sldId id="339" r:id="rId18"/>
    <p:sldId id="341" r:id="rId19"/>
    <p:sldId id="342" r:id="rId20"/>
    <p:sldId id="369" r:id="rId21"/>
    <p:sldId id="343" r:id="rId22"/>
    <p:sldId id="378" r:id="rId23"/>
    <p:sldId id="345" r:id="rId24"/>
    <p:sldId id="346" r:id="rId25"/>
    <p:sldId id="347" r:id="rId26"/>
    <p:sldId id="373" r:id="rId27"/>
    <p:sldId id="353" r:id="rId28"/>
    <p:sldId id="379" r:id="rId29"/>
    <p:sldId id="374" r:id="rId30"/>
    <p:sldId id="352" r:id="rId31"/>
    <p:sldId id="296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70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49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00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02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35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8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99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80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44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519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0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F2B25-300C-4FB8-BAA4-15A5D4B2C925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89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296144" cy="132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06" y="306973"/>
            <a:ext cx="2358153" cy="11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3258437" y="635171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 smtClean="0">
                <a:solidFill>
                  <a:schemeClr val="bg1"/>
                </a:solidFill>
              </a:rPr>
              <a:t>Edlley</a:t>
            </a:r>
            <a:r>
              <a:rPr lang="pt-BR" sz="2400" b="1" dirty="0" smtClean="0">
                <a:solidFill>
                  <a:schemeClr val="bg1"/>
                </a:solidFill>
              </a:rPr>
              <a:t> Pessoa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299554" y="1844824"/>
            <a:ext cx="4576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Módulo </a:t>
            </a:r>
            <a:r>
              <a:rPr lang="pt-BR" sz="2000" dirty="0" smtClean="0"/>
              <a:t>2 </a:t>
            </a:r>
            <a:r>
              <a:rPr lang="pt-BR" sz="2000" dirty="0"/>
              <a:t>– Populações e suas interações </a:t>
            </a:r>
          </a:p>
        </p:txBody>
      </p:sp>
      <p:sp>
        <p:nvSpPr>
          <p:cNvPr id="8" name="Retângulo 7"/>
          <p:cNvSpPr/>
          <p:nvPr/>
        </p:nvSpPr>
        <p:spPr>
          <a:xfrm>
            <a:off x="1856769" y="2276872"/>
            <a:ext cx="5430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Aula 7. </a:t>
            </a:r>
            <a:r>
              <a:rPr lang="pt-BR" sz="3200" b="1" dirty="0"/>
              <a:t>Dinâmica populacional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028630" y="1412776"/>
            <a:ext cx="5999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cap="small" dirty="0"/>
              <a:t>Biodiversidade: Interações entre Organismo Ambiente</a:t>
            </a:r>
            <a:endParaRPr lang="pt-BR" dirty="0"/>
          </a:p>
        </p:txBody>
      </p:sp>
      <p:pic>
        <p:nvPicPr>
          <p:cNvPr id="9218" name="Picture 2" descr="Projeto Aves - Conheça as Espécies - Pinguim-imperad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905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03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835696" y="890060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CAPACIDADE DE SUPORTE - K</a:t>
            </a:r>
            <a:endParaRPr lang="pt-BR" sz="24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186983" y="1660738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Densidade máxima suportada pelo ambiente</a:t>
            </a:r>
            <a:endParaRPr lang="pt-BR" sz="2000" dirty="0"/>
          </a:p>
        </p:txBody>
      </p:sp>
      <p:pic>
        <p:nvPicPr>
          <p:cNvPr id="12" name="Imagem 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10" t="28510" r="8815" b="7349"/>
          <a:stretch>
            <a:fillRect/>
          </a:stretch>
        </p:blipFill>
        <p:spPr bwMode="auto">
          <a:xfrm>
            <a:off x="14695" y="2093598"/>
            <a:ext cx="55499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5796135" y="2278614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Potencial biótico</a:t>
            </a:r>
          </a:p>
          <a:p>
            <a:pPr algn="ctr"/>
            <a:r>
              <a:rPr lang="pt-BR" sz="2000" dirty="0" smtClean="0"/>
              <a:t>exponencial</a:t>
            </a:r>
            <a:endParaRPr lang="pt-BR" sz="20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552613" y="3346900"/>
            <a:ext cx="1223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Humanos</a:t>
            </a:r>
            <a:endParaRPr lang="pt-BR" sz="20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042227" y="4165116"/>
            <a:ext cx="2676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Onde está o nosso K?</a:t>
            </a:r>
            <a:endParaRPr lang="pt-BR" sz="2000" dirty="0"/>
          </a:p>
        </p:txBody>
      </p:sp>
      <p:sp>
        <p:nvSpPr>
          <p:cNvPr id="14" name="Retângulo 13"/>
          <p:cNvSpPr/>
          <p:nvPr/>
        </p:nvSpPr>
        <p:spPr>
          <a:xfrm>
            <a:off x="6162248" y="4984857"/>
            <a:ext cx="20040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4 e 16 </a:t>
            </a:r>
            <a:r>
              <a:rPr lang="pt-BR" sz="2000" b="1" dirty="0" smtClean="0"/>
              <a:t>bilhões???</a:t>
            </a:r>
            <a:endParaRPr lang="pt-BR" sz="20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563142" y="5662989"/>
            <a:ext cx="120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K ótimo</a:t>
            </a:r>
          </a:p>
          <a:p>
            <a:pPr algn="ctr"/>
            <a:r>
              <a:rPr lang="pt-BR" dirty="0" smtClean="0"/>
              <a:t>K máximo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515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835696" y="839033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CAPACIDADE DE SUPORTE - K</a:t>
            </a:r>
            <a:endParaRPr lang="pt-BR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9" t="27064" r="47316" b="21273"/>
          <a:stretch/>
        </p:blipFill>
        <p:spPr bwMode="auto">
          <a:xfrm>
            <a:off x="1835696" y="1844824"/>
            <a:ext cx="4993250" cy="502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186983" y="1516722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Ponto em que a natalidade  e a mortalidade se encontram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6827449" y="587727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K ótimo</a:t>
            </a:r>
          </a:p>
          <a:p>
            <a:r>
              <a:rPr lang="pt-BR" b="1" dirty="0" smtClean="0"/>
              <a:t>K máximo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984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11" t="28640" r="38552" b="34457"/>
          <a:stretch/>
        </p:blipFill>
        <p:spPr bwMode="auto">
          <a:xfrm>
            <a:off x="274402" y="1628800"/>
            <a:ext cx="3829403" cy="39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15" t="43706" r="38102" b="26871"/>
          <a:stretch/>
        </p:blipFill>
        <p:spPr bwMode="auto">
          <a:xfrm>
            <a:off x="4283968" y="1802256"/>
            <a:ext cx="4572650" cy="364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403648" y="774752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/>
              <a:t>EXTRAPOLAÇÕES (OVERSHOOTS) E COLAPSOS (DIE-OFFS)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835696" y="839033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CAPACIDADE DE SUPORTE - K</a:t>
            </a:r>
            <a:endParaRPr lang="pt-BR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82" t="56568" r="38467" b="13012"/>
          <a:stretch/>
        </p:blipFill>
        <p:spPr bwMode="auto">
          <a:xfrm>
            <a:off x="1247950" y="1300698"/>
            <a:ext cx="6198826" cy="529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098" name="Picture 2" descr="Exercícios - Biologia - Turma de Fevereiro - Dinâmica e distribuição das  populaçõ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06" y="1628800"/>
            <a:ext cx="7343601" cy="493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835696" y="839033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CAPACIDADE DE SUPORTE - K</a:t>
            </a:r>
            <a:endParaRPr lang="pt-BR" sz="24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7501451" y="1988839"/>
            <a:ext cx="81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K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6" t="25921" r="18639" b="13154"/>
          <a:stretch/>
        </p:blipFill>
        <p:spPr bwMode="auto">
          <a:xfrm>
            <a:off x="1185678" y="1085503"/>
            <a:ext cx="6772643" cy="577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835696" y="839033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CAPACIDADE DE SUPORTE - K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42" name="Picture 2" descr="Relação presa-predador - Portal de Educação do Instituto Clar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81" y="706353"/>
            <a:ext cx="6792689" cy="611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87" t="24479" r="30864" b="31690"/>
          <a:stretch/>
        </p:blipFill>
        <p:spPr bwMode="auto">
          <a:xfrm>
            <a:off x="371599" y="764704"/>
            <a:ext cx="8592889" cy="609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de seta reta 8"/>
          <p:cNvCxnSpPr/>
          <p:nvPr/>
        </p:nvCxnSpPr>
        <p:spPr>
          <a:xfrm flipH="1" flipV="1">
            <a:off x="3923928" y="3212976"/>
            <a:ext cx="648072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 flipV="1">
            <a:off x="5813585" y="3437384"/>
            <a:ext cx="648072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3779912" y="5373216"/>
            <a:ext cx="46805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7244089" y="5536873"/>
            <a:ext cx="46805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4560560" y="31409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Vírus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6461656" y="3327162"/>
            <a:ext cx="1422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Fome generalizada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331640" y="836712"/>
            <a:ext cx="64385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Eventos aleatórios podem fazer pequenas populações se extinguirem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1" t="36674" r="22013" b="24260"/>
          <a:stretch/>
        </p:blipFill>
        <p:spPr bwMode="auto">
          <a:xfrm>
            <a:off x="9943" y="1916832"/>
            <a:ext cx="9134057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57" t="34651" r="36732" b="30670"/>
          <a:stretch/>
        </p:blipFill>
        <p:spPr bwMode="auto">
          <a:xfrm>
            <a:off x="1431917" y="1556792"/>
            <a:ext cx="6183555" cy="51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331640" y="692696"/>
            <a:ext cx="64385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Eventos aleatórios podem fazer pequenas populações se extinguirem</a:t>
            </a:r>
          </a:p>
        </p:txBody>
      </p:sp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475656" y="836712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A terra não comporta crescimento indeterminado de todas as populações</a:t>
            </a:r>
            <a:endParaRPr lang="pt-BR" sz="2000" b="1" dirty="0"/>
          </a:p>
        </p:txBody>
      </p:sp>
      <p:pic>
        <p:nvPicPr>
          <p:cNvPr id="11" name="Picture 2" descr="Papeis de parede 1366x768 Aves Sapos Garças Cabeça Caça Bico Animalia  baixar imagen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7" b="100000" l="0" r="89971">
                        <a14:backgroundMark x1="24890" y1="88411" x2="22914" y2="72917"/>
                        <a14:backgroundMark x1="59078" y1="38021" x2="57980" y2="99740"/>
                        <a14:backgroundMark x1="76208" y1="62630" x2="72035" y2="97526"/>
                        <a14:backgroundMark x1="76794" y1="42839" x2="76574" y2="44661"/>
                        <a14:backgroundMark x1="77306" y1="42578" x2="76208" y2="45182"/>
                        <a14:backgroundMark x1="75183" y1="47266" x2="75037" y2="48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77480"/>
            <a:ext cx="832498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915816" y="172926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CAPACIDADE DE SUPORTE - K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880828" y="764704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 DINÂMICA DAS METAPOPULAÇÕES NA NATUREZA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21" t="37914" r="32333" b="24569"/>
          <a:stretch/>
        </p:blipFill>
        <p:spPr bwMode="auto">
          <a:xfrm>
            <a:off x="398296" y="1158488"/>
            <a:ext cx="8494184" cy="569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1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880828" y="764704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 DINÂMICA DAS METAPOPULAÇÕES NA NATUREZA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2" t="32082" r="30232" b="23308"/>
          <a:stretch/>
        </p:blipFill>
        <p:spPr bwMode="auto">
          <a:xfrm>
            <a:off x="862588" y="1134036"/>
            <a:ext cx="7418823" cy="53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3581753" y="6457890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Efeito resgate</a:t>
            </a:r>
            <a:endParaRPr lang="pt-BR" sz="2000" b="1" dirty="0"/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1259632" y="2132856"/>
            <a:ext cx="0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V="1">
            <a:off x="1691680" y="2573288"/>
            <a:ext cx="0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V="1">
            <a:off x="2411760" y="3140968"/>
            <a:ext cx="0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V="1">
            <a:off x="2771800" y="3573016"/>
            <a:ext cx="0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V="1">
            <a:off x="7452320" y="5733256"/>
            <a:ext cx="0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flipV="1">
            <a:off x="7263172" y="5445224"/>
            <a:ext cx="0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flipV="1">
            <a:off x="6516216" y="5949280"/>
            <a:ext cx="0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6300192" y="5611886"/>
            <a:ext cx="0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6137621" y="5323854"/>
            <a:ext cx="0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5796136" y="4005064"/>
            <a:ext cx="0" cy="28803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>
            <a:off x="6876256" y="3986792"/>
            <a:ext cx="0" cy="28803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>
            <a:off x="3419872" y="4301480"/>
            <a:ext cx="0" cy="28803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/>
          <p:nvPr/>
        </p:nvCxnSpPr>
        <p:spPr>
          <a:xfrm>
            <a:off x="3006379" y="3869432"/>
            <a:ext cx="0" cy="28803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/>
          <p:nvPr/>
        </p:nvCxnSpPr>
        <p:spPr>
          <a:xfrm>
            <a:off x="3707904" y="3505654"/>
            <a:ext cx="0" cy="28803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eta em curva para a esquerda 27"/>
          <p:cNvSpPr/>
          <p:nvPr/>
        </p:nvSpPr>
        <p:spPr>
          <a:xfrm>
            <a:off x="7048710" y="4445496"/>
            <a:ext cx="214461" cy="567680"/>
          </a:xfrm>
          <a:prstGeom prst="curved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9" name="Seta em curva para a direita 28"/>
          <p:cNvSpPr/>
          <p:nvPr/>
        </p:nvSpPr>
        <p:spPr>
          <a:xfrm rot="19359043">
            <a:off x="5422474" y="4646022"/>
            <a:ext cx="216024" cy="592696"/>
          </a:xfrm>
          <a:prstGeom prst="curv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6" name="Seta em curva para a direita 35"/>
          <p:cNvSpPr/>
          <p:nvPr/>
        </p:nvSpPr>
        <p:spPr>
          <a:xfrm rot="19359043">
            <a:off x="6295966" y="4643963"/>
            <a:ext cx="216024" cy="592696"/>
          </a:xfrm>
          <a:prstGeom prst="curv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7" name="Seta em curva para a direita 36"/>
          <p:cNvSpPr/>
          <p:nvPr/>
        </p:nvSpPr>
        <p:spPr>
          <a:xfrm rot="14425708">
            <a:off x="3982951" y="4149148"/>
            <a:ext cx="216024" cy="592696"/>
          </a:xfrm>
          <a:prstGeom prst="curv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8" name="Seta em curva para a direita 37"/>
          <p:cNvSpPr/>
          <p:nvPr/>
        </p:nvSpPr>
        <p:spPr>
          <a:xfrm rot="7924047">
            <a:off x="5320573" y="3364168"/>
            <a:ext cx="216024" cy="738031"/>
          </a:xfrm>
          <a:prstGeom prst="curv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679" y="1052736"/>
            <a:ext cx="8736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ct val="0"/>
              </a:spcBef>
            </a:pPr>
            <a:r>
              <a:rPr lang="pt-BR" altLang="pt-BR" sz="2400" b="1" dirty="0" smtClean="0">
                <a:ea typeface="Cambria" pitchFamily="18" charset="0"/>
                <a:cs typeface="Cambria" pitchFamily="18" charset="0"/>
              </a:rPr>
              <a:t>Densidade populacional</a:t>
            </a:r>
            <a:endParaRPr lang="pt-BR" altLang="pt-BR" sz="2400" b="1" dirty="0">
              <a:ea typeface="Cambria" pitchFamily="18" charset="0"/>
              <a:cs typeface="Cambria" pitchFamily="18" charset="0"/>
            </a:endParaRPr>
          </a:p>
        </p:txBody>
      </p:sp>
      <p:pic>
        <p:nvPicPr>
          <p:cNvPr id="1026" name="Picture 2" descr="Distribuição da populaçã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8" y="2060848"/>
            <a:ext cx="876266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58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07504" y="1628800"/>
            <a:ext cx="873690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pt-BR" altLang="pt-BR" sz="2800" b="1" u="sng" dirty="0">
                <a:solidFill>
                  <a:srgbClr val="FF0000"/>
                </a:solidFill>
                <a:ea typeface="Cambria" pitchFamily="18" charset="0"/>
                <a:cs typeface="Cambria" pitchFamily="18" charset="0"/>
              </a:rPr>
              <a:t>Dependência negativa da densidade </a:t>
            </a:r>
            <a:r>
              <a:rPr lang="pt-BR" altLang="pt-BR" sz="2800" dirty="0">
                <a:ea typeface="Cambria" pitchFamily="18" charset="0"/>
                <a:cs typeface="Cambria" pitchFamily="18" charset="0"/>
                <a:sym typeface="Wingdings" pitchFamily="2" charset="2"/>
              </a:rPr>
              <a:t> O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corre quando a taxa de crescimento populacional diminui à medida que a densidade aumenta </a:t>
            </a:r>
          </a:p>
          <a:p>
            <a:pPr lvl="2" algn="ctr">
              <a:spcBef>
                <a:spcPct val="0"/>
              </a:spcBef>
              <a:buFontTx/>
              <a:buNone/>
            </a:pPr>
            <a:r>
              <a:rPr lang="pt-BR" altLang="pt-BR" sz="3200" b="1" dirty="0">
                <a:ea typeface="Cambria" pitchFamily="18" charset="0"/>
                <a:cs typeface="Cambria" pitchFamily="18" charset="0"/>
              </a:rPr>
              <a:t>↑ </a:t>
            </a:r>
            <a:r>
              <a:rPr lang="pt-BR" altLang="pt-BR" sz="2000" dirty="0">
                <a:ea typeface="Cambria" pitchFamily="18" charset="0"/>
                <a:cs typeface="Cambria" pitchFamily="18" charset="0"/>
              </a:rPr>
              <a:t>Densidade  </a:t>
            </a:r>
            <a:r>
              <a:rPr lang="pt-BR" altLang="pt-BR" sz="3200" b="1" dirty="0">
                <a:ea typeface="Cambria" pitchFamily="18" charset="0"/>
                <a:cs typeface="Cambria" pitchFamily="18" charset="0"/>
              </a:rPr>
              <a:t>↑ </a:t>
            </a:r>
            <a:r>
              <a:rPr lang="pt-BR" altLang="pt-BR" sz="2000" dirty="0" smtClean="0">
                <a:ea typeface="Cambria" pitchFamily="18" charset="0"/>
                <a:cs typeface="Cambria" pitchFamily="18" charset="0"/>
              </a:rPr>
              <a:t>Mortalidade</a:t>
            </a:r>
          </a:p>
          <a:p>
            <a:pPr lvl="2" algn="ctr">
              <a:spcBef>
                <a:spcPct val="0"/>
              </a:spcBef>
              <a:buFontTx/>
              <a:buNone/>
            </a:pPr>
            <a:endParaRPr lang="pt-BR" altLang="pt-BR" sz="2000" dirty="0">
              <a:ea typeface="Cambria" pitchFamily="18" charset="0"/>
              <a:cs typeface="Cambria" pitchFamily="18" charset="0"/>
            </a:endParaRPr>
          </a:p>
          <a:p>
            <a:pPr lvl="2" algn="ctr">
              <a:spcBef>
                <a:spcPct val="0"/>
              </a:spcBef>
              <a:buFontTx/>
              <a:buNone/>
            </a:pPr>
            <a:endParaRPr lang="pt-BR" altLang="pt-BR" sz="2000" dirty="0">
              <a:ea typeface="Cambria" pitchFamily="18" charset="0"/>
              <a:cs typeface="Cambria" pitchFamily="18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pt-BR" altLang="pt-BR" sz="2800" b="1" u="sng" dirty="0">
                <a:solidFill>
                  <a:srgbClr val="00B050"/>
                </a:solidFill>
                <a:ea typeface="Cambria" pitchFamily="18" charset="0"/>
                <a:cs typeface="Cambria" pitchFamily="18" charset="0"/>
              </a:rPr>
              <a:t>Dependência positiva da densidade </a:t>
            </a:r>
            <a:r>
              <a:rPr lang="pt-BR" altLang="pt-BR" sz="2800" dirty="0">
                <a:ea typeface="Cambria" pitchFamily="18" charset="0"/>
                <a:cs typeface="Cambria" pitchFamily="18" charset="0"/>
                <a:sym typeface="Wingdings" pitchFamily="2" charset="2"/>
              </a:rPr>
              <a:t> O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corre quando a taxa de crescimento populacional aumenta à medida que sua densidade aumenta. </a:t>
            </a:r>
          </a:p>
          <a:p>
            <a:pPr lvl="2" algn="ctr">
              <a:spcBef>
                <a:spcPct val="0"/>
              </a:spcBef>
              <a:buFontTx/>
              <a:buNone/>
            </a:pPr>
            <a:r>
              <a:rPr lang="pt-BR" altLang="pt-BR" sz="3200" b="1" dirty="0">
                <a:ea typeface="Cambria" pitchFamily="18" charset="0"/>
                <a:cs typeface="Cambria" pitchFamily="18" charset="0"/>
              </a:rPr>
              <a:t>↑ </a:t>
            </a:r>
            <a:r>
              <a:rPr lang="pt-BR" altLang="pt-BR" sz="2000" dirty="0">
                <a:ea typeface="Cambria" pitchFamily="18" charset="0"/>
                <a:cs typeface="Cambria" pitchFamily="18" charset="0"/>
              </a:rPr>
              <a:t>Densidade </a:t>
            </a:r>
            <a:r>
              <a:rPr lang="pt-BR" altLang="pt-BR" sz="3200" b="1" dirty="0">
                <a:ea typeface="Cambria" pitchFamily="18" charset="0"/>
                <a:cs typeface="Cambria" pitchFamily="18" charset="0"/>
              </a:rPr>
              <a:t>↓ </a:t>
            </a:r>
            <a:r>
              <a:rPr lang="pt-BR" altLang="pt-BR" sz="2000" dirty="0">
                <a:ea typeface="Cambria" pitchFamily="18" charset="0"/>
                <a:cs typeface="Cambria" pitchFamily="18" charset="0"/>
              </a:rPr>
              <a:t>Mortalidade</a:t>
            </a:r>
          </a:p>
        </p:txBody>
      </p:sp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174452" y="908720"/>
            <a:ext cx="4795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400" b="1" u="sng" dirty="0">
                <a:solidFill>
                  <a:srgbClr val="FF0000"/>
                </a:solidFill>
                <a:ea typeface="Cambria" pitchFamily="18" charset="0"/>
                <a:cs typeface="Cambria" pitchFamily="18" charset="0"/>
              </a:rPr>
              <a:t>Dependência negativa da densidade</a:t>
            </a:r>
            <a:endParaRPr lang="pt-BR" sz="2400" dirty="0"/>
          </a:p>
        </p:txBody>
      </p:sp>
      <p:sp>
        <p:nvSpPr>
          <p:cNvPr id="9" name="Retângulo 8"/>
          <p:cNvSpPr/>
          <p:nvPr/>
        </p:nvSpPr>
        <p:spPr>
          <a:xfrm>
            <a:off x="1763688" y="1308830"/>
            <a:ext cx="4544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ctr">
              <a:spcBef>
                <a:spcPct val="0"/>
              </a:spcBef>
              <a:buFontTx/>
              <a:buNone/>
            </a:pPr>
            <a:r>
              <a:rPr lang="pt-BR" altLang="pt-BR" sz="3200" b="1" dirty="0">
                <a:ea typeface="Cambria" pitchFamily="18" charset="0"/>
                <a:cs typeface="Cambria" pitchFamily="18" charset="0"/>
              </a:rPr>
              <a:t>↑ </a:t>
            </a:r>
            <a:r>
              <a:rPr lang="pt-BR" altLang="pt-BR" sz="2000" dirty="0">
                <a:ea typeface="Cambria" pitchFamily="18" charset="0"/>
                <a:cs typeface="Cambria" pitchFamily="18" charset="0"/>
              </a:rPr>
              <a:t>Densidade  </a:t>
            </a:r>
            <a:r>
              <a:rPr lang="pt-BR" altLang="pt-BR" sz="3200" b="1" dirty="0">
                <a:ea typeface="Cambria" pitchFamily="18" charset="0"/>
                <a:cs typeface="Cambria" pitchFamily="18" charset="0"/>
              </a:rPr>
              <a:t>↑ </a:t>
            </a:r>
            <a:r>
              <a:rPr lang="pt-BR" altLang="pt-BR" sz="2000" dirty="0">
                <a:ea typeface="Cambria" pitchFamily="18" charset="0"/>
                <a:cs typeface="Cambria" pitchFamily="18" charset="0"/>
              </a:rPr>
              <a:t>Mortalidade</a:t>
            </a:r>
          </a:p>
        </p:txBody>
      </p:sp>
      <p:pic>
        <p:nvPicPr>
          <p:cNvPr id="10" name="Imagem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2" t="28059" r="25526" b="24197"/>
          <a:stretch>
            <a:fillRect/>
          </a:stretch>
        </p:blipFill>
        <p:spPr bwMode="auto">
          <a:xfrm>
            <a:off x="1528761" y="2132856"/>
            <a:ext cx="608647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180800" y="834040"/>
            <a:ext cx="4782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400" b="1" u="sng" dirty="0">
                <a:solidFill>
                  <a:srgbClr val="00B050"/>
                </a:solidFill>
                <a:ea typeface="Cambria" pitchFamily="18" charset="0"/>
                <a:cs typeface="Cambria" pitchFamily="18" charset="0"/>
              </a:rPr>
              <a:t>Dependência positiva da densidade </a:t>
            </a:r>
            <a:endParaRPr lang="pt-BR" sz="2400" dirty="0"/>
          </a:p>
        </p:txBody>
      </p:sp>
      <p:sp>
        <p:nvSpPr>
          <p:cNvPr id="9" name="Retângulo 8"/>
          <p:cNvSpPr/>
          <p:nvPr/>
        </p:nvSpPr>
        <p:spPr>
          <a:xfrm>
            <a:off x="2321384" y="1295705"/>
            <a:ext cx="4487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ctr">
              <a:spcBef>
                <a:spcPct val="0"/>
              </a:spcBef>
              <a:buFontTx/>
              <a:buNone/>
            </a:pPr>
            <a:r>
              <a:rPr lang="pt-BR" altLang="pt-BR" sz="3200" b="1" dirty="0">
                <a:ea typeface="Cambria" pitchFamily="18" charset="0"/>
                <a:cs typeface="Cambria" pitchFamily="18" charset="0"/>
              </a:rPr>
              <a:t>↑ </a:t>
            </a:r>
            <a:r>
              <a:rPr lang="pt-BR" altLang="pt-BR" sz="2000" dirty="0">
                <a:ea typeface="Cambria" pitchFamily="18" charset="0"/>
                <a:cs typeface="Cambria" pitchFamily="18" charset="0"/>
              </a:rPr>
              <a:t>Densidade </a:t>
            </a:r>
            <a:r>
              <a:rPr lang="pt-BR" altLang="pt-BR" sz="3200" b="1" dirty="0">
                <a:ea typeface="Cambria" pitchFamily="18" charset="0"/>
                <a:cs typeface="Cambria" pitchFamily="18" charset="0"/>
              </a:rPr>
              <a:t>↓ </a:t>
            </a:r>
            <a:r>
              <a:rPr lang="pt-BR" altLang="pt-BR" sz="2000" dirty="0">
                <a:ea typeface="Cambria" pitchFamily="18" charset="0"/>
                <a:cs typeface="Cambria" pitchFamily="18" charset="0"/>
              </a:rPr>
              <a:t>Mortalidade</a:t>
            </a:r>
          </a:p>
        </p:txBody>
      </p:sp>
      <p:pic>
        <p:nvPicPr>
          <p:cNvPr id="10" name="Imagem 1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15" t="29932" r="25658" b="26071"/>
          <a:stretch>
            <a:fillRect/>
          </a:stretch>
        </p:blipFill>
        <p:spPr bwMode="auto">
          <a:xfrm>
            <a:off x="1043608" y="1988840"/>
            <a:ext cx="6534050" cy="455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Óleo de Prímula - Cápsulas - Apis Flor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384" y="1856079"/>
            <a:ext cx="2213166" cy="224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52785" y="1772816"/>
            <a:ext cx="88087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Terras cultiváveis </a:t>
            </a:r>
            <a:r>
              <a:rPr lang="pt-BR" sz="2400" dirty="0"/>
              <a:t>para produção de alimentos, fibras, combustíveis; </a:t>
            </a:r>
            <a:endParaRPr lang="pt-BR" sz="2400" dirty="0" smtClean="0"/>
          </a:p>
          <a:p>
            <a:endParaRPr lang="pt-BR" sz="2400" dirty="0"/>
          </a:p>
          <a:p>
            <a:r>
              <a:rPr lang="pt-BR" sz="2400" b="1" dirty="0" smtClean="0"/>
              <a:t>Pastagens</a:t>
            </a:r>
            <a:r>
              <a:rPr lang="pt-BR" sz="2400" dirty="0" smtClean="0"/>
              <a:t> </a:t>
            </a:r>
            <a:r>
              <a:rPr lang="pt-BR" sz="2400" dirty="0"/>
              <a:t>para produtos de origem animal, como carne, leite, </a:t>
            </a:r>
            <a:r>
              <a:rPr lang="pt-BR" sz="2400" dirty="0" smtClean="0"/>
              <a:t>lã, ...; </a:t>
            </a:r>
          </a:p>
          <a:p>
            <a:endParaRPr lang="pt-BR" sz="2400" dirty="0"/>
          </a:p>
          <a:p>
            <a:r>
              <a:rPr lang="pt-BR" sz="2400" b="1" dirty="0" smtClean="0"/>
              <a:t>Áreas </a:t>
            </a:r>
            <a:r>
              <a:rPr lang="pt-BR" sz="2400" b="1" dirty="0"/>
              <a:t>de pesca </a:t>
            </a:r>
            <a:r>
              <a:rPr lang="pt-BR" sz="2400" dirty="0"/>
              <a:t>costeiras e continentais; </a:t>
            </a:r>
            <a:endParaRPr lang="pt-BR" sz="2400" dirty="0" smtClean="0"/>
          </a:p>
          <a:p>
            <a:endParaRPr lang="pt-BR" sz="2400" dirty="0"/>
          </a:p>
          <a:p>
            <a:r>
              <a:rPr lang="pt-BR" sz="2400" b="1" dirty="0" smtClean="0"/>
              <a:t>Florestas</a:t>
            </a:r>
            <a:r>
              <a:rPr lang="pt-BR" sz="2400" dirty="0" smtClean="0"/>
              <a:t> </a:t>
            </a:r>
            <a:r>
              <a:rPr lang="pt-BR" sz="2400" dirty="0"/>
              <a:t>que fornecem madeira e absorvem CO2 ; </a:t>
            </a:r>
            <a:endParaRPr lang="pt-BR" sz="2400" dirty="0" smtClean="0"/>
          </a:p>
          <a:p>
            <a:endParaRPr lang="pt-BR" sz="2400" dirty="0"/>
          </a:p>
          <a:p>
            <a:r>
              <a:rPr lang="pt-BR" sz="2400" b="1" dirty="0" smtClean="0"/>
              <a:t>Áreas urbanizadas</a:t>
            </a:r>
            <a:r>
              <a:rPr lang="pt-BR" sz="2400" dirty="0" smtClean="0"/>
              <a:t> </a:t>
            </a:r>
            <a:r>
              <a:rPr lang="pt-BR" sz="2400" dirty="0"/>
              <a:t>que ocupam solos agrícolas; </a:t>
            </a:r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r>
              <a:rPr lang="pt-BR" sz="2400" b="1" dirty="0" smtClean="0"/>
              <a:t>Hidroeletricidade</a:t>
            </a:r>
            <a:r>
              <a:rPr lang="pt-BR" sz="2400" dirty="0" smtClean="0"/>
              <a:t> </a:t>
            </a:r>
            <a:r>
              <a:rPr lang="pt-BR" sz="2400" dirty="0"/>
              <a:t>que ocupa área com seus reservatórios.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280906" y="893911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BIOCAPACIDADE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35947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195736" y="89391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BIOCAPACIDADE</a:t>
            </a:r>
            <a:endParaRPr lang="pt-BR" sz="2400" b="1" dirty="0"/>
          </a:p>
        </p:txBody>
      </p:sp>
      <p:sp>
        <p:nvSpPr>
          <p:cNvPr id="7" name="Retângulo 6"/>
          <p:cNvSpPr/>
          <p:nvPr/>
        </p:nvSpPr>
        <p:spPr>
          <a:xfrm>
            <a:off x="1789764" y="1355575"/>
            <a:ext cx="556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1,7 </a:t>
            </a:r>
            <a:r>
              <a:rPr lang="pt-BR" dirty="0"/>
              <a:t>hectares globais (</a:t>
            </a:r>
            <a:r>
              <a:rPr lang="pt-BR" dirty="0" err="1"/>
              <a:t>gha</a:t>
            </a:r>
            <a:r>
              <a:rPr lang="pt-BR" dirty="0"/>
              <a:t>) (2022) (</a:t>
            </a:r>
            <a:r>
              <a:rPr lang="pt-BR" dirty="0" smtClean="0"/>
              <a:t>17.000 m2) por pessoa</a:t>
            </a:r>
            <a:endParaRPr lang="pt-B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7" t="22561" r="14171" b="27411"/>
          <a:stretch/>
        </p:blipFill>
        <p:spPr bwMode="auto">
          <a:xfrm>
            <a:off x="2116956" y="1724907"/>
            <a:ext cx="4831308" cy="500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195736" y="89391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BIOCAPACIDADE</a:t>
            </a:r>
            <a:endParaRPr lang="pt-BR" sz="2400" b="1" dirty="0"/>
          </a:p>
        </p:txBody>
      </p:sp>
      <p:pic>
        <p:nvPicPr>
          <p:cNvPr id="2052" name="Picture 4" descr="World Factfile - Collins Bartholom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" y="1844824"/>
            <a:ext cx="909972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410544" y="150979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dirty="0" smtClean="0"/>
              <a:t>Hectares </a:t>
            </a:r>
            <a:r>
              <a:rPr lang="pt-BR" dirty="0"/>
              <a:t>globais (</a:t>
            </a:r>
            <a:r>
              <a:rPr lang="pt-BR" dirty="0" err="1"/>
              <a:t>gha</a:t>
            </a:r>
            <a:r>
              <a:rPr lang="pt-BR" dirty="0"/>
              <a:t>) </a:t>
            </a:r>
            <a:r>
              <a:rPr lang="pt-BR" dirty="0" smtClean="0"/>
              <a:t>por </a:t>
            </a:r>
            <a:r>
              <a:rPr lang="pt-BR" dirty="0"/>
              <a:t>pessoa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683278" y="5472400"/>
            <a:ext cx="1888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Brasil é de 2,7 </a:t>
            </a:r>
            <a:r>
              <a:rPr lang="pt-BR" dirty="0" err="1"/>
              <a:t>gha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162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195736" y="89391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BIOCAPACIDADE</a:t>
            </a:r>
            <a:endParaRPr lang="pt-BR" sz="2400" b="1" dirty="0"/>
          </a:p>
        </p:txBody>
      </p:sp>
      <p:sp>
        <p:nvSpPr>
          <p:cNvPr id="7" name="Retângulo 6"/>
          <p:cNvSpPr/>
          <p:nvPr/>
        </p:nvSpPr>
        <p:spPr>
          <a:xfrm>
            <a:off x="1789764" y="1355575"/>
            <a:ext cx="556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1,7 </a:t>
            </a:r>
            <a:r>
              <a:rPr lang="pt-BR" dirty="0"/>
              <a:t>hectares globais (</a:t>
            </a:r>
            <a:r>
              <a:rPr lang="pt-BR" dirty="0" err="1"/>
              <a:t>gha</a:t>
            </a:r>
            <a:r>
              <a:rPr lang="pt-BR" dirty="0"/>
              <a:t>) (2022) (</a:t>
            </a:r>
            <a:r>
              <a:rPr lang="pt-BR" dirty="0" smtClean="0"/>
              <a:t>17.000 </a:t>
            </a:r>
            <a:r>
              <a:rPr lang="pt-BR" dirty="0"/>
              <a:t>m2 </a:t>
            </a:r>
            <a:r>
              <a:rPr lang="pt-BR" dirty="0" smtClean="0"/>
              <a:t>) por pessoa</a:t>
            </a:r>
            <a:endParaRPr lang="pt-BR" dirty="0"/>
          </a:p>
        </p:txBody>
      </p:sp>
      <p:pic>
        <p:nvPicPr>
          <p:cNvPr id="22530" name="Picture 2" descr="O novo bilhão de terráqueos - revista piauí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28"/>
          <a:stretch/>
        </p:blipFill>
        <p:spPr bwMode="auto">
          <a:xfrm>
            <a:off x="2377423" y="1772816"/>
            <a:ext cx="4570841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74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835696" y="839033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Crescimento populacional</a:t>
            </a:r>
            <a:endParaRPr lang="pt-BR" sz="2400" b="1" dirty="0"/>
          </a:p>
        </p:txBody>
      </p:sp>
      <p:sp>
        <p:nvSpPr>
          <p:cNvPr id="12" name="Retângulo 11"/>
          <p:cNvSpPr/>
          <p:nvPr/>
        </p:nvSpPr>
        <p:spPr>
          <a:xfrm>
            <a:off x="341750" y="1844824"/>
            <a:ext cx="85312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pt-BR" altLang="pt-BR" sz="2400" b="1" dirty="0"/>
              <a:t>Taxa de Natalidade </a:t>
            </a:r>
            <a:r>
              <a:rPr lang="pt-BR" altLang="pt-BR" sz="2400" dirty="0" smtClean="0">
                <a:sym typeface="Wingdings" pitchFamily="2" charset="2"/>
              </a:rPr>
              <a:t> </a:t>
            </a:r>
            <a:r>
              <a:rPr lang="pt-BR" altLang="pt-BR" sz="2400" dirty="0">
                <a:sym typeface="Wingdings" pitchFamily="2" charset="2"/>
              </a:rPr>
              <a:t>Número de indivíduos nascidos em uma população em uma unidade de tempo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endParaRPr lang="pt-BR" altLang="pt-BR" sz="2400" dirty="0">
              <a:sym typeface="Wingdings" pitchFamily="2" charset="2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pt-BR" altLang="pt-BR" sz="2400" b="1" dirty="0"/>
              <a:t>Taxa de Mortalidade </a:t>
            </a:r>
            <a:r>
              <a:rPr lang="pt-BR" altLang="pt-BR" sz="2400" dirty="0" smtClean="0">
                <a:sym typeface="Wingdings" pitchFamily="2" charset="2"/>
              </a:rPr>
              <a:t> </a:t>
            </a:r>
            <a:r>
              <a:rPr lang="pt-BR" altLang="pt-BR" sz="2400" dirty="0">
                <a:sym typeface="Wingdings" pitchFamily="2" charset="2"/>
              </a:rPr>
              <a:t>Número de indivíduos que morrem em uma população por unidade de tempo</a:t>
            </a:r>
            <a:endParaRPr lang="pt-BR" altLang="pt-BR" sz="2400" dirty="0"/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endParaRPr lang="pt-BR" altLang="pt-BR" sz="2400" dirty="0"/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pt-BR" altLang="pt-BR" sz="2400" b="1" dirty="0"/>
              <a:t>Taxa de Imigração </a:t>
            </a:r>
            <a:r>
              <a:rPr lang="pt-BR" altLang="pt-BR" sz="2400" dirty="0" smtClean="0">
                <a:sym typeface="Wingdings" pitchFamily="2" charset="2"/>
              </a:rPr>
              <a:t> </a:t>
            </a:r>
            <a:r>
              <a:rPr lang="pt-BR" altLang="pt-BR" sz="2400" dirty="0">
                <a:sym typeface="Wingdings" pitchFamily="2" charset="2"/>
              </a:rPr>
              <a:t>Número de indivíduos que chegam em uma população por unidade de tempo</a:t>
            </a:r>
            <a:endParaRPr lang="pt-BR" altLang="pt-BR" sz="2400" dirty="0"/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endParaRPr lang="pt-BR" altLang="pt-BR" sz="2400" dirty="0"/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pt-BR" altLang="pt-BR" sz="2400" b="1" dirty="0"/>
              <a:t>Taxa de Emigração </a:t>
            </a:r>
            <a:r>
              <a:rPr lang="pt-BR" altLang="pt-BR" sz="2400" dirty="0" smtClean="0">
                <a:sym typeface="Wingdings" pitchFamily="2" charset="2"/>
              </a:rPr>
              <a:t> </a:t>
            </a:r>
            <a:r>
              <a:rPr lang="pt-BR" altLang="pt-BR" sz="2400" dirty="0"/>
              <a:t>Número de indivíduos que deixam uma população por unidade de tempo</a:t>
            </a:r>
            <a:endParaRPr lang="pt-BR" altLang="pt-BR" sz="2000" dirty="0"/>
          </a:p>
        </p:txBody>
      </p:sp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971600" y="1019760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A dinâmica populacional é regulada pelas relações ecológicas </a:t>
            </a:r>
            <a:endParaRPr lang="pt-BR" sz="2400" b="1" dirty="0"/>
          </a:p>
        </p:txBody>
      </p:sp>
      <p:pic>
        <p:nvPicPr>
          <p:cNvPr id="20486" name="Picture 6" descr="Pássaros &amp; hobbies legais : Joaninha(inseto)predando Afídeos  (pulgões)Família:Coccinellida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2687" r="100000">
                        <a14:foregroundMark x1="39563" y1="43972" x2="41188" y2="47822"/>
                        <a14:backgroundMark x1="30125" y1="88247" x2="95313" y2="66869"/>
                        <a14:backgroundMark x1="93375" y1="44985" x2="98063" y2="43668"/>
                        <a14:backgroundMark x1="31938" y1="86626" x2="20938" y2="99392"/>
                        <a14:backgroundMark x1="56250" y1="62107" x2="64813" y2="59473"/>
                        <a14:backgroundMark x1="43188" y1="50152" x2="44438" y2="50355"/>
                        <a14:backgroundMark x1="45938" y1="46099" x2="44875" y2="44478"/>
                        <a14:backgroundMark x1="29563" y1="29787" x2="48000" y2="28673"/>
                        <a14:backgroundMark x1="69625" y1="9119" x2="84750" y2="2837"/>
                        <a14:backgroundMark x1="71375" y1="17730" x2="74563" y2="14894"/>
                        <a14:backgroundMark x1="34375" y1="61297" x2="36875" y2="58156"/>
                        <a14:backgroundMark x1="89813" y1="44377" x2="96375" y2="4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5" b="7921"/>
          <a:stretch/>
        </p:blipFill>
        <p:spPr bwMode="auto">
          <a:xfrm>
            <a:off x="0" y="620688"/>
            <a:ext cx="9144000" cy="623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5918305" y="4077072"/>
            <a:ext cx="30461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Predação/</a:t>
            </a:r>
            <a:r>
              <a:rPr lang="pt-BR" sz="2400" b="1" dirty="0" err="1" smtClean="0"/>
              <a:t>Herbivoria</a:t>
            </a:r>
            <a:endParaRPr lang="pt-BR" sz="2400" b="1" dirty="0" smtClean="0"/>
          </a:p>
          <a:p>
            <a:pPr algn="ctr"/>
            <a:endParaRPr lang="pt-BR" sz="2400" b="1" dirty="0"/>
          </a:p>
          <a:p>
            <a:pPr algn="ctr"/>
            <a:r>
              <a:rPr lang="pt-BR" sz="2400" b="1" dirty="0" smtClean="0"/>
              <a:t>Parasitismo/Doenças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 smtClean="0"/>
              <a:t>Competição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 smtClean="0"/>
              <a:t>Mutualismo</a:t>
            </a:r>
          </a:p>
          <a:p>
            <a:pPr algn="ctr"/>
            <a:endParaRPr lang="pt-BR" sz="2400" b="1" dirty="0" smtClean="0"/>
          </a:p>
          <a:p>
            <a:pPr algn="ctr"/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2065597" y="1026151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Aula </a:t>
            </a:r>
            <a:r>
              <a:rPr lang="pt-BR" dirty="0" smtClean="0"/>
              <a:t>7. </a:t>
            </a:r>
            <a:r>
              <a:rPr lang="pt-BR" dirty="0"/>
              <a:t>Dinâmica populacional </a:t>
            </a:r>
            <a:r>
              <a:rPr lang="pt-BR" dirty="0" smtClean="0"/>
              <a:t> (</a:t>
            </a:r>
            <a:r>
              <a:rPr lang="pt-BR" dirty="0" err="1" smtClean="0"/>
              <a:t>Cáp</a:t>
            </a:r>
            <a:r>
              <a:rPr lang="pt-BR" dirty="0" smtClean="0"/>
              <a:t>. 13  </a:t>
            </a:r>
            <a:r>
              <a:rPr lang="pt-BR" dirty="0"/>
              <a:t>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</p:txBody>
      </p:sp>
      <p:pic>
        <p:nvPicPr>
          <p:cNvPr id="2050" name="Picture 2" descr="A Economia Da Natur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94" y="1622327"/>
            <a:ext cx="3673388" cy="51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7"/>
          <a:stretch>
            <a:fillRect/>
          </a:stretch>
        </p:blipFill>
        <p:spPr bwMode="auto">
          <a:xfrm>
            <a:off x="179744" y="2079856"/>
            <a:ext cx="8850489" cy="336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2"/>
          <p:cNvSpPr>
            <a:spLocks noChangeArrowheads="1"/>
          </p:cNvSpPr>
          <p:nvPr/>
        </p:nvSpPr>
        <p:spPr bwMode="auto">
          <a:xfrm>
            <a:off x="1763688" y="6021287"/>
            <a:ext cx="5544616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latin typeface="+mn-lt"/>
                <a:ea typeface="Cambria" pitchFamily="18" charset="0"/>
                <a:cs typeface="Cambria" pitchFamily="18" charset="0"/>
              </a:rPr>
              <a:t>Crescimento populacional = B </a:t>
            </a:r>
            <a:r>
              <a:rPr lang="pt-BR" altLang="pt-BR" sz="2400" b="1" dirty="0">
                <a:latin typeface="+mn-lt"/>
                <a:ea typeface="Cambria" pitchFamily="18" charset="0"/>
                <a:cs typeface="Cambria" pitchFamily="18" charset="0"/>
              </a:rPr>
              <a:t>- D + I - 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835696" y="839033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Crescimento populacional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077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8" t="31369" r="22055" b="34316"/>
          <a:stretch/>
        </p:blipFill>
        <p:spPr bwMode="auto">
          <a:xfrm>
            <a:off x="1031382" y="1236822"/>
            <a:ext cx="7081236" cy="54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766152" y="836712"/>
            <a:ext cx="31831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CURVAS DE SOBREVIVÊNCIA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</p:spTree>
    <p:extLst>
      <p:ext uri="{BB962C8B-B14F-4D97-AF65-F5344CB8AC3E}">
        <p14:creationId xmlns:p14="http://schemas.microsoft.com/office/powerpoint/2010/main" val="210488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567" r="23562" b="27565"/>
          <a:stretch/>
        </p:blipFill>
        <p:spPr bwMode="auto">
          <a:xfrm>
            <a:off x="1657410" y="1821018"/>
            <a:ext cx="5400600" cy="457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899592" y="716503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A taxa de crescimento populacional é influenciada pelas proporções de indivíduos em diferentes classes de idade, tamanho e história de vida</a:t>
            </a:r>
          </a:p>
        </p:txBody>
      </p:sp>
      <p:sp>
        <p:nvSpPr>
          <p:cNvPr id="7" name="Retângulo 6"/>
          <p:cNvSpPr/>
          <p:nvPr/>
        </p:nvSpPr>
        <p:spPr>
          <a:xfrm>
            <a:off x="5652120" y="1916832"/>
            <a:ext cx="140589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</p:spTree>
    <p:extLst>
      <p:ext uri="{BB962C8B-B14F-4D97-AF65-F5344CB8AC3E}">
        <p14:creationId xmlns:p14="http://schemas.microsoft.com/office/powerpoint/2010/main" val="196067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419872" y="836712"/>
            <a:ext cx="2376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ESTRUTURA ETÁRIA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20050" r="9561" b="34658"/>
          <a:stretch/>
        </p:blipFill>
        <p:spPr bwMode="auto">
          <a:xfrm>
            <a:off x="614597" y="1700808"/>
            <a:ext cx="8117058" cy="452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</p:spTree>
    <p:extLst>
      <p:ext uri="{BB962C8B-B14F-4D97-AF65-F5344CB8AC3E}">
        <p14:creationId xmlns:p14="http://schemas.microsoft.com/office/powerpoint/2010/main" val="34865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83" t="36336" r="6211" b="43051"/>
          <a:stretch/>
        </p:blipFill>
        <p:spPr bwMode="auto">
          <a:xfrm>
            <a:off x="6865" y="2492896"/>
            <a:ext cx="9029631" cy="394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835696" y="890060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CAPACIDADE DE SUPORTE - K</a:t>
            </a:r>
            <a:endParaRPr lang="pt-BR" sz="24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186983" y="1660738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Densidade máxima suportada pelo ambiente</a:t>
            </a:r>
            <a:endParaRPr lang="pt-BR" sz="2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222210" y="2158924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Potencial biótico</a:t>
            </a:r>
          </a:p>
          <a:p>
            <a:pPr algn="ctr"/>
            <a:r>
              <a:rPr lang="pt-BR" sz="2000" dirty="0" smtClean="0"/>
              <a:t>exponencial</a:t>
            </a:r>
            <a:endParaRPr lang="pt-BR" sz="20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148064" y="243647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Crescimento logístico</a:t>
            </a:r>
            <a:endParaRPr lang="pt-BR" sz="20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403648" y="6473643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Recursos ilimitados</a:t>
            </a:r>
            <a:endParaRPr lang="pt-BR" sz="20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148064" y="649173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Recursos limitados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</a:t>
            </a:r>
            <a:r>
              <a:rPr lang="pt-BR" b="1" dirty="0" smtClean="0"/>
              <a:t>7. </a:t>
            </a:r>
            <a:r>
              <a:rPr lang="pt-BR" b="1" dirty="0"/>
              <a:t>Dinâmica populacional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4" name="Picture 2" descr="define-se capacidade de suporte como: a)a capacidade de uma especie dar  suporte a outra semelhante. - brainly.com.b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12" y="1700808"/>
            <a:ext cx="811336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835696" y="879103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CAPACIDADE DE SUPORTE - K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462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2685</TotalTime>
  <Words>608</Words>
  <Application>Microsoft Office PowerPoint</Application>
  <PresentationFormat>Apresentação na tela (4:3)</PresentationFormat>
  <Paragraphs>122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edlley.pessoa</dc:creator>
  <cp:lastModifiedBy>edlley.pessoa</cp:lastModifiedBy>
  <cp:revision>208</cp:revision>
  <dcterms:created xsi:type="dcterms:W3CDTF">2025-01-22T13:59:49Z</dcterms:created>
  <dcterms:modified xsi:type="dcterms:W3CDTF">2025-03-28T23:01:17Z</dcterms:modified>
</cp:coreProperties>
</file>