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99" r:id="rId2"/>
    <p:sldId id="588" r:id="rId3"/>
    <p:sldId id="596" r:id="rId4"/>
    <p:sldId id="612" r:id="rId5"/>
    <p:sldId id="622" r:id="rId6"/>
    <p:sldId id="625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23" r:id="rId16"/>
    <p:sldId id="635" r:id="rId17"/>
    <p:sldId id="636" r:id="rId18"/>
    <p:sldId id="624" r:id="rId19"/>
    <p:sldId id="634" r:id="rId20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lberto Azevedo" initials="AA" lastIdx="1" clrIdx="0">
    <p:extLst>
      <p:ext uri="{19B8F6BF-5375-455C-9EA6-DF929625EA0E}">
        <p15:presenceInfo xmlns:p15="http://schemas.microsoft.com/office/powerpoint/2012/main" userId="d19dad2931473b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2" autoAdjust="0"/>
    <p:restoredTop sz="99009" autoAdjust="0"/>
  </p:normalViewPr>
  <p:slideViewPr>
    <p:cSldViewPr>
      <p:cViewPr varScale="1">
        <p:scale>
          <a:sx n="72" d="100"/>
          <a:sy n="72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14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22"/>
    </p:cViewPr>
  </p:sorterViewPr>
  <p:notesViewPr>
    <p:cSldViewPr>
      <p:cViewPr varScale="1">
        <p:scale>
          <a:sx n="45" d="100"/>
          <a:sy n="45" d="100"/>
        </p:scale>
        <p:origin x="-2964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F8D2C0F-9EDC-4EF8-A678-B881B1280080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7A0CF7F-DD0F-43F4-A5FB-9A2774D95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66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B55DC13-4BC0-4399-8C06-1F0789EDBC0F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7C632D7-7DBE-4FE9-85C8-7CC6ECE74F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15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32D7-7DBE-4FE9-85C8-7CC6ECE74F7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643998" cy="19288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215238" cy="132875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2844" y="6597352"/>
            <a:ext cx="6228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Prof. Marcos Vinicius Pó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1428728" y="5357826"/>
            <a:ext cx="64008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8992" y="6597352"/>
            <a:ext cx="2590800" cy="19613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Marcos Vinicius Pó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28600" y="1905000"/>
            <a:ext cx="8686800" cy="4724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00108"/>
            <a:ext cx="9015476" cy="5474818"/>
          </a:xfrm>
        </p:spPr>
        <p:txBody>
          <a:bodyPr/>
          <a:lstStyle>
            <a:lvl1pPr marL="273050" indent="-273050"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1406" y="6597352"/>
            <a:ext cx="6228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dirty="0"/>
              <a:t>Prof. Marcos Vinicius Pó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876256" y="6597352"/>
            <a:ext cx="216024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071546"/>
            <a:ext cx="9015476" cy="5453798"/>
          </a:xfrm>
        </p:spPr>
        <p:txBody>
          <a:bodyPr/>
          <a:lstStyle>
            <a:lvl1pPr marL="273050" indent="-27305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7118" y="1357298"/>
            <a:ext cx="9015476" cy="5168046"/>
          </a:xfrm>
        </p:spPr>
        <p:txBody>
          <a:bodyPr/>
          <a:lstStyle>
            <a:lvl1pPr marL="273050" indent="-273050">
              <a:defRPr/>
            </a:lvl1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3357562"/>
            <a:ext cx="7572428" cy="1362075"/>
          </a:xfrm>
        </p:spPr>
        <p:txBody>
          <a:bodyPr anchor="ctr">
            <a:normAutofit/>
          </a:bodyPr>
          <a:lstStyle>
            <a:lvl1pPr algn="ctr">
              <a:defRPr sz="3600" b="0" i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1357298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>
                <a:latin typeface="Rockwell" pitchFamily="18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504" y="1071546"/>
            <a:ext cx="4388296" cy="542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388296" cy="542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2844" y="6597352"/>
            <a:ext cx="6228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dirty="0"/>
              <a:t>Prof. Marcos Vinicius Pó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876256" y="6597352"/>
            <a:ext cx="216024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72000" tIns="36000" rIns="72000" bIns="36000">
            <a:normAutofit/>
          </a:bodyPr>
          <a:lstStyle>
            <a:lvl1pPr>
              <a:defRPr sz="3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844" y="1010618"/>
            <a:ext cx="4357718" cy="64294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2844" y="1714488"/>
            <a:ext cx="4354544" cy="4786346"/>
          </a:xfrm>
        </p:spPr>
        <p:txBody>
          <a:bodyPr>
            <a:normAutofit/>
          </a:bodyPr>
          <a:lstStyle>
            <a:lvl1pPr marL="179388" indent="-179388">
              <a:defRPr sz="2600"/>
            </a:lvl1pPr>
            <a:lvl2pPr marL="533400" indent="-285750">
              <a:defRPr sz="2400"/>
            </a:lvl2pPr>
            <a:lvl3pPr marL="890588" indent="-228600">
              <a:defRPr sz="2000"/>
            </a:lvl3pPr>
            <a:lvl4pPr marL="1347788" indent="-228600">
              <a:defRPr sz="1800"/>
            </a:lvl4pPr>
            <a:lvl5pPr marL="1793875" indent="-228600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3439" y="1010618"/>
            <a:ext cx="4357718" cy="64294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356131" cy="4786346"/>
          </a:xfrm>
        </p:spPr>
        <p:txBody>
          <a:bodyPr>
            <a:normAutofit/>
          </a:bodyPr>
          <a:lstStyle>
            <a:lvl1pPr marL="179388" indent="-179388">
              <a:defRPr sz="2600"/>
            </a:lvl1pPr>
            <a:lvl2pPr marL="533400" indent="-285750">
              <a:defRPr sz="2400"/>
            </a:lvl2pPr>
            <a:lvl3pPr marL="890588" indent="-228600">
              <a:defRPr sz="2000"/>
            </a:lvl3pPr>
            <a:lvl4pPr marL="1347788" indent="-228600">
              <a:defRPr sz="1800"/>
            </a:lvl4pPr>
            <a:lvl5pPr marL="1793875" indent="-228600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142844" y="6597352"/>
            <a:ext cx="6228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 dirty="0"/>
              <a:t>Prof. Marcos Vinicius Pó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6876256" y="6597352"/>
            <a:ext cx="216024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3" name="Conector reto 12"/>
          <p:cNvCxnSpPr/>
          <p:nvPr userDrawn="1"/>
        </p:nvCxnSpPr>
        <p:spPr>
          <a:xfrm rot="5400000">
            <a:off x="1928794" y="3929066"/>
            <a:ext cx="5286412" cy="1588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Marcos Vinicius Pó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21824" y="214290"/>
            <a:ext cx="8893652" cy="6311054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18" y="1071546"/>
            <a:ext cx="9015476" cy="540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2192" y="6597352"/>
            <a:ext cx="6228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t-BR"/>
              <a:t>Prof. Marcos Vinicius Pó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876256" y="6597352"/>
            <a:ext cx="216024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F556-E5C5-4078-80CE-8A32E0A9C35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92" y="20996"/>
            <a:ext cx="9062084" cy="928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41275">
            <a:noFill/>
          </a:ln>
          <a:effectLst>
            <a:outerShdw blurRad="2667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2748" y="81924"/>
            <a:ext cx="8910674" cy="796328"/>
          </a:xfrm>
          <a:prstGeom prst="rect">
            <a:avLst/>
          </a:prstGeom>
          <a:noFill/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500" b="1" i="0" kern="1200">
          <a:solidFill>
            <a:schemeClr val="bg1"/>
          </a:solidFill>
          <a:latin typeface="Rockwell" pitchFamily="18" charset="0"/>
          <a:ea typeface="+mj-ea"/>
          <a:cs typeface="Arial" pitchFamily="34" charset="0"/>
        </a:defRPr>
      </a:lvl1pPr>
    </p:titleStyle>
    <p:bodyStyle>
      <a:lvl1pPr marL="273050" indent="-2730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05000"/>
        <a:buFont typeface="Arial" pitchFamily="34" charset="0"/>
        <a:buChar char="•"/>
        <a:defRPr sz="30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533400" indent="-285750" algn="l" defTabSz="914400" rtl="0" eaLnBrk="1" latinLnBrk="0" hangingPunct="1">
        <a:spcBef>
          <a:spcPct val="20000"/>
        </a:spcBef>
        <a:buClrTx/>
        <a:buSzPct val="60000"/>
        <a:buFont typeface="Arial" pitchFamily="34" charset="0"/>
        <a:buChar char="►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890588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Courier New" pitchFamily="49" charset="0"/>
        <a:buChar char="o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47788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793875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jtbOmYjHB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836712"/>
            <a:ext cx="8643998" cy="1928825"/>
          </a:xfrm>
        </p:spPr>
        <p:txBody>
          <a:bodyPr/>
          <a:lstStyle/>
          <a:p>
            <a:r>
              <a:rPr lang="pt-BR" dirty="0">
                <a:latin typeface="Arial" pitchFamily="34" charset="0"/>
              </a:rPr>
              <a:t>Aula 3:</a:t>
            </a:r>
            <a:br>
              <a:rPr lang="pt-BR" dirty="0">
                <a:latin typeface="Arial" pitchFamily="34" charset="0"/>
              </a:rPr>
            </a:br>
            <a:r>
              <a:rPr lang="pt-BR" dirty="0">
                <a:latin typeface="Arial" pitchFamily="34" charset="0"/>
              </a:rPr>
              <a:t>Análise de políticas de C,T&amp;I Brasileiras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315458"/>
            <a:ext cx="8640960" cy="993862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Professor  Adalberto Azevedo</a:t>
            </a:r>
          </a:p>
        </p:txBody>
      </p:sp>
      <p:pic>
        <p:nvPicPr>
          <p:cNvPr id="5" name="Picture 4" descr="Creative Commons Lice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498" y="6551598"/>
            <a:ext cx="838200" cy="295275"/>
          </a:xfrm>
          <a:prstGeom prst="rect">
            <a:avLst/>
          </a:prstGeom>
          <a:noFill/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39552" y="6035538"/>
            <a:ext cx="8352928" cy="77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Breve Histórico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80728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Problemas dos Fundos Setoriais: contingenciamento de recursos; financiamento de projetos disciplinares; pouca mobilização do investimento privado (tipo de arranjo exigido)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1998: mudança na avaliação da pós-graduação, exigência de indicadores padronizados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Anos 90: Retomada das tentativas de conexão da PPCTI a Planos de Desenvolvimento (formulação de políticas)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1996: Conselho Nacional de C&amp;T (inclui organizações sociais),articulação com o executivo federal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Expansão de Fundações Estaduais de Amparo à Pesquisa (estímulos do governo federal)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7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Breve Histórico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80728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Anos 2000: incorporação do “I” ao MCTI (2011), desde 2016 MCTIC (Comunicações)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Influência da literatura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neo-schumpeteriana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ou evolucionista (Sistema Nacional de Inovação- SNI)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Novo discurso para apoio ao SNI: 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inovacionismo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(com leituras e significados políticos muito variados)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Justificativa da produção do conhecimento (relevância) e comunicação entre produtores e usuários (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co-criação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?)- limites estabelecidos para o desenho (formulação) das políticas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Lei da Inovação (2004) e suas reformulações</a:t>
            </a:r>
          </a:p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Na prática, lógicas de C&amp;T seguem convivendo (inclusive as nuances das políticas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inovacionistas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- áreas de “fronteira tecnológica” X desenvolvimento social/regional,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“</a:t>
            </a:r>
            <a:r>
              <a:rPr lang="pt-BR" sz="3000" i="1" dirty="0">
                <a:latin typeface="Arial" pitchFamily="34" charset="0"/>
                <a:cs typeface="Arial" pitchFamily="34" charset="0"/>
              </a:rPr>
              <a:t>entrelaçamento de novos e velhos formatos de políticas, programas e instrumentos. A despeito dessa variedade, há um elemento de coesão importante produzido pela centralidade do conceito de inovação para todos os atores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Inovação cria uma interface entre ciência e política (une interesses diversos)</a:t>
            </a:r>
          </a:p>
        </p:txBody>
      </p:sp>
    </p:spTree>
    <p:extLst>
      <p:ext uri="{BB962C8B-B14F-4D97-AF65-F5344CB8AC3E}">
        <p14:creationId xmlns:p14="http://schemas.microsoft.com/office/powerpoint/2010/main" val="1763847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Análise das </a:t>
            </a:r>
            <a:r>
              <a:rPr lang="pt-BR" dirty="0" err="1">
                <a:latin typeface="Arial" pitchFamily="34" charset="0"/>
              </a:rPr>
              <a:t>PPCTIs</a:t>
            </a:r>
            <a:r>
              <a:rPr lang="pt-BR" dirty="0">
                <a:latin typeface="Arial" pitchFamily="34" charset="0"/>
              </a:rPr>
              <a:t> recentes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80728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Risco de generalização excessiva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Modelo principal-agente (demandante-representante): principal (demandante) delega a responsabilidade por uma ação a outro agente (representante), trocando recursos (financeiros, estrutura,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) pela execução da ação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Riscos nessa relação (assimetria, erro de seleção)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Motivações diferentes, oportunismo, soluções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sub-ótimas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Dois momentos de delegação: entre os representantes políticos da sociedade e as agências financiadoras; entre as agências e a comunidade científica (conflitos na arena política, arena de seleção e arena de controle) </a:t>
            </a:r>
          </a:p>
        </p:txBody>
      </p:sp>
    </p:spTree>
    <p:extLst>
      <p:ext uri="{BB962C8B-B14F-4D97-AF65-F5344CB8AC3E}">
        <p14:creationId xmlns:p14="http://schemas.microsoft.com/office/powerpoint/2010/main" val="190745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Análise das </a:t>
            </a:r>
            <a:r>
              <a:rPr lang="pt-BR" dirty="0" err="1">
                <a:latin typeface="Arial" pitchFamily="34" charset="0"/>
              </a:rPr>
              <a:t>PPCTIs</a:t>
            </a:r>
            <a:r>
              <a:rPr lang="pt-BR" dirty="0">
                <a:latin typeface="Arial" pitchFamily="34" charset="0"/>
              </a:rPr>
              <a:t> recentes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80728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Tipologias (gerais):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Delegação cega (financiador confia no julgamento da comunidade científica), dificuldade em garantir que os projetos mais alinhados terão financiamento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Delegação por incentivos: direcionamento para áreas/temas específicos, dificuldade de convergência temática, devido à hierarquia e sistema de recompensas acadêmicos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Delegação por contratos: Negociações governo-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institutições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Delegação para redes: Negociações governo-redes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Solução: alterar a estrutura de recompensas e a hierarquia da comunidade científica (institucional), que depende da adesão da própria comunidade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Solução 2: delegação por contrato (inclusão da organização de pesquisa em uma negociação que gera aprendizado), negociações em redes de atores (pesquisadores, usuários,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)- exige esse ambiente institucional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Avaliação é sobre as redes e seus produtos, não sobre os atores a partir de um ponto de vista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95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Análise das </a:t>
            </a:r>
            <a:r>
              <a:rPr lang="pt-BR" dirty="0" err="1">
                <a:latin typeface="Arial" pitchFamily="34" charset="0"/>
              </a:rPr>
              <a:t>PPCTIs</a:t>
            </a:r>
            <a:r>
              <a:rPr lang="pt-BR" dirty="0">
                <a:latin typeface="Arial" pitchFamily="34" charset="0"/>
              </a:rPr>
              <a:t> recentes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80728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Anos 70: modelo da delegação cega, objetivo de construir competências em todas as área do conhecimento, lideranças científicas no comando, avaliação por comitês científicos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Anos 80: idem, mesmo com a necessidade de busca de novas fontes de recursos (estatais) e a tendência de privilegiar grupos com maior acesso aos detentores de recursos, horizonte de tempo restrito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Anos 90: mudanças rumo à delegação por incentivos (maior capacidade das agências em coordenação e monitoramento)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Anos 2000: mais espaço à delegação por contrato, início do aprendizado com redes de pesquisa e inovação</a:t>
            </a:r>
          </a:p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Ausência da delegação por contrato (no máximo objetivos comuns a todas as organizações, mas sem ainda contratos específicos) </a:t>
            </a:r>
          </a:p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algn="just" fontAlgn="base"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Influência internacional, complexificação da governança nas instituições, internacionalização: temas para pesquisa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AutoNum type="arabicPeriod"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9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Algumas questões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37566"/>
            <a:ext cx="9072594" cy="6523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Agenda de pesquisa deve considerar o contexto? Como considerar ambientes naturais e sociais diversos? (Brasil)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F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ormação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pesquisadores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: preparação 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para carreiras não acadêmicas? Habilidades como trabalho em equipe; gestão financeira, comunicação, interação com atores diversos, liderança e resolução de conflitos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,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propriedade intelectual, negociação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I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novação: como acontece na prática? Qual o papel do conhecimento científico, do conhecimento tácito, design e outras formas de conhecimento? Qual o papel do mercado? Como a inovação difere entre tecnologias, indústrias, setores, regiões, países?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Que estatísticas e indicadores permitem visualizar a ciência socialmente contextualizada, e os processos de inovação tecnológica?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Como discutir a visão da Ciência como universal e socialmente neutra, predominante entre cientistas, servidores públicos da área de C&amp;T, e mesmo da sociedade como um todo, sem cair no relativismo narrativo e na 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anti-ciência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03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Baumgartner (2007)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08720"/>
            <a:ext cx="9072594" cy="652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Ajuste dos anos 90: critério da excelência científica</a:t>
            </a:r>
          </a:p>
          <a:p>
            <a:pPr marL="0" marR="0" lvl="0" indent="0" algn="just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“Coletividade” científica (ao invés de comunidade)</a:t>
            </a:r>
          </a:p>
          <a:p>
            <a:pPr marL="0" marR="0" lvl="0" indent="0" algn="just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Participação para autopreservação, interesses endógenos, fragmentação da realidade em áreas e disciplinas- compromissos entre pares científicos</a:t>
            </a:r>
          </a:p>
          <a:p>
            <a:pPr marL="0" marR="0" lvl="0" indent="0" algn="just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Ciências humanas e sociais: excluídas ou cooptadas ao sistema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excelentista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/produtivista</a:t>
            </a:r>
          </a:p>
          <a:p>
            <a:pPr marL="0" marR="0" lvl="0" indent="0" algn="just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Concentração de recursos, importação de modelos inadequados para nossa realidade social (inovação nos países centrais surge no P&amp;D das empresas, não nas universidades 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IPs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0" marR="0" lvl="0" indent="0" algn="just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90s: concentração de recursos em empresas/setores mais dinâmicos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Solução: tecnologias sociais (descrição de algumas políticas) </a:t>
            </a:r>
          </a:p>
        </p:txBody>
      </p:sp>
    </p:spTree>
    <p:extLst>
      <p:ext uri="{BB962C8B-B14F-4D97-AF65-F5344CB8AC3E}">
        <p14:creationId xmlns:p14="http://schemas.microsoft.com/office/powerpoint/2010/main" val="38942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Dias (2011)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08720"/>
            <a:ext cx="9072594" cy="652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PCT: caráter de classe (capitalista), ocultada pelas ideias de autonomia, neutralidade e universalismo da ciência (noção diferente da noção de Estado como defensor de certos interesses em outras esferas de política)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Resultado de jogos de poder entre os atores participantes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Influência conceitual nas análises: teorias dos países centrais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Explicação para a dificuldade de mudanças na PPCTI (defesa da política de “Tecnologias Sociais”)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Insulamento da participação e decisões na elite da comunidade científica (definida segundo padrões de excelência)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Solução: ampliar a participação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Atividade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36098" y="1052736"/>
            <a:ext cx="9072594" cy="652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A partir dos elementos apresentados pela autora Léa Velho (2010) no quadro e a notícia disponível no link: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A proposta da FAPESP e da Elsevier para avaliar o impacto social do conhecimento científico que é produzido, tem mais aderência com qual das concepções sobre ciência apresentadas no Quadro 1? Justifique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07A5968-B488-26C6-4A08-17298DE7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22678"/>
            <a:ext cx="8064896" cy="35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endParaRPr lang="pt-BR" dirty="0">
              <a:latin typeface="Arial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37566"/>
            <a:ext cx="9072594" cy="652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4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Plano de aula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25821" y="955484"/>
            <a:ext cx="9015476" cy="585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Exercício de interpretação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Leitura do professor e debate: textos essenciais e complementares (diálogo entre os textos , e com alguns exemplos de situações, instituições, 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etc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A lenda do Pégaso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DA0862-BD71-CE5A-1759-5052D38D6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99512"/>
            <a:ext cx="4375296" cy="2573704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DFAC61A-060F-FABB-B0C4-166ACF88B6F9}"/>
              </a:ext>
            </a:extLst>
          </p:cNvPr>
          <p:cNvSpPr txBox="1">
            <a:spLocks/>
          </p:cNvSpPr>
          <p:nvPr/>
        </p:nvSpPr>
        <p:spPr>
          <a:xfrm>
            <a:off x="2358" y="1000108"/>
            <a:ext cx="9015476" cy="1681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Exercício de interpretação: o que podemos dizer sobra a PPCTI em geral (aula 2) e sobre a PPCTI brasileira (aula 3) a partir de mensagens que podem ser subentendidas na letra da música?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2CAC55-4B03-5090-D981-CA5716F60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429000"/>
            <a:ext cx="4225202" cy="321016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A09DE9F-AC6E-72E3-9064-7051213E0642}"/>
              </a:ext>
            </a:extLst>
          </p:cNvPr>
          <p:cNvSpPr txBox="1"/>
          <p:nvPr/>
        </p:nvSpPr>
        <p:spPr>
          <a:xfrm>
            <a:off x="71406" y="5730880"/>
            <a:ext cx="480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</a:t>
            </a:r>
            <a:r>
              <a:rPr lang="pt-BR">
                <a:hlinkClick r:id="rId4"/>
              </a:rPr>
              <a:t>=AjtbOmYjHBo</a:t>
            </a:r>
            <a:r>
              <a:rPr lang="pt-BR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</a:rPr>
              <a:t>Texto de leitura essencial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1020" y="955484"/>
            <a:ext cx="9122980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Processos decisórios em política científica, tecnológica e de inovação no Brasil: análise crítica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Elizabeth 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Balbachevsky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Análise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neo-institucionalista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(principal e agentes)- modelo teórico para “</a:t>
            </a:r>
            <a:r>
              <a:rPr lang="pt-BR" sz="3000" i="1" dirty="0">
                <a:latin typeface="Arial" pitchFamily="34" charset="0"/>
                <a:cs typeface="Arial" pitchFamily="34" charset="0"/>
              </a:rPr>
              <a:t>o entendimento de alguns dos dilemas vividos pela política científica brasileira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” “</a:t>
            </a:r>
            <a:r>
              <a:rPr lang="pt-BR" sz="3000" i="1" dirty="0">
                <a:latin typeface="Arial" pitchFamily="34" charset="0"/>
                <a:cs typeface="Arial" pitchFamily="34" charset="0"/>
              </a:rPr>
              <a:t>questões para uma agenda de pesquisas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Relato (sob essa perspectiva) de momentos importantes da trajetória da PPCTI no Brasil (desde os anos 50)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Criação do arcabouço institucional (políticas de desenvolvimento tecnológico- industriais, serviços tecnológicos,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- não são abordadas)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Iremos tratar dessas políticas e períodos anteriores aos anos 50 em algumas das aulas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Breve Histórico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1009574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1951: Fundação do Conselho Nacional de Pesquisa (atual CNPq- Conselho Nacional de Desenvolvimento Científico e Tecnológico) e da Campanha Nacional de Aperfeiçoamento do Pessoal de Ensino Superior (atualmente CAPES- Coordenação de Aperfeiçoamento de Pessoal de Nível Superior)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Política Nacionalista, posicionamento na Guerra Fria: acesso à tecnologia nuclear (civil e militar)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Poucos recursos e impactos, mas dá energia à comunidade científica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0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Breve Histórico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80728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1960: Fundação de Amparo à Pesquisa do Estado de São Paulo (Fapesp), 0,5% da arrecadação Estadual (1% atualmente): incremento na concentração de recursos (humanos, materiais, simbólicos)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1964: intervenções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despolitizadoras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no sistema (perseguição a lideranças) suporte à expansão (visão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ofertista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linear)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1965: parecer Sucupira (regulamenta pós-graduação)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1968: Reforma universitária (expansão da pós graduação, política de contratação em dedicação integral, substituição de cátedras por departamentos)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Expansão do ensino superior privado (favorece o estabelecimento da pesquisa nas universidades públicas)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1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Breve Histórico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80728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1969: BNDE/Ministério do Planejamento- criação do Fundo Nacional de Desenvolvimento Científico e Tecnológico (FNDCT), operado pela estatal Financiadora de Estudos e Projetos (Finep) a partir de 1971 (criada para isso)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Enorme ampliação dos recursos para o sistema, contratação flexível diretamente com pesquisadores, evita que o recurso seja “diluído” no orçamento de custeio das instituições (universidades, institutos de pesquisa,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): autonomia dos pesquisadores (especialmente na consolidação de programas de pós-graduação)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Tentativa de conexão com os Planos Nacionais de Desenvolvimento (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PNDs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1976: avaliação de programas de pós-graduação pela Capes (para a concessão de bolsas e outros recursos), comitês de avaliação organizados por áreas de conhecimento, apoiados pela Academia Brasileira de Ciências (ABC, criada em 1916) e a Sociedade Brasileira para o Desenvolvimento da Ciência (SBPC, de 1948)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2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Breve Histórico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80728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Instrumentos: bolsas de estudo (para diversos níveis da “hierarquia” científica; auxílios para projetos de pesquisa e grupos de pesquisa)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Anos 80: crise de financiamento, disputa de recursos no governo, maior intervenção das burocracias criadas desde os anos 60 (especialmente das universidades públicas)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Conversão dos orçamentos de CNPq e Capes em bolsas de estudo (proteção contra cortes- no final dos 80s, os recursos para bolsas representavam 9 vezes o total de recursos para pesquisa), pulverização dos recursos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Recursos de agências internacionais: Banco Mundial (1983), Programa de Apoio ao Desenvolvimento à Ciência e Tecnologia (PADCT)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PADCT: instrumentos indutivos, editais temáticos (estratégicos) definidos por comitês de especialistas, Grupo Especial de Acompanhamento (especialistas)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1985 (redemocratização): criação do Ministério de Ciência e Tecnologia, instabilidade institucional, confusão de atribuições com Finep e CNPq, sucateamento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5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2748" y="81924"/>
            <a:ext cx="9072594" cy="79632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</a:rPr>
              <a:t>Breve Histórico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DBF556-E5C5-4078-80CE-8A32E0A9C35D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053" y="980728"/>
            <a:ext cx="9072594" cy="585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Anos 90: reformas (globalização, neoliberalismo), reorientação da política para o desenvolvimento econômico (inserção internacional)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Mudança de foco (da autonomia produtiva à inserção internacional competitiva)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Baixa participação empresarial no sistema de C&amp;T (I?) passa a ser vista como um problema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Renegociação (longa) do PADCT III: redefinição nos moldes das recomendações do novo gerencialismo público (maior participação privada, efetividade do investimento público)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Reorganização CNPq: editais em temas estratégicos; priorização de redes de pesquisa para atender demandas regionais; ênfase no acompanhamento e avaliação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Finep: quase extinção; reorientação para demandas empresariais, reorganização de programas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 err="1">
                <a:latin typeface="Arial" pitchFamily="34" charset="0"/>
                <a:cs typeface="Arial" pitchFamily="34" charset="0"/>
              </a:rPr>
              <a:t>Pronex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(1995, núcleos de excelência), Fundos Setoriais (1999, setores estratégicos, financiamento vêm dos setores envolvidos, gestão “tripartite”- setor empresarial, governo e academia).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Não por acaso, foram criados em setores que haviam flexibilizado monopólios estatais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5000"/>
              <a:buFont typeface="Arial" pitchFamily="34" charset="0"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62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62593</TotalTime>
  <Words>1951</Words>
  <Application>Microsoft Office PowerPoint</Application>
  <PresentationFormat>Apresentação na tela (4:3)</PresentationFormat>
  <Paragraphs>194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Garamond</vt:lpstr>
      <vt:lpstr>Rockwell</vt:lpstr>
      <vt:lpstr>Tema do Office</vt:lpstr>
      <vt:lpstr>Aula 3: Análise de políticas de C,T&amp;I Brasileiras</vt:lpstr>
      <vt:lpstr>Plano de aula</vt:lpstr>
      <vt:lpstr>A lenda do Pégaso</vt:lpstr>
      <vt:lpstr>Texto de leitura essencial</vt:lpstr>
      <vt:lpstr>Breve Histórico</vt:lpstr>
      <vt:lpstr>Breve Histórico</vt:lpstr>
      <vt:lpstr>Breve Histórico</vt:lpstr>
      <vt:lpstr>Breve Histórico</vt:lpstr>
      <vt:lpstr>Breve Histórico</vt:lpstr>
      <vt:lpstr>Breve Histórico</vt:lpstr>
      <vt:lpstr>Breve Histórico</vt:lpstr>
      <vt:lpstr>Análise das PPCTIs recentes </vt:lpstr>
      <vt:lpstr>Análise das PPCTIs recentes </vt:lpstr>
      <vt:lpstr>Análise das PPCTIs recentes </vt:lpstr>
      <vt:lpstr>Algumas questões</vt:lpstr>
      <vt:lpstr>Baumgartner (2007)</vt:lpstr>
      <vt:lpstr>Dias (2011)</vt:lpstr>
      <vt:lpstr>Atividade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MarcosPó</dc:creator>
  <cp:lastModifiedBy>Adalberto Azevedo</cp:lastModifiedBy>
  <cp:revision>1523</cp:revision>
  <cp:lastPrinted>2013-05-03T20:49:25Z</cp:lastPrinted>
  <dcterms:created xsi:type="dcterms:W3CDTF">2010-09-21T19:53:50Z</dcterms:created>
  <dcterms:modified xsi:type="dcterms:W3CDTF">2023-06-12T20:39:16Z</dcterms:modified>
</cp:coreProperties>
</file>