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0" r:id="rId3"/>
    <p:sldId id="472" r:id="rId4"/>
    <p:sldId id="476" r:id="rId5"/>
    <p:sldId id="460" r:id="rId6"/>
    <p:sldId id="477" r:id="rId7"/>
    <p:sldId id="463" r:id="rId8"/>
    <p:sldId id="464" r:id="rId9"/>
    <p:sldId id="465" r:id="rId10"/>
    <p:sldId id="473" r:id="rId11"/>
    <p:sldId id="475" r:id="rId12"/>
    <p:sldId id="467" r:id="rId13"/>
    <p:sldId id="480" r:id="rId14"/>
    <p:sldId id="468" r:id="rId15"/>
    <p:sldId id="484" r:id="rId16"/>
    <p:sldId id="478" r:id="rId17"/>
    <p:sldId id="479" r:id="rId18"/>
    <p:sldId id="481" r:id="rId19"/>
    <p:sldId id="482" r:id="rId20"/>
    <p:sldId id="486" r:id="rId21"/>
    <p:sldId id="483" r:id="rId22"/>
    <p:sldId id="469" r:id="rId23"/>
    <p:sldId id="470" r:id="rId24"/>
    <p:sldId id="485" r:id="rId25"/>
    <p:sldId id="48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91756" autoAdjust="0"/>
  </p:normalViewPr>
  <p:slideViewPr>
    <p:cSldViewPr>
      <p:cViewPr varScale="1">
        <p:scale>
          <a:sx n="66" d="100"/>
          <a:sy n="66" d="100"/>
        </p:scale>
        <p:origin x="16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08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2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1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68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97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2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92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69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27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CE7E-9C1F-406F-89A9-08F7550509E3}" type="datetimeFigureOut">
              <a:rPr lang="pt-BR" smtClean="0"/>
              <a:pPr/>
              <a:t>28/06/2023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6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miojosereis.cnpq.br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moria.capes.gov.br/index.php/boletim-informativo-de-dezembro-de-195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6480720"/>
          </a:xfrm>
        </p:spPr>
        <p:txBody>
          <a:bodyPr anchor="t" anchorCtr="0">
            <a:normAutofit/>
          </a:bodyPr>
          <a:lstStyle/>
          <a:p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60649"/>
            <a:ext cx="8784976" cy="1944216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Aula 5: Trajetórias de Políticas Públicas de C,T&amp;I no Brasil </a:t>
            </a:r>
            <a:br>
              <a:rPr lang="pt-BR" sz="2800" b="1" dirty="0">
                <a:solidFill>
                  <a:schemeClr val="bg1"/>
                </a:solidFill>
              </a:rPr>
            </a:b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Histórico das políticas de C,T&amp;I no Brasil : O Estado Desenvolvimentista (1945-64)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5517232"/>
            <a:ext cx="8712968" cy="1080120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Professor Adalberto Azevedo</a:t>
            </a: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São Bernardo do Campo</a:t>
            </a:r>
            <a:br>
              <a:rPr lang="pt-BR" sz="2800" b="1" dirty="0">
                <a:solidFill>
                  <a:schemeClr val="bg1"/>
                </a:solidFill>
              </a:rPr>
            </a:b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27FBA7-518A-5825-9C15-E938ED70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84" y="2204865"/>
            <a:ext cx="470042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Ciência, tecnologia e desenvolvementismo: 1945-64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412199"/>
            <a:ext cx="8964488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Transferência de tecnologia (caixas pretas) X desenvolvimento tecnológico nacional- forças atuando nos dois sentidos.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Base tecnológica (técnicos treinados para usar e adaptar caixas pretas) ou base científica (cientistas treinados para gerar e questionar os fundamentos das tecnologias)?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Tensão que caracteriza a transição do modelo de desenvolvimento nacionalista para o modelo de desenvolvimento internacionalista: como modernizar a indústria e substituir importações?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Governo (indústrias de base) e capital estrangeiro (setores industriais modernos, como química e automobilística)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Exemplo das tensões nacionalistas/internacionalistas: Criação da Indústria de petróleo no Brasil</a:t>
            </a:r>
          </a:p>
        </p:txBody>
      </p:sp>
    </p:spTree>
    <p:extLst>
      <p:ext uri="{BB962C8B-B14F-4D97-AF65-F5344CB8AC3E}">
        <p14:creationId xmlns:p14="http://schemas.microsoft.com/office/powerpoint/2010/main" val="282727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Ciência, tecnologia e desenvolvementismo: 1945-64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412199"/>
            <a:ext cx="8964488" cy="657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Apoiadores da ampliação do espaço da Ciência e Tecnologia tendem a ser nacionalistas: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C&amp;T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como ferramenta do desenvolvimento nacional soberano (domínio da tecnologia)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Contudo, não negam a importância de absorver C&amp;T dos países centrais: condição para o desenvolvimento de C&amp;T nativa, que para os cientistas deve ter grande autonomia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Autonomia da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C&amp;T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Heteronomia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da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C&amp;T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Período 1945-50: luta por autonomia, regime democrático (para a elite), forte apoio da imprensa (José Reis, cientista jornalista- </a:t>
            </a:r>
            <a:r>
              <a:rPr lang="pt-BR" sz="1600" dirty="0">
                <a:hlinkClick r:id="rId2"/>
              </a:rPr>
              <a:t>http://www.premiojosereis.cnpq.br/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 Após 1950: ambiente relativamente favorável à ampliação da C&amp;T e à sua maior autonomia.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Institucionalização: C&amp;T entram na agenda das políticas desenvolvimentistas. Fortalecimento da comunidade científica. Efeito de retroalimentação. </a:t>
            </a:r>
          </a:p>
        </p:txBody>
      </p:sp>
    </p:spTree>
    <p:extLst>
      <p:ext uri="{BB962C8B-B14F-4D97-AF65-F5344CB8AC3E}">
        <p14:creationId xmlns:p14="http://schemas.microsoft.com/office/powerpoint/2010/main" val="25474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1945-64: Formação da agenda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412199"/>
            <a:ext cx="907199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Final da 2ª Guerra Mundial (39-45): grandes programas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C&amp;T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realizados em equipe (Projeto Manhattan, Produção de gasolina, veículos militares, radares, submarinos, foguetes...). Carência de recursos humanos (novas indústrias). Trabalhos de C. Lattes mundialmente conhecidos.</a:t>
            </a:r>
          </a:p>
          <a:p>
            <a:pPr algn="just">
              <a:lnSpc>
                <a:spcPts val="21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Relatório Bush (1945):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Science Foundation, (1947, criada em 50). Criação de agências semelhantes, que disponibilizam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fundos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preservando 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autonomia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 C&amp;T, considerada essencial para a economia e segurança nacionais, e que devem ser controladas pelos cientistas (P. 48 do texto do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Motoyama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1985: exclusivismo da ciência/cientistas).</a:t>
            </a:r>
          </a:p>
          <a:p>
            <a:pPr algn="just">
              <a:lnSpc>
                <a:spcPts val="21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Deposição de Getúlio Vargas, período democrático. Presidentes liberais. Reservas de urânio/tório, impedimento de importar equipamentos: soberania nuclear </a:t>
            </a:r>
          </a:p>
        </p:txBody>
      </p:sp>
    </p:spTree>
    <p:extLst>
      <p:ext uri="{BB962C8B-B14F-4D97-AF65-F5344CB8AC3E}">
        <p14:creationId xmlns:p14="http://schemas.microsoft.com/office/powerpoint/2010/main" val="235289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1945-64: agenda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Lutas da comunidade científica contra “retrocessos utilitaristas” na política de C&amp;T (exemplo: enfraquecimento do Butantã no final da década de 40, levou à criação da SBPC em 1949).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Consolidação do capitalismo industrial (maior e mais complexo), urbanização. Estado interventor e planificado (planejador)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Investimento estrangeiro (salto do capitalismo monopolista/oligopolista), indústrias dinâmicas (Bens de consumo duráveis, bens de capital, automobilística)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Áreas de segurança nacional (ideologia nacionalista): petróleo, siderurgia, indústria de base (indústria de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chips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após a pandemia?)</a:t>
            </a:r>
          </a:p>
        </p:txBody>
      </p:sp>
    </p:spTree>
    <p:extLst>
      <p:ext uri="{BB962C8B-B14F-4D97-AF65-F5344CB8AC3E}">
        <p14:creationId xmlns:p14="http://schemas.microsoft.com/office/powerpoint/2010/main" val="193643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1945-51 (Dutra):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8964488" cy="6070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Pós II Guerra: Fundos Universitários para Defesa Nacional (sonares, gasogênio), fortalece comunidade de C&amp;T (SP)</a:t>
            </a:r>
          </a:p>
          <a:p>
            <a:pPr algn="just">
              <a:lnSpc>
                <a:spcPts val="21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1946: Início das movimentações para a criação de um Conselho Nacional de Energia Atômica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1947: Constituição Estadual de SP prevê destinar 0,5% da receita orçamentária para C&amp;T (Fapesp, concretizada nos 60s)</a:t>
            </a:r>
          </a:p>
          <a:p>
            <a:pPr algn="just">
              <a:lnSpc>
                <a:spcPts val="21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1948: SBPC (Sociedade Brasileira para o Progresso da Ciência) e Siderúrgica de Volta Redonda (acordo Brasil/EUA). </a:t>
            </a:r>
          </a:p>
          <a:p>
            <a:pPr algn="just">
              <a:lnSpc>
                <a:spcPts val="21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1949: Centro Brasileiro de Pesquisas Físicas (César Lattes), pesquisas (pós graduação) que não eram possíveis na Universidade do Brasil (recursos de emendas, CNI, particulares); a partir de 1951, apoio do CNP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62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1946-51 (Dutra):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Energia Nuclear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1940: Cooperação para a prospecção de minerais radioativos entre o Brasil e os EUA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1942: Fundação da empresa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Orquima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com a denominação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Organo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-Química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1945: Acordo atômico relativo à venda de minerais físseis aos EUA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1946: PL da Comissão Nacional de Energia Atômica (ONU, Álvaro Alberto)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1949: SBPC, Centro Brasileiro de Pesquisas Físicas (CBPF)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1950: Instituto Tecnológico da Aeronáutica</a:t>
            </a:r>
          </a:p>
        </p:txBody>
      </p:sp>
    </p:spTree>
    <p:extLst>
      <p:ext uri="{BB962C8B-B14F-4D97-AF65-F5344CB8AC3E}">
        <p14:creationId xmlns:p14="http://schemas.microsoft.com/office/powerpoint/2010/main" val="269474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1946-51: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89644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Artigo de apresentação, 1ª edição da revista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Ciência &amp; Cultura (SBPC), 1949 (José  Reis)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“ [...] </a:t>
            </a:r>
            <a:r>
              <a:rPr lang="pt-BR" sz="2300" i="1" dirty="0">
                <a:latin typeface="Arial" pitchFamily="34" charset="0"/>
                <a:cs typeface="Arial" pitchFamily="34" charset="0"/>
              </a:rPr>
              <a:t>impulso que noutros países tem levado os cientistas e homens cultos à criação de órgãos semelhantes, como as centenárias associações inglesa e norte-americana, a francesa, a italiana, a argentina e outras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algn="just"/>
            <a:r>
              <a:rPr lang="pt-BR" sz="2300" i="1" dirty="0">
                <a:latin typeface="Arial" pitchFamily="34" charset="0"/>
                <a:cs typeface="Arial" pitchFamily="34" charset="0"/>
              </a:rPr>
              <a:t>a) a justificação da ciência, mostrando ao público seus progressos, seus métodos de trabalho, suas aplicações e até mesmo suas limitações, buscando criar em todas as classes, e consequentemente na administração pública, atitude de compreensão, apoio e respeito para as atividades de pesquisa. b) robustecimento da organização científica nacional, pela melhor articulação dos cientistas, pelo seu mais íntimo conhecimento mútuo, numa tentativa de unir as diversas especialidades e dissipar eventuais incompreensões por meio de ações conjuntas, pelo incentivo à formação de novos pesquisadores e ainda pela remoção de entraves que oponham ao progresso da ciência</a:t>
            </a:r>
            <a:endParaRPr lang="pt-BR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A42E3C-68D7-4790-8DAF-C8CA70E4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3" y="74943"/>
            <a:ext cx="2377283" cy="12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1946-51: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Artigo de apresentação, 1ª edição da revista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Ciência &amp; Cultura (SBPC), 1949 (José  Reis)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c) luta pela manutenção dos elevados padrões de conduta científica, e ao mesmo tempo combate à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pseudo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e à meia ciência, que tantas vezes tomam posições que deveriam pertencera à verdadeira ciência; </a:t>
            </a: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d) assumir atitude definida e ativa de combate no sentido de assegurar, contra possíveis incompreensões, a liberdade de pesquisa, o direito do pesquisador aos meios indispensáveis de trabalho, à estabilidade para realização de seus programas de investigação, ao ambiente favorável à pesquisa desinteressada.”</a:t>
            </a:r>
          </a:p>
          <a:p>
            <a:pPr algn="just"/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Pressão pela criação da Fapesp (e seu financiamento) , e de outras medidas de PCTI no Brasil (atores,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bottom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up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 formação de agenda): promessa de apoio (essencial) à modernização em curso 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A42E3C-68D7-4790-8DAF-C8CA70E4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3" y="74943"/>
            <a:ext cx="2377283" cy="12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1945-64: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90712"/>
            <a:ext cx="90719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Conselho Nacional de Pesquisas- Lei 1310/1951 (CNP, CNPq em 1974), órgão da Pres. da Rep. (Dutra), institui também Fundo Nacional ($- 65,6% para física, restante biológicas)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Conselho deliberativo: ministérios, forças armadas, ABC, indústria, comunidade científica (comissão encarregada do anteprojeto: 5 militares, 12 cientistas, 4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gov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um empresário)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Agenda: alcançar o conhecimento de outras nações sobre energia nuclear (defesa do monopólio de materiais radioativos pelo Marechal Dutra, 1949, mensagem ao Congresso Nacional)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1956-61: orçamento cai de 0,28% do orçamento total para 0,11%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6AF007-775A-5EF1-E4A1-2145E6FF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71" y="4682293"/>
            <a:ext cx="1853952" cy="1390464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3DC888E1-FFEE-4969-7F41-4281E4323043}"/>
              </a:ext>
            </a:extLst>
          </p:cNvPr>
          <p:cNvSpPr/>
          <p:nvPr/>
        </p:nvSpPr>
        <p:spPr>
          <a:xfrm>
            <a:off x="2555776" y="4580954"/>
            <a:ext cx="3240360" cy="792262"/>
          </a:xfrm>
          <a:prstGeom prst="wedgeEllipseCallout">
            <a:avLst>
              <a:gd name="adj1" fmla="val -60026"/>
              <a:gd name="adj2" fmla="val 3196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1B1971-A2FE-F411-2E75-71FBB023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16342" y="4672772"/>
            <a:ext cx="934517" cy="6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0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1951-54 (GV) 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9071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Campanha Nacional de Aperfeiçoamento de Pessoal de Nível Superior- Decreto 29.741 1951- Vargas (CAPES- Coordenação de Aperfeiçoamento de PNS- em 1964)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D15801B-4794-4A51-6B5E-2D7953B0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81" y="1196752"/>
            <a:ext cx="3491715" cy="31279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5588F5-6448-4069-D1B4-25C3E503F278}"/>
              </a:ext>
            </a:extLst>
          </p:cNvPr>
          <p:cNvSpPr txBox="1"/>
          <p:nvPr/>
        </p:nvSpPr>
        <p:spPr>
          <a:xfrm>
            <a:off x="5544780" y="4305870"/>
            <a:ext cx="3909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hlinkClick r:id="rId3"/>
              </a:rPr>
              <a:t>https://memoria.capes.gov.br/index.php/boletim-informativo-de-dezembro-de-1952</a:t>
            </a:r>
            <a:r>
              <a:rPr lang="pt-BR" sz="1600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A4CABB4-40F4-9061-F945-40E212D8B557}"/>
              </a:ext>
            </a:extLst>
          </p:cNvPr>
          <p:cNvSpPr/>
          <p:nvPr/>
        </p:nvSpPr>
        <p:spPr>
          <a:xfrm>
            <a:off x="-43678" y="1484784"/>
            <a:ext cx="55884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Melhorar o ensino superior (incluindo condições aos indivíduos mais capazes mas sem recursos) e  formar quadros de técnicos, cientistas e humanistas para o desenvolvimento nos setores público e privado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Dedicação exclusiva de docentes,  ampliar pós-graduação, bolsas (pesquisa)</a:t>
            </a:r>
          </a:p>
        </p:txBody>
      </p:sp>
    </p:spTree>
    <p:extLst>
      <p:ext uri="{BB962C8B-B14F-4D97-AF65-F5344CB8AC3E}">
        <p14:creationId xmlns:p14="http://schemas.microsoft.com/office/powerpoint/2010/main" val="173747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620688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Análise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políticas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entre 1945-64</a:t>
            </a:r>
          </a:p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institucionalização do CNPq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Objetivos da aula: </a:t>
            </a:r>
          </a:p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Exercitar análise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PPs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incluindo a identificação de atores. (será repetido nos assuntos das próximas aulas)</a:t>
            </a:r>
          </a:p>
          <a:p>
            <a:pPr marL="457200" indent="-457200" algn="just"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Governos: Dutra (46-51); Vargas (51-54); Café Filho/Carlos Luz/Nereu Ramos (54-56) ; JK (56-61); João Goulart (61-64)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624"/>
            <a:ext cx="8137525" cy="576263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Conteúdo da aula/objetivos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1951-54 (GV) e 55-61 (JK):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416853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1951: Criação do Conselho Nacional de Pesquisas (CNPq) e da Coordenação de Aperfeiçoamento de Pessoal de Nível Superior (Capes). Formação de recursos humanos, PG, bolsas.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1951-53: Comissão mista Brasil-EUA, base do Plano de Metas (Meta 2: energia nuclear)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1952: BNDE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1954: aquisição de três centrífugas na Alemanha, apreendidas pelos EUA (seriam trazidas depois em 1956)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Eleições 1955 </a:t>
            </a:r>
            <a:r>
              <a:rPr lang="pt-BR" sz="2000">
                <a:latin typeface="Arial" pitchFamily="34" charset="0"/>
                <a:cs typeface="Arial" pitchFamily="34" charset="0"/>
              </a:rPr>
              <a:t>(vitória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JK/Jango): ameaça de golpe, cisão nas forças armadas (contragolpe)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1956: Comissão Nacional de Energia Nuclear (CNEN), CPI da Energia Atômica (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Orquima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SA 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Omibra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SA- exp. material)- Monopólio estatal ou parceria com capitais estrangeiros? 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1956: Int. de Energia Atômica (USP): Reator nuclear dos USA (Programa estadunidense “Átomos pela Paz”), redução de orçamentos (opção pela importação de tecnologia)</a:t>
            </a:r>
          </a:p>
        </p:txBody>
      </p:sp>
    </p:spTree>
    <p:extLst>
      <p:ext uri="{BB962C8B-B14F-4D97-AF65-F5344CB8AC3E}">
        <p14:creationId xmlns:p14="http://schemas.microsoft.com/office/powerpoint/2010/main" val="158497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1955-61 (JK): Implementação da PCTI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9071992" cy="625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Know-how das Multinacionais (bens duráveis e automobilística): importado das matrizes</a:t>
            </a:r>
          </a:p>
          <a:p>
            <a:pPr algn="just">
              <a:lnSpc>
                <a:spcPts val="23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Plano de Metas (1956): poucas menções à CTI </a:t>
            </a:r>
          </a:p>
          <a:p>
            <a:pPr algn="just">
              <a:lnSpc>
                <a:spcPts val="23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1958: Programa de treinamento técnico do BNDE (baixa demanda empresarial)</a:t>
            </a:r>
          </a:p>
          <a:p>
            <a:pPr algn="just">
              <a:lnSpc>
                <a:spcPts val="23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Decreto 49.355/1960 (JK): Comissão Supervisora do Plano dos Institutos (COSUPI/MEC), educação tecnológica, protestos da comunidade científica</a:t>
            </a:r>
          </a:p>
          <a:p>
            <a:pPr algn="just">
              <a:lnSpc>
                <a:spcPts val="23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1961: Universidade de Brasília: departamentos com institutos centrais, incorporação da pesquisa no ensino universitário</a:t>
            </a: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1962: implementação da Fapesp (criada em 1947), Eletrobras</a:t>
            </a:r>
          </a:p>
          <a:p>
            <a:pPr algn="just"/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6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1950-56 (GV/Café Filho)</a:t>
            </a:r>
          </a:p>
        </p:txBody>
      </p:sp>
      <p:sp>
        <p:nvSpPr>
          <p:cNvPr id="5" name="Retângulo 4"/>
          <p:cNvSpPr/>
          <p:nvPr/>
        </p:nvSpPr>
        <p:spPr>
          <a:xfrm>
            <a:off x="72008" y="412199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Formação da agenda: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desenvolvimento econômico, escassez de recursos. Atendimento das demandas industriais e da construção de infraestrutura (obras civis). Ingresso no “Clube Atômico”. 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Formulação: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Comissão Br/EUA para o desenvolvimento econômico (51- minerais por transferência de tec.). BNDE (52). Petrobras (1953). Proposta da Eletrobras (54, criada em 62).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Implementação: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conflitos nacionalistas X alinhados com EUA. Proteção da tecnologia nuclear dos EUA. Tentativas com FR, AL, GB e IT. Criação de institutos (IMPA, INPA). Criação de programas de treinamento/pesquisa (BNDE). Refinaria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Mataripe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projeto dos USA (50). Envio de engenheiros ao exterior (CNP) e vinda de técnicos estrangeiros para cursos tecnológicos. Descolamento das atividades do CNPq (e da C&amp;T nacional) das demandas da indústria (setores demandantes de tecnologia eram importados). Baixos salários dos pesquisadores.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10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1956-61: JK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412199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b="1" dirty="0">
                <a:latin typeface="Arial" pitchFamily="34" charset="0"/>
                <a:cs typeface="Arial" pitchFamily="34" charset="0"/>
              </a:rPr>
              <a:t>Formação da agenda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: Redução na entrada de capitais externos. Atendimento das demandas industriais e da construção de infraestrutura (obras civis). Criação de uma indústria de bens de consumo duráveis (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Política de Resposta X Política de autonomia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- texto Guimarães e Ford)</a:t>
            </a:r>
          </a:p>
          <a:p>
            <a:pPr algn="just"/>
            <a:r>
              <a:rPr lang="pt-BR" sz="2300" b="1" dirty="0">
                <a:latin typeface="Arial" pitchFamily="34" charset="0"/>
                <a:cs typeface="Arial" pitchFamily="34" charset="0"/>
              </a:rPr>
              <a:t>Formulação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: Abertura à entrada de capital estrangeiro, (instrução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Sumoc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 113, 1955). Plano de metas (1956-61). Comissão Nacional de Energia Nuclear (1956). Ministério de Minas e Energia (1960). Comissão Supervisora do Plano dos Institutos (COSUPI). Plano Trienal (63-65), revisão SUMOC (transferência tecnologia)</a:t>
            </a:r>
          </a:p>
          <a:p>
            <a:pPr algn="just"/>
            <a:r>
              <a:rPr lang="pt-BR" sz="2300" b="1" dirty="0">
                <a:latin typeface="Arial" pitchFamily="34" charset="0"/>
                <a:cs typeface="Arial" pitchFamily="34" charset="0"/>
              </a:rPr>
              <a:t>Implementação: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Transferência de caixas pretas tecnológicas, baixa demanda por C&amp;T. Crescimento industrial de 9,3% ao ano. Redução no orçamento do CNPq. 86 bolsistas no exterior em 1956; 30 em 1961.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Eletrobras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 (62). UNB (1961), novo modelo de universidade-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departamentalizada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, RDI, PG. Migração de cientistas para o exterior. 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Agravamento da situação de baixa demanda por </a:t>
            </a:r>
            <a:r>
              <a:rPr lang="pt-BR" sz="2300" b="1" dirty="0" err="1">
                <a:latin typeface="Arial" pitchFamily="34" charset="0"/>
                <a:cs typeface="Arial" pitchFamily="34" charset="0"/>
              </a:rPr>
              <a:t>C&amp;T</a:t>
            </a:r>
            <a:r>
              <a:rPr lang="pt-BR" sz="2300" b="1" dirty="0">
                <a:latin typeface="Arial" pitchFamily="34" charset="0"/>
                <a:cs typeface="Arial" pitchFamily="34" charset="0"/>
              </a:rPr>
              <a:t> da indústria nacional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 Oposição da SBPC à COSUPI (centralizadora). </a:t>
            </a:r>
          </a:p>
        </p:txBody>
      </p:sp>
    </p:spTree>
    <p:extLst>
      <p:ext uri="{BB962C8B-B14F-4D97-AF65-F5344CB8AC3E}">
        <p14:creationId xmlns:p14="http://schemas.microsoft.com/office/powerpoint/2010/main" val="422487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Período 1961-64: João Goulart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332656"/>
            <a:ext cx="907199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1963 (João Goulart): Propostas de criação de um Ministério de C&amp;T (no âmbito da reforma administrativa proposta pelo Governo)</a:t>
            </a:r>
          </a:p>
          <a:p>
            <a:pPr algn="just"/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Eletrobras (1962)</a:t>
            </a:r>
          </a:p>
          <a:p>
            <a:pPr algn="just"/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Decreto 53.325/1963 (João Goulart): Programa de Expansão do Ensino Tecnológico (PROTEC/MEC): desenvolvimento industrial</a:t>
            </a:r>
          </a:p>
          <a:p>
            <a:pPr algn="just"/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Plano Trienal (63-65), revisão SUMOC (transferência tecnologia)</a:t>
            </a:r>
          </a:p>
          <a:p>
            <a:pPr algn="just"/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22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Atividade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008" y="412199"/>
            <a:ext cx="896448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A partir das leituras da aula e do vídeo apresentado, responda a seguinte pergunta: Quais forças políticas tornaram possível institucionalizar o CNPq (ou seja, abriram a janela de oportunidade aos defensores da política)? Considere: influências externas; forças políticas internas; políticas de governo; ação (agência) dos atores. </a:t>
            </a:r>
          </a:p>
          <a:p>
            <a:pPr algn="just"/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300" dirty="0">
                <a:latin typeface="Arial" pitchFamily="34" charset="0"/>
                <a:cs typeface="Arial" pitchFamily="34" charset="0"/>
              </a:rPr>
              <a:t>Se possível, indiquem fatores de desestabilização dessa política.</a:t>
            </a:r>
          </a:p>
        </p:txBody>
      </p:sp>
    </p:spTree>
    <p:extLst>
      <p:ext uri="{BB962C8B-B14F-4D97-AF65-F5344CB8AC3E}">
        <p14:creationId xmlns:p14="http://schemas.microsoft.com/office/powerpoint/2010/main" val="73850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As forças que moldam a política pública</a:t>
            </a:r>
          </a:p>
        </p:txBody>
      </p:sp>
      <p:sp>
        <p:nvSpPr>
          <p:cNvPr id="5" name="Seta para cima 4"/>
          <p:cNvSpPr/>
          <p:nvPr/>
        </p:nvSpPr>
        <p:spPr>
          <a:xfrm>
            <a:off x="1079326" y="4858139"/>
            <a:ext cx="6912768" cy="1944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Forças “</a:t>
            </a:r>
            <a:r>
              <a:rPr lang="pt-BR" sz="2400" dirty="0" err="1">
                <a:solidFill>
                  <a:srgbClr val="FF0000"/>
                </a:solidFill>
              </a:rPr>
              <a:t>Bottom-up</a:t>
            </a:r>
            <a:r>
              <a:rPr lang="pt-BR" sz="2400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(atores, implementação,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organizações, usuários)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1331640" y="512676"/>
            <a:ext cx="6480720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Forças “</a:t>
            </a:r>
            <a:r>
              <a:rPr lang="pt-BR" sz="2400" dirty="0" err="1">
                <a:solidFill>
                  <a:srgbClr val="FF0000"/>
                </a:solidFill>
              </a:rPr>
              <a:t>Top-Down</a:t>
            </a:r>
            <a:r>
              <a:rPr lang="pt-BR" sz="2400" dirty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(atores, formulação/instituições)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35496" y="2204864"/>
            <a:ext cx="2520280" cy="3240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Contexto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internacional</a:t>
            </a:r>
          </a:p>
        </p:txBody>
      </p:sp>
      <p:sp>
        <p:nvSpPr>
          <p:cNvPr id="8" name="Texto explicativo em setas cruzadas 7"/>
          <p:cNvSpPr/>
          <p:nvPr/>
        </p:nvSpPr>
        <p:spPr>
          <a:xfrm>
            <a:off x="2627784" y="2996952"/>
            <a:ext cx="4176464" cy="172819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Política Pública</a:t>
            </a:r>
          </a:p>
        </p:txBody>
      </p:sp>
      <p:sp>
        <p:nvSpPr>
          <p:cNvPr id="9" name="Seta para a esquerda 8"/>
          <p:cNvSpPr/>
          <p:nvPr/>
        </p:nvSpPr>
        <p:spPr>
          <a:xfrm>
            <a:off x="6948264" y="2924944"/>
            <a:ext cx="2088232" cy="20162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Contexto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doméstico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C4031439-3DBE-9335-0D4E-598707733C76}"/>
              </a:ext>
            </a:extLst>
          </p:cNvPr>
          <p:cNvCxnSpPr/>
          <p:nvPr/>
        </p:nvCxnSpPr>
        <p:spPr>
          <a:xfrm flipH="1">
            <a:off x="6588224" y="4509120"/>
            <a:ext cx="100811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D2E08E3-91E5-BE2D-C1DB-7AE5A099CC36}"/>
              </a:ext>
            </a:extLst>
          </p:cNvPr>
          <p:cNvCxnSpPr/>
          <p:nvPr/>
        </p:nvCxnSpPr>
        <p:spPr>
          <a:xfrm flipH="1" flipV="1">
            <a:off x="6192466" y="2348880"/>
            <a:ext cx="953391" cy="81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CCD82AA-E270-6E10-B0BC-5F9E2E44F501}"/>
              </a:ext>
            </a:extLst>
          </p:cNvPr>
          <p:cNvCxnSpPr/>
          <p:nvPr/>
        </p:nvCxnSpPr>
        <p:spPr>
          <a:xfrm flipV="1">
            <a:off x="1619672" y="2348880"/>
            <a:ext cx="936104" cy="81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8BBB296-7D97-1B1A-8508-400C98BD36C0}"/>
              </a:ext>
            </a:extLst>
          </p:cNvPr>
          <p:cNvCxnSpPr/>
          <p:nvPr/>
        </p:nvCxnSpPr>
        <p:spPr>
          <a:xfrm>
            <a:off x="1475656" y="4509120"/>
            <a:ext cx="108012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4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 herança dos períodos anteriores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412199"/>
            <a:ext cx="89644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Formação de lideranças científicas e políticas: desde as iniciativas da primeira república. Politização das elites culturais/científicas/tecnológicas (semana de 22, tenentismo, imigração, Academia Brasileira de Ciências-1916, Sociedade Brasileira de Química, 1922)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Ex: Armando Sales de Oliveira (USP, FESPSP) engenheiro da Escola Politécnica (1893). Anísio Teixeira, advogado (1922), UDF. Todos pós-graduados no exterior (conhecimentos específicos 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modelos de instituições de PCTI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Cientistas com forte atuação política em prol de suas concepções sobre desenvolvimento social e econômico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Primeira geração de formados nas novas universidades, articulam a institucionalização das Políticas de C&amp;T na década de 50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4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 herança dos períodos anteriores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412199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Reforma Francisco de Campos (1931): organização universitária, associação com termos como “urbanização”, “revolução industrial” e “civilização em mudança” (restrita)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Burocratização (profissionalização) do serviço público: instituições formadoras das elites dirigentes (ciência e técnica)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Fundação Escola de Sociologia e Política de SP (1933), USP (1934): conflito federativo, 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anti-centralização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federal, burguesia industrial em crescimento desde a 1ª República, elites administrativas (docentes estrangeiros que formavam docentes)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UDF (1935): extinta em 1939 (Estado Novo)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Luta pelo regime de dedicação exclusiva (docência e pesquisa)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Entre 1930-49, 160 estabelecimentos de ensino superior no Brasil (em toda a 1ª República, foram cerca de 60)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Apoio internacional (Fund. Rockfeller,  desde 1916 biomédicas) 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 herança dos períodos anteriores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412199"/>
            <a:ext cx="918051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Instituto Nacional de Tecnologia (INT)- 1934, a partir da Estação Experimental de Combustíveis e Minérios (de 1921)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Instituto de Pesquisa Tecnológicas (IPT), autarquia, 1934: antigo Gabinete de Resistência de Materiais da Escola Politécnica de São Paulo (criada em 1893 para formar engenheiros)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Departamento Nacional de Produção Mineral (DNPM,1934)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IBGE (1937)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Conselho Nacional do Petróleo (CNP,1938)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Associação Brasileira de Normas técnicas (ABNT), 1940: padronização (serviços tecnológicos)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Companhia Vale do Rio Doce (CVRD, 1942)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0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A herança dos períodos anteriores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412199"/>
            <a:ext cx="896448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Industrialização no Sudeste (café), bens não-duráveis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Intensificação da produção de bens não-duráveis/bens de capital a partir dos anos 1930 (crise de 1929) e da II Guerra Mundial (1939-1945). Papel central do Estado, mas crescente importância do Investimento Direto Estrangeiro (IDE), consolidada nos 50s</a:t>
            </a:r>
          </a:p>
          <a:p>
            <a:pPr algn="just">
              <a:lnSpc>
                <a:spcPts val="21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Dependência em diversas indústrias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(bens de capital, energia, transportes)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Necessidades do sistema produtivo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(substituição de importações)</a:t>
            </a:r>
          </a:p>
          <a:p>
            <a:pPr algn="just">
              <a:lnSpc>
                <a:spcPts val="21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861048"/>
            <a:ext cx="309634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7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Ciência, tecnologia e desenvolvementismo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6512" y="412199"/>
            <a:ext cx="8964488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Discussões em novos contextos (internos e externos)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Transferência de tecnologia (caixas pretas) X desenvolvimento tecnológico nacional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Base tecnológica (técnicos treinados para usar e adaptar caixas pretas) X base científica (cientistas treinados para gerar e questionar os fundamentos das tecnologias)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Tensão que caracteriza a transição do modelo de desenvolvimento nacionalista para o modelo de desenvolvimento internacionalista: como modernizar a indústria e substituir importações?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Exemplo: Criação da Indústria de petróleo no Brasil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Ciência, tecnologia e desenvolvementismo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457597"/>
            <a:ext cx="9071992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Formação da agenda: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necessidade de produzir combustíveis no país em crescimento. Debate sobre reservas (Monteiro Lobato e o Escândalo do Petróleo, 1936). Primeiras descobertas (1938). Tecnologia simples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onshore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): como avançar?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Formulação: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Campanha Nacional do Petróleo. Conselho Nacional do Petróleo, 1938. Conflito “nacionalistas” X “entreguistas”. 1946: Estatuto Nacional do Petróleo, liberal. Reação: O Petróleo é nosso.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Volta de Vargas (50s)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monopólio estatal da indústria (Petrobras, 1953).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Implementação: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produção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onshore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pelo CNP. Treinamento de técnicos da CNP no exterior. Pequenas refinarias privadas. Petrobras (1953). Tecnologia importada, dependência. Aprendizado tecnológico: fortalecimento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C&amp;T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estatal.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Influência da orientação política em uma política tecnológica: “nacionalismo” X “internacionalismo”. Diferente, por exemplo, da Venezuela (PDVSA, estatal, criada em 1976).</a:t>
            </a:r>
          </a:p>
        </p:txBody>
      </p:sp>
    </p:spTree>
    <p:extLst>
      <p:ext uri="{BB962C8B-B14F-4D97-AF65-F5344CB8AC3E}">
        <p14:creationId xmlns:p14="http://schemas.microsoft.com/office/powerpoint/2010/main" val="3244933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20301</TotalTime>
  <Words>2903</Words>
  <Application>Microsoft Office PowerPoint</Application>
  <PresentationFormat>Apresentação na tela (4:3)</PresentationFormat>
  <Paragraphs>221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faz uma teoria “científica”? Visões tradicionais (Sismondo, 2010): 1. Positivismo (Clube de Viena, meados dos 1870s): construir teorias a partir de dados (por exemplo, medições sobre a posição dos planetas) 2. Falsificacionismo: elaborar teorias e testar sua validade a partir de dados</dc:title>
  <dc:creator>Maquina</dc:creator>
  <cp:lastModifiedBy>Adalberto Azevedo</cp:lastModifiedBy>
  <cp:revision>1199</cp:revision>
  <dcterms:created xsi:type="dcterms:W3CDTF">2012-09-20T13:25:12Z</dcterms:created>
  <dcterms:modified xsi:type="dcterms:W3CDTF">2023-06-29T13:03:42Z</dcterms:modified>
</cp:coreProperties>
</file>