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2" r:id="rId4"/>
    <p:sldId id="307" r:id="rId5"/>
    <p:sldId id="308" r:id="rId6"/>
    <p:sldId id="312" r:id="rId7"/>
    <p:sldId id="310" r:id="rId8"/>
    <p:sldId id="311" r:id="rId9"/>
    <p:sldId id="313" r:id="rId10"/>
    <p:sldId id="315" r:id="rId11"/>
    <p:sldId id="314" r:id="rId12"/>
    <p:sldId id="334" r:id="rId13"/>
    <p:sldId id="316" r:id="rId14"/>
    <p:sldId id="317" r:id="rId15"/>
    <p:sldId id="321" r:id="rId16"/>
    <p:sldId id="318" r:id="rId17"/>
    <p:sldId id="319" r:id="rId18"/>
    <p:sldId id="320" r:id="rId19"/>
    <p:sldId id="322" r:id="rId20"/>
    <p:sldId id="324" r:id="rId21"/>
    <p:sldId id="303" r:id="rId22"/>
    <p:sldId id="304" r:id="rId23"/>
    <p:sldId id="305" r:id="rId24"/>
    <p:sldId id="325" r:id="rId25"/>
    <p:sldId id="323" r:id="rId26"/>
    <p:sldId id="340" r:id="rId27"/>
    <p:sldId id="326" r:id="rId28"/>
    <p:sldId id="328" r:id="rId29"/>
    <p:sldId id="330" r:id="rId30"/>
    <p:sldId id="331" r:id="rId31"/>
    <p:sldId id="332" r:id="rId32"/>
    <p:sldId id="329" r:id="rId33"/>
    <p:sldId id="333" r:id="rId34"/>
    <p:sldId id="335" r:id="rId35"/>
    <p:sldId id="336" r:id="rId36"/>
    <p:sldId id="338" r:id="rId37"/>
    <p:sldId id="339" r:id="rId38"/>
    <p:sldId id="337" r:id="rId39"/>
    <p:sldId id="296" r:id="rId4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645" autoAdjust="0"/>
  </p:normalViewPr>
  <p:slideViewPr>
    <p:cSldViewPr>
      <p:cViewPr>
        <p:scale>
          <a:sx n="62" d="100"/>
          <a:sy n="62" d="100"/>
        </p:scale>
        <p:origin x="-2388" y="-11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70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49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00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02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35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11/04/2025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8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11/04/2025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99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11/04/2025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80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11/04/2025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44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11/04/2025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519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11/04/2025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0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F2B25-300C-4FB8-BAA4-15A5D4B2C925}" type="datetimeFigureOut">
              <a:rPr lang="pt-BR" smtClean="0"/>
              <a:t>11/04/2025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89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12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.pn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microsoft.com/office/2007/relationships/hdphoto" Target="../media/hdphoto2.wdp"/><Relationship Id="rId9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96144" cy="13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06" y="306973"/>
            <a:ext cx="2358153" cy="11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3258437" y="635171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solidFill>
                  <a:schemeClr val="bg1"/>
                </a:solidFill>
              </a:rPr>
              <a:t>Edlley</a:t>
            </a:r>
            <a:r>
              <a:rPr lang="pt-BR" sz="2400" b="1" dirty="0">
                <a:solidFill>
                  <a:schemeClr val="bg1"/>
                </a:solidFill>
              </a:rPr>
              <a:t> Pessoa</a:t>
            </a:r>
          </a:p>
        </p:txBody>
      </p:sp>
      <p:sp>
        <p:nvSpPr>
          <p:cNvPr id="7" name="Retângulo 6"/>
          <p:cNvSpPr/>
          <p:nvPr/>
        </p:nvSpPr>
        <p:spPr>
          <a:xfrm>
            <a:off x="2267744" y="1844824"/>
            <a:ext cx="4525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Módulo 3 – Comunidades e Ecossistemas </a:t>
            </a:r>
          </a:p>
        </p:txBody>
      </p:sp>
      <p:sp>
        <p:nvSpPr>
          <p:cNvPr id="8" name="Retângulo 7"/>
          <p:cNvSpPr/>
          <p:nvPr/>
        </p:nvSpPr>
        <p:spPr>
          <a:xfrm>
            <a:off x="1570300" y="2274834"/>
            <a:ext cx="57525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/>
              <a:t>Aula 9. Ecologia de comunidades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5696" y="1412776"/>
            <a:ext cx="5999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cap="small" dirty="0"/>
              <a:t>Biodiversidade: Interações entre Organismos e Ambiente</a:t>
            </a:r>
            <a:endParaRPr lang="pt-BR" dirty="0"/>
          </a:p>
        </p:txBody>
      </p:sp>
      <p:pic>
        <p:nvPicPr>
          <p:cNvPr id="1030" name="Picture 6" descr="floresta paludosa « A Última Arca de Noé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56" b="69333" l="0" r="100000">
                        <a14:foregroundMark x1="1000" y1="64444" x2="99917" y2="65222"/>
                        <a14:foregroundMark x1="583" y1="65444" x2="19250" y2="65889"/>
                        <a14:foregroundMark x1="14417" y1="67667" x2="37667" y2="67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061"/>
          <a:stretch/>
        </p:blipFill>
        <p:spPr bwMode="auto">
          <a:xfrm>
            <a:off x="0" y="1924444"/>
            <a:ext cx="9144000" cy="438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15816" y="836711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Comparando comunidades</a:t>
            </a:r>
            <a:endParaRPr lang="pt-BR" sz="24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791072" y="1844824"/>
            <a:ext cx="601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Riqueza</a:t>
            </a:r>
            <a:r>
              <a:rPr lang="pt-BR" dirty="0" smtClean="0"/>
              <a:t> – Número de espécies diferentes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747285" y="3574757"/>
            <a:ext cx="468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Abundância relativa </a:t>
            </a:r>
            <a:r>
              <a:rPr lang="pt-BR" dirty="0" smtClean="0"/>
              <a:t>- </a:t>
            </a:r>
            <a:r>
              <a:rPr lang="pt-BR" dirty="0"/>
              <a:t>Número de </a:t>
            </a:r>
            <a:r>
              <a:rPr lang="pt-BR" dirty="0" smtClean="0"/>
              <a:t>cada espécies em uma área relativo ao total 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78337" y="5661248"/>
            <a:ext cx="494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Diversidade </a:t>
            </a:r>
            <a:r>
              <a:rPr lang="pt-BR" dirty="0" smtClean="0"/>
              <a:t>– inclui informações sobre Riqueza e Abundância relativa</a:t>
            </a:r>
            <a:endParaRPr lang="pt-B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8" t="21145" r="41758" b="51698"/>
          <a:stretch/>
        </p:blipFill>
        <p:spPr bwMode="auto">
          <a:xfrm>
            <a:off x="5691716" y="1335251"/>
            <a:ext cx="2896082" cy="175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t="35319" r="47442" b="18208"/>
          <a:stretch/>
        </p:blipFill>
        <p:spPr bwMode="auto">
          <a:xfrm>
            <a:off x="5306218" y="3170585"/>
            <a:ext cx="3565975" cy="359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9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8" t="21145" r="13689" b="20277"/>
          <a:stretch/>
        </p:blipFill>
        <p:spPr bwMode="auto">
          <a:xfrm>
            <a:off x="471371" y="1412776"/>
            <a:ext cx="8216745" cy="536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15816" y="836711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Comparando comunidades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26634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4" t="40427" r="13358" b="11757"/>
          <a:stretch/>
        </p:blipFill>
        <p:spPr bwMode="auto">
          <a:xfrm>
            <a:off x="17584" y="1628800"/>
            <a:ext cx="9032789" cy="478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915816" y="836711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Comparando comunidades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13829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843808" y="754439"/>
            <a:ext cx="3831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Dominância</a:t>
            </a:r>
            <a:endParaRPr lang="pt-BR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1" t="38301" r="12872" b="17467"/>
          <a:stretch/>
        </p:blipFill>
        <p:spPr bwMode="auto">
          <a:xfrm>
            <a:off x="179512" y="1651261"/>
            <a:ext cx="5078628" cy="460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ui ao cerrado e preciso te contar como foi - Greenpeace Brasi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5"/>
          <a:stretch/>
        </p:blipFill>
        <p:spPr bwMode="auto">
          <a:xfrm>
            <a:off x="5364088" y="1651261"/>
            <a:ext cx="3407282" cy="460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01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3" t="38178" r="17683" b="18703"/>
          <a:stretch/>
        </p:blipFill>
        <p:spPr bwMode="auto">
          <a:xfrm>
            <a:off x="601100" y="1347001"/>
            <a:ext cx="7808234" cy="55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392425" y="885336"/>
            <a:ext cx="453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Dominância – Predador-chave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896817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843807" y="885336"/>
            <a:ext cx="3831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Dominância – Distúrbio</a:t>
            </a:r>
          </a:p>
        </p:txBody>
      </p:sp>
      <p:pic>
        <p:nvPicPr>
          <p:cNvPr id="2052" name="Picture 4" descr="Quilombolas do Maranhão sofrem ameaças de fazendeiro - Amazônia Re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5" y="1484784"/>
            <a:ext cx="871464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7° ano E - Colégio Santa Maria [licensed for non-commercial use only] /  Matas dos Coca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3" y="4368864"/>
            <a:ext cx="2497461" cy="24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88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27584" y="754439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As comunidades são organizadas em teias alimentares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3529" y="1340768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Cadeias alimentares </a:t>
            </a:r>
            <a:r>
              <a:rPr lang="pt-BR" sz="2000" dirty="0"/>
              <a:t>→ Representações lineares de como as espécies em uma comunidade alimentam-se umas das outras e, portanto, como transferem energia e nutrientes de um grupo para o </a:t>
            </a:r>
            <a:r>
              <a:rPr lang="pt-BR" sz="2000" dirty="0" smtClean="0"/>
              <a:t>outro</a:t>
            </a:r>
          </a:p>
          <a:p>
            <a:endParaRPr lang="pt-BR" sz="2000" dirty="0" smtClean="0"/>
          </a:p>
          <a:p>
            <a:r>
              <a:rPr lang="pt-BR" sz="2000" dirty="0" smtClean="0"/>
              <a:t> </a:t>
            </a:r>
            <a:r>
              <a:rPr lang="pt-BR" sz="2000" b="1" dirty="0"/>
              <a:t>Teias alimentares </a:t>
            </a:r>
            <a:r>
              <a:rPr lang="pt-BR" sz="2000" dirty="0"/>
              <a:t>→ Representações complexas e realistas de como as espécies alimentam-se umas das outras em uma comunidade e incluem conexões entre muitas espécies de produtores, consumidores, detritívoros, carniceiros e decompositores</a:t>
            </a:r>
          </a:p>
        </p:txBody>
      </p:sp>
      <p:pic>
        <p:nvPicPr>
          <p:cNvPr id="4098" name="Picture 2" descr="Cadeia e teia alimentar: o que são, diferenças e exemplos - Toda Matér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0" b="7249"/>
          <a:stretch/>
        </p:blipFill>
        <p:spPr bwMode="auto">
          <a:xfrm>
            <a:off x="0" y="3895313"/>
            <a:ext cx="9144000" cy="296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36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1" t="18806" r="17133" b="14476"/>
          <a:stretch/>
        </p:blipFill>
        <p:spPr bwMode="auto">
          <a:xfrm>
            <a:off x="1540597" y="620688"/>
            <a:ext cx="5833042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91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949753" y="836712"/>
            <a:ext cx="73666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As comunidades podem ser caracterizadas por seus níveis tróficos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2" t="17299" r="13436" b="14253"/>
          <a:stretch/>
        </p:blipFill>
        <p:spPr bwMode="auto">
          <a:xfrm>
            <a:off x="917340" y="1268760"/>
            <a:ext cx="7309319" cy="552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843808" y="6669360"/>
            <a:ext cx="5472608" cy="116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907" r="23475" b="21915"/>
          <a:stretch/>
        </p:blipFill>
        <p:spPr bwMode="auto">
          <a:xfrm>
            <a:off x="1547664" y="1268760"/>
            <a:ext cx="6048672" cy="54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763734" y="683463"/>
            <a:ext cx="3266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EFEITOS DIRETOS </a:t>
            </a:r>
            <a:r>
              <a:rPr lang="pt-BR" b="1" i="1" dirty="0" smtClean="0"/>
              <a:t>VS. </a:t>
            </a:r>
            <a:r>
              <a:rPr lang="pt-BR" b="1" dirty="0"/>
              <a:t>INDIRETOS</a:t>
            </a:r>
          </a:p>
        </p:txBody>
      </p:sp>
    </p:spTree>
    <p:extLst>
      <p:ext uri="{BB962C8B-B14F-4D97-AF65-F5344CB8AC3E}">
        <p14:creationId xmlns:p14="http://schemas.microsoft.com/office/powerpoint/2010/main" val="379878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EA058752-3633-46BB-AD1A-2C5AEA285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16248" r="10065" b="11304"/>
          <a:stretch>
            <a:fillRect/>
          </a:stretch>
        </p:blipFill>
        <p:spPr bwMode="auto">
          <a:xfrm>
            <a:off x="611560" y="620688"/>
            <a:ext cx="8232069" cy="57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xmlns="" id="{53CD7034-6BB1-4AF3-98E4-1CA1526B2C8B}"/>
              </a:ext>
            </a:extLst>
          </p:cNvPr>
          <p:cNvCxnSpPr>
            <a:cxnSpLocks/>
          </p:cNvCxnSpPr>
          <p:nvPr/>
        </p:nvCxnSpPr>
        <p:spPr>
          <a:xfrm flipH="1" flipV="1">
            <a:off x="4259542" y="4149081"/>
            <a:ext cx="96434" cy="136815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29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9" t="26402" r="16114" b="26896"/>
          <a:stretch/>
        </p:blipFill>
        <p:spPr bwMode="auto">
          <a:xfrm>
            <a:off x="263204" y="1241376"/>
            <a:ext cx="787516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81" b="61810" l="55655" r="81131">
                        <a14:foregroundMark x1="57262" y1="38000" x2="63690" y2="45619"/>
                        <a14:foregroundMark x1="63690" y1="45524" x2="64464" y2="48000"/>
                        <a14:foregroundMark x1="63333" y1="52000" x2="66310" y2="52190"/>
                        <a14:foregroundMark x1="66964" y1="60667" x2="68929" y2="58952"/>
                        <a14:foregroundMark x1="71369" y1="60952" x2="71845" y2="58095"/>
                        <a14:foregroundMark x1="68750" y1="60571" x2="70833" y2="58952"/>
                        <a14:foregroundMark x1="60952" y1="48286" x2="62798" y2="50286"/>
                        <a14:foregroundMark x1="61667" y1="47238" x2="62440" y2="47429"/>
                        <a14:backgroundMark x1="57500" y1="41429" x2="62202" y2="4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29675" r="17335" b="37213"/>
          <a:stretch/>
        </p:blipFill>
        <p:spPr bwMode="auto">
          <a:xfrm>
            <a:off x="7222130" y="5409349"/>
            <a:ext cx="1936240" cy="143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763734" y="683463"/>
            <a:ext cx="3266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EFEITOS DIRETOS </a:t>
            </a:r>
            <a:r>
              <a:rPr lang="pt-BR" b="1" i="1" dirty="0" smtClean="0"/>
              <a:t>VS. </a:t>
            </a:r>
            <a:r>
              <a:rPr lang="pt-BR" b="1" dirty="0"/>
              <a:t>INDIRETOS</a:t>
            </a:r>
          </a:p>
        </p:txBody>
      </p:sp>
    </p:spTree>
    <p:extLst>
      <p:ext uri="{BB962C8B-B14F-4D97-AF65-F5344CB8AC3E}">
        <p14:creationId xmlns:p14="http://schemas.microsoft.com/office/powerpoint/2010/main" val="2636326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3074" name="Picture 2" descr="Dicas importantes para cultivar cacau | Cursos a Distância CPT">
            <a:extLst>
              <a:ext uri="{FF2B5EF4-FFF2-40B4-BE49-F238E27FC236}">
                <a16:creationId xmlns:a16="http://schemas.microsoft.com/office/drawing/2014/main" xmlns="" id="{0EDF7F2A-7F9B-43AD-BB59-200A8D26B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912" y1="39294" x2="41765" y2="81236"/>
                        <a14:foregroundMark x1="35000" y1="33113" x2="41618" y2="33996"/>
                        <a14:foregroundMark x1="37500" y1="33113" x2="35588" y2="23400"/>
                        <a14:foregroundMark x1="41912" y1="33333" x2="44559" y2="40177"/>
                        <a14:foregroundMark x1="1029" y1="51435" x2="33676" y2="23620"/>
                        <a14:foregroundMark x1="43971" y1="18764" x2="60735" y2="15011"/>
                        <a14:foregroundMark x1="68676" y1="10155" x2="80294" y2="7285"/>
                        <a14:foregroundMark x1="17059" y1="23620" x2="70441" y2="662"/>
                        <a14:foregroundMark x1="441" y1="32009" x2="14706" y2="26711"/>
                        <a14:foregroundMark x1="1471" y1="30243" x2="21618" y2="15673"/>
                        <a14:foregroundMark x1="25441" y1="13687" x2="49559" y2="1987"/>
                        <a14:foregroundMark x1="18235" y1="14128" x2="26324" y2="12583"/>
                        <a14:foregroundMark x1="26324" y1="12583" x2="26324" y2="12583"/>
                        <a14:foregroundMark x1="6765" y1="46137" x2="9706" y2="60927"/>
                        <a14:backgroundMark x1="10735" y1="46578" x2="12353" y2="57616"/>
                        <a14:backgroundMark x1="9118" y1="47682" x2="8235" y2="47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2" y="620688"/>
            <a:ext cx="10338232" cy="688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obroma cacao | Jardim Cor">
            <a:extLst>
              <a:ext uri="{FF2B5EF4-FFF2-40B4-BE49-F238E27FC236}">
                <a16:creationId xmlns:a16="http://schemas.microsoft.com/office/drawing/2014/main" xmlns="" id="{D677A04D-2673-40EB-A416-A152122CF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42969" y1="55990" x2="34570" y2="9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55740">
            <a:off x="-1184378" y="328002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ulicoides Diptera Ceratopogonidae | Stable Diffusion Online">
            <a:extLst>
              <a:ext uri="{FF2B5EF4-FFF2-40B4-BE49-F238E27FC236}">
                <a16:creationId xmlns:a16="http://schemas.microsoft.com/office/drawing/2014/main" xmlns="" id="{776C7A8D-D7EA-4A1C-945A-B03A55577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52539" y1="42383" x2="53613" y2="45215"/>
                        <a14:backgroundMark x1="58008" y1="46191" x2="61133" y2="47168"/>
                        <a14:backgroundMark x1="64746" y1="67285" x2="86426" y2="75195"/>
                        <a14:backgroundMark x1="54395" y1="67480" x2="58594" y2="99902"/>
                        <a14:backgroundMark x1="40430" y1="65039" x2="30273" y2="99512"/>
                        <a14:backgroundMark x1="32324" y1="62305" x2="20117" y2="69629"/>
                        <a14:backgroundMark x1="45996" y1="60059" x2="42871" y2="74609"/>
                        <a14:backgroundMark x1="39648" y1="59473" x2="29688" y2="61328"/>
                        <a14:backgroundMark x1="36426" y1="54492" x2="29492" y2="5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6116">
            <a:off x="2902125" y="635139"/>
            <a:ext cx="1810360" cy="18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ulicoides Diptera Ceratopogonidae | Stable Diffusion Online">
            <a:extLst>
              <a:ext uri="{FF2B5EF4-FFF2-40B4-BE49-F238E27FC236}">
                <a16:creationId xmlns:a16="http://schemas.microsoft.com/office/drawing/2014/main" xmlns="" id="{D3804A1C-0C3E-4B54-9417-276EC0E8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52539" y1="42383" x2="53613" y2="45215"/>
                        <a14:backgroundMark x1="58008" y1="46191" x2="61133" y2="47168"/>
                        <a14:backgroundMark x1="64746" y1="67285" x2="86426" y2="75195"/>
                        <a14:backgroundMark x1="54395" y1="67480" x2="58594" y2="99902"/>
                        <a14:backgroundMark x1="40430" y1="65039" x2="30273" y2="99512"/>
                        <a14:backgroundMark x1="32324" y1="62305" x2="20117" y2="69629"/>
                        <a14:backgroundMark x1="45996" y1="60059" x2="42871" y2="74609"/>
                        <a14:backgroundMark x1="39648" y1="59473" x2="29688" y2="61328"/>
                        <a14:backgroundMark x1="36426" y1="54492" x2="29492" y2="5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496" y="1540320"/>
            <a:ext cx="1664132" cy="166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ulicoides Diptera Ceratopogonidae | Stable Diffusion Online">
            <a:extLst>
              <a:ext uri="{FF2B5EF4-FFF2-40B4-BE49-F238E27FC236}">
                <a16:creationId xmlns:a16="http://schemas.microsoft.com/office/drawing/2014/main" xmlns="" id="{9B5945FE-E9F0-4CF7-B8E9-CA8F3B6CE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52539" y1="42383" x2="53613" y2="45215"/>
                        <a14:backgroundMark x1="58008" y1="46191" x2="61133" y2="47168"/>
                        <a14:backgroundMark x1="64746" y1="67285" x2="86426" y2="75195"/>
                        <a14:backgroundMark x1="54395" y1="67480" x2="58594" y2="99902"/>
                        <a14:backgroundMark x1="40430" y1="65039" x2="30273" y2="99512"/>
                        <a14:backgroundMark x1="32324" y1="62305" x2="20117" y2="69629"/>
                        <a14:backgroundMark x1="45996" y1="60059" x2="42871" y2="74609"/>
                        <a14:backgroundMark x1="39648" y1="59473" x2="29688" y2="61328"/>
                        <a14:backgroundMark x1="36426" y1="54492" x2="29492" y2="5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6981">
            <a:off x="797624" y="4963850"/>
            <a:ext cx="1664132" cy="166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23528" y="763289"/>
            <a:ext cx="3011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Redes </a:t>
            </a:r>
            <a:r>
              <a:rPr lang="pt-BR" sz="2800" b="1" dirty="0"/>
              <a:t>de interação</a:t>
            </a:r>
          </a:p>
        </p:txBody>
      </p:sp>
    </p:spTree>
    <p:extLst>
      <p:ext uri="{BB962C8B-B14F-4D97-AF65-F5344CB8AC3E}">
        <p14:creationId xmlns:p14="http://schemas.microsoft.com/office/powerpoint/2010/main" val="2540744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4100" name="Picture 4" descr="Ceplac faz 65 anos de pesquisa e tecnologia para o cacau brasileiro -  Revista Cultivar">
            <a:extLst>
              <a:ext uri="{FF2B5EF4-FFF2-40B4-BE49-F238E27FC236}">
                <a16:creationId xmlns:a16="http://schemas.microsoft.com/office/drawing/2014/main" xmlns="" id="{C0E50860-BB42-4187-9252-D19BA1CF5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8"/>
          <a:stretch/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stados se reúnem para discutir monilíase do cacaueiro">
            <a:extLst>
              <a:ext uri="{FF2B5EF4-FFF2-40B4-BE49-F238E27FC236}">
                <a16:creationId xmlns:a16="http://schemas.microsoft.com/office/drawing/2014/main" xmlns="" id="{D65B866F-0805-4C69-BD27-AB892F425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5027" y1="13655" x2="26203" y2="23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844824"/>
            <a:ext cx="3974251" cy="52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468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5122" name="Picture 2" descr="Midge larva- Ceratopogonidae | From Tasmania. A very bizarre… | Flickr">
            <a:extLst>
              <a:ext uri="{FF2B5EF4-FFF2-40B4-BE49-F238E27FC236}">
                <a16:creationId xmlns:a16="http://schemas.microsoft.com/office/drawing/2014/main" xmlns="" id="{9ECF83A7-BD98-4F70-A2A6-6D7C582E2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1"/>
          <a:stretch/>
        </p:blipFill>
        <p:spPr bwMode="auto">
          <a:xfrm>
            <a:off x="0" y="620689"/>
            <a:ext cx="9144000" cy="627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ulicoides Diptera Ceratopogonidae | Stable Diffusion Online">
            <a:extLst>
              <a:ext uri="{FF2B5EF4-FFF2-40B4-BE49-F238E27FC236}">
                <a16:creationId xmlns:a16="http://schemas.microsoft.com/office/drawing/2014/main" xmlns="" id="{B95DBE47-0CF6-4D44-8DFE-65F9B2FB1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2539" y1="42383" x2="53613" y2="45215"/>
                        <a14:backgroundMark x1="58008" y1="46191" x2="61133" y2="47168"/>
                        <a14:backgroundMark x1="64746" y1="67285" x2="86426" y2="75195"/>
                        <a14:backgroundMark x1="54395" y1="67480" x2="58594" y2="99902"/>
                        <a14:backgroundMark x1="40430" y1="65039" x2="30273" y2="99512"/>
                        <a14:backgroundMark x1="32324" y1="62305" x2="20117" y2="69629"/>
                        <a14:backgroundMark x1="45996" y1="60059" x2="42871" y2="74609"/>
                        <a14:backgroundMark x1="39648" y1="59473" x2="29688" y2="61328"/>
                        <a14:backgroundMark x1="36426" y1="54492" x2="29492" y2="58691"/>
                        <a14:backgroundMark x1="28738" y1="54931" x2="27572" y2="54931"/>
                        <a14:backgroundMark x1="80170" y1="61294" x2="82185" y2="61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9038"/>
            <a:ext cx="3921300" cy="39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67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951776" y="764704"/>
            <a:ext cx="3420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EFEITOS TOPO-BASE E BASE-TOPO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19572" y="1844824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Controle </a:t>
            </a:r>
            <a:r>
              <a:rPr lang="pt-BR" sz="2000" b="1" dirty="0" err="1"/>
              <a:t>bottom-up</a:t>
            </a:r>
            <a:r>
              <a:rPr lang="pt-BR" sz="2000" b="1" dirty="0"/>
              <a:t> </a:t>
            </a:r>
            <a:r>
              <a:rPr lang="pt-BR" sz="2000" b="1" dirty="0" smtClean="0"/>
              <a:t>(BASE-TOPO) </a:t>
            </a:r>
            <a:r>
              <a:rPr lang="pt-BR" sz="2000" dirty="0"/>
              <a:t>→ Quando as abundâncias dos grupos tróficos na natureza são determinadas pela quantidade de energia disponível dos produtores em uma comunidade </a:t>
            </a:r>
            <a:endParaRPr lang="pt-BR" sz="2000" dirty="0" smtClean="0"/>
          </a:p>
          <a:p>
            <a:endParaRPr lang="pt-BR" sz="2000" dirty="0"/>
          </a:p>
          <a:p>
            <a:endParaRPr lang="pt-BR" sz="2000" dirty="0" smtClean="0"/>
          </a:p>
          <a:p>
            <a:endParaRPr lang="pt-BR" sz="2000" dirty="0"/>
          </a:p>
          <a:p>
            <a:r>
              <a:rPr lang="pt-BR" sz="2000" b="1" dirty="0" smtClean="0"/>
              <a:t>Controle </a:t>
            </a:r>
            <a:r>
              <a:rPr lang="pt-BR" sz="2000" b="1" dirty="0"/>
              <a:t>top-</a:t>
            </a:r>
            <a:r>
              <a:rPr lang="pt-BR" sz="2000" b="1" dirty="0" err="1"/>
              <a:t>down</a:t>
            </a:r>
            <a:r>
              <a:rPr lang="pt-BR" sz="2000" b="1" dirty="0"/>
              <a:t> </a:t>
            </a:r>
            <a:r>
              <a:rPr lang="pt-BR" sz="2000" b="1" dirty="0" smtClean="0"/>
              <a:t>(</a:t>
            </a:r>
            <a:r>
              <a:rPr lang="pt-BR" sz="2000" b="1" dirty="0"/>
              <a:t>TOPO-BASE</a:t>
            </a:r>
            <a:r>
              <a:rPr lang="pt-BR" sz="2000" b="1" dirty="0" smtClean="0"/>
              <a:t>) </a:t>
            </a:r>
            <a:r>
              <a:rPr lang="pt-BR" sz="2000" dirty="0"/>
              <a:t>→ Quando a abundância dos grupos tróficos é determinada pela existência de predadores no topo da teia alimentar</a:t>
            </a:r>
          </a:p>
        </p:txBody>
      </p:sp>
      <p:pic>
        <p:nvPicPr>
          <p:cNvPr id="5122" name="Picture 2" descr="Seta para cima e para baixo - ícones de setas grát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68" y="4707146"/>
            <a:ext cx="1944216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eta para cima e para baixo - ícones de setas grátis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2" y="4581128"/>
            <a:ext cx="1944216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211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9" t="22981" r="16688" b="27934"/>
          <a:stretch/>
        </p:blipFill>
        <p:spPr bwMode="auto">
          <a:xfrm>
            <a:off x="571121" y="629379"/>
            <a:ext cx="8001757" cy="610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924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2" name="AutoShape 2" descr="Diagrama Do Ecossistema，Lobo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t="31592" r="40852" b="15989"/>
          <a:stretch/>
        </p:blipFill>
        <p:spPr bwMode="auto">
          <a:xfrm>
            <a:off x="771248" y="1272560"/>
            <a:ext cx="7482840" cy="524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929260" y="764704"/>
            <a:ext cx="1285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TOPO-BASE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7475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3164210" y="684352"/>
            <a:ext cx="2992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Sucessão Ecológica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791072" y="1314201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Processo pelo qual a composição de espécies de uma comunidade muda com o tempo</a:t>
            </a:r>
          </a:p>
        </p:txBody>
      </p:sp>
      <p:pic>
        <p:nvPicPr>
          <p:cNvPr id="3074" name="Picture 2" descr="O que é sucessão ecológica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0" y="1995460"/>
            <a:ext cx="8173416" cy="465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19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5" t="51398" r="18688" b="17097"/>
          <a:stretch/>
        </p:blipFill>
        <p:spPr bwMode="auto">
          <a:xfrm>
            <a:off x="0" y="2048275"/>
            <a:ext cx="914400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364810" y="692696"/>
            <a:ext cx="2591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Sucessão Ecológica</a:t>
            </a:r>
          </a:p>
        </p:txBody>
      </p:sp>
      <p:sp>
        <p:nvSpPr>
          <p:cNvPr id="9" name="Retângulo 8"/>
          <p:cNvSpPr/>
          <p:nvPr/>
        </p:nvSpPr>
        <p:spPr>
          <a:xfrm>
            <a:off x="791072" y="1314201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Processo pelo qual a composição de espécies de uma comunidade muda com o tempo</a:t>
            </a:r>
          </a:p>
        </p:txBody>
      </p:sp>
    </p:spTree>
    <p:extLst>
      <p:ext uri="{BB962C8B-B14F-4D97-AF65-F5344CB8AC3E}">
        <p14:creationId xmlns:p14="http://schemas.microsoft.com/office/powerpoint/2010/main" val="3350455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164210" y="693414"/>
            <a:ext cx="2992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Sucessão Ecológica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903651" y="1349556"/>
            <a:ext cx="151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Primária</a:t>
            </a:r>
            <a:endParaRPr lang="pt-BR" sz="2800" b="1" dirty="0"/>
          </a:p>
        </p:txBody>
      </p:sp>
      <p:pic>
        <p:nvPicPr>
          <p:cNvPr id="6146" name="Picture 2" descr="O que é a sucessão ecológica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/>
          <a:stretch/>
        </p:blipFill>
        <p:spPr bwMode="auto">
          <a:xfrm>
            <a:off x="69304" y="2990334"/>
            <a:ext cx="9074696" cy="37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481311" y="2204864"/>
            <a:ext cx="2250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/>
              <a:t>Ambiente </a:t>
            </a:r>
            <a:r>
              <a:rPr lang="pt-BR" sz="2000" dirty="0"/>
              <a:t>inabitado</a:t>
            </a:r>
          </a:p>
        </p:txBody>
      </p:sp>
    </p:spTree>
    <p:extLst>
      <p:ext uri="{BB962C8B-B14F-4D97-AF65-F5344CB8AC3E}">
        <p14:creationId xmlns:p14="http://schemas.microsoft.com/office/powerpoint/2010/main" val="2541739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49F9E05D-77CC-4A78-9D4B-CDAEE07407E1}"/>
              </a:ext>
            </a:extLst>
          </p:cNvPr>
          <p:cNvSpPr/>
          <p:nvPr/>
        </p:nvSpPr>
        <p:spPr>
          <a:xfrm>
            <a:off x="1627214" y="1404341"/>
            <a:ext cx="6066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Conjunto de espécies que vivem juntas em uma área específica</a:t>
            </a:r>
          </a:p>
        </p:txBody>
      </p:sp>
      <p:pic>
        <p:nvPicPr>
          <p:cNvPr id="2054" name="Picture 6" descr="O Pantanal das águas, do fogo e das milhares de aves">
            <a:extLst>
              <a:ext uri="{FF2B5EF4-FFF2-40B4-BE49-F238E27FC236}">
                <a16:creationId xmlns:a16="http://schemas.microsoft.com/office/drawing/2014/main" xmlns="" id="{F4746084-0720-4B75-A581-7266D1937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>
                        <a14:foregroundMark x1="3250" y1="38333" x2="3125" y2="40417"/>
                        <a14:foregroundMark x1="3750" y1="37500" x2="5125" y2="38125"/>
                        <a14:foregroundMark x1="20625" y1="41250" x2="23125" y2="47917"/>
                        <a14:foregroundMark x1="25250" y1="44167" x2="25625" y2="50417"/>
                        <a14:foregroundMark x1="28000" y1="43750" x2="27750" y2="51667"/>
                        <a14:foregroundMark x1="55375" y1="42917" x2="55875" y2="51042"/>
                        <a14:foregroundMark x1="77375" y1="43333" x2="78375" y2="48958"/>
                        <a14:foregroundMark x1="96625" y1="43333" x2="96375" y2="52292"/>
                        <a14:foregroundMark x1="95125" y1="44375" x2="96750" y2="51875"/>
                        <a14:foregroundMark x1="96625" y1="41667" x2="97000" y2="50208"/>
                        <a14:foregroundMark x1="74375" y1="45000" x2="74375" y2="49583"/>
                        <a14:foregroundMark x1="64500" y1="44583" x2="65125" y2="52292"/>
                        <a14:foregroundMark x1="58625" y1="44375" x2="59250" y2="51667"/>
                        <a14:foregroundMark x1="42250" y1="41875" x2="42500" y2="44375"/>
                        <a14:foregroundMark x1="14375" y1="28333" x2="16000" y2="29375"/>
                        <a14:foregroundMark x1="16875" y1="30000" x2="19000" y2="30000"/>
                        <a14:foregroundMark x1="12000" y1="31667" x2="14875" y2="30000"/>
                        <a14:foregroundMark x1="27625" y1="37708" x2="31750" y2="38958"/>
                        <a14:foregroundMark x1="30875" y1="37500" x2="34000" y2="36875"/>
                        <a14:foregroundMark x1="89250" y1="26250" x2="90125" y2="23750"/>
                        <a14:foregroundMark x1="90125" y1="26250" x2="91625" y2="27292"/>
                        <a14:foregroundMark x1="88500" y1="26250" x2="86750" y2="27708"/>
                        <a14:foregroundMark x1="63250" y1="24167" x2="67500" y2="23958"/>
                        <a14:foregroundMark x1="67500" y1="23958" x2="68750" y2="25417"/>
                        <a14:foregroundMark x1="63125" y1="23958" x2="60250" y2="25833"/>
                        <a14:foregroundMark x1="66000" y1="23333" x2="65375" y2="22083"/>
                        <a14:backgroundMark x1="32500" y1="37292" x2="32500" y2="37292"/>
                        <a14:backgroundMark x1="29500" y1="37917" x2="29500" y2="37917"/>
                        <a14:backgroundMark x1="32375" y1="37500" x2="29500" y2="39375"/>
                        <a14:backgroundMark x1="27500" y1="34792" x2="35250" y2="43125"/>
                        <a14:backgroundMark x1="32000" y1="34375" x2="29000" y2="40208"/>
                        <a14:backgroundMark x1="27625" y1="31667" x2="33125" y2="36042"/>
                        <a14:backgroundMark x1="57500" y1="43125" x2="57625" y2="46042"/>
                        <a14:backgroundMark x1="94500" y1="43958" x2="95125" y2="4604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14"/>
          <a:stretch/>
        </p:blipFill>
        <p:spPr bwMode="auto">
          <a:xfrm>
            <a:off x="0" y="2530034"/>
            <a:ext cx="9144000" cy="432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9D192E4E-AB63-4E82-B656-202CF23B2D40}"/>
              </a:ext>
            </a:extLst>
          </p:cNvPr>
          <p:cNvSpPr/>
          <p:nvPr/>
        </p:nvSpPr>
        <p:spPr>
          <a:xfrm>
            <a:off x="2411760" y="3140968"/>
            <a:ext cx="93610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409F367-7C09-4D18-8A7B-00534DD3B4D0}"/>
              </a:ext>
            </a:extLst>
          </p:cNvPr>
          <p:cNvSpPr/>
          <p:nvPr/>
        </p:nvSpPr>
        <p:spPr>
          <a:xfrm>
            <a:off x="5378873" y="2398721"/>
            <a:ext cx="93610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2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7170" name="Picture 2" descr="Sucessão ecológica: o que é, etapas, exercício - Brasil Esco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2" y="979632"/>
            <a:ext cx="8102544" cy="540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936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8194" name="Picture 2" descr="Sucessão ecológica dunar - vegetação dunar. - Jovens Repórteres para o  Ambient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1" b="27291"/>
          <a:stretch/>
        </p:blipFill>
        <p:spPr bwMode="auto">
          <a:xfrm>
            <a:off x="758645" y="764704"/>
            <a:ext cx="7996858" cy="578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079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164210" y="692696"/>
            <a:ext cx="2992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Sucessão Ecológica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724574" y="134076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Secundária</a:t>
            </a:r>
            <a:endParaRPr lang="pt-BR" sz="2800" b="1" dirty="0"/>
          </a:p>
        </p:txBody>
      </p:sp>
      <p:pic>
        <p:nvPicPr>
          <p:cNvPr id="5124" name="Picture 4" descr="O que é a sucessão ecológica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8"/>
          <a:stretch/>
        </p:blipFill>
        <p:spPr bwMode="auto">
          <a:xfrm>
            <a:off x="90299" y="3225114"/>
            <a:ext cx="8953178" cy="36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830768" y="2160551"/>
            <a:ext cx="56598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/>
              <a:t>Ocupação secundária de uma comunidade destruída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137364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9218" name="Picture 2" descr="Sucessão ecológica: o que é, etapas, exercício - Brasil Esco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8" y="764704"/>
            <a:ext cx="79928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20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10242" name="Picture 2" descr="descreva como deve ocorrer a sucessão ecológica em uma área florestal  atingida por um incêndio?​ - brainly.com.b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980727"/>
            <a:ext cx="7992888" cy="533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213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731143" y="764704"/>
            <a:ext cx="3681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Espécies pioneiras e tardias</a:t>
            </a:r>
          </a:p>
        </p:txBody>
      </p:sp>
      <p:sp>
        <p:nvSpPr>
          <p:cNvPr id="3" name="Retângulo 2"/>
          <p:cNvSpPr/>
          <p:nvPr/>
        </p:nvSpPr>
        <p:spPr>
          <a:xfrm>
            <a:off x="448411" y="1844824"/>
            <a:ext cx="80831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Espécies pioneiras </a:t>
            </a:r>
            <a:r>
              <a:rPr lang="pt-BR" dirty="0"/>
              <a:t>= dominam os estágios iniciais da sucessão; </a:t>
            </a:r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b="1" dirty="0" smtClean="0"/>
          </a:p>
          <a:p>
            <a:r>
              <a:rPr lang="pt-BR" b="1" dirty="0" smtClean="0"/>
              <a:t>Espécies </a:t>
            </a:r>
            <a:r>
              <a:rPr lang="pt-BR" b="1" dirty="0"/>
              <a:t>tardias </a:t>
            </a:r>
            <a:r>
              <a:rPr lang="pt-BR" dirty="0"/>
              <a:t>= dominam os estágios mais avançados da sucessão; </a:t>
            </a:r>
          </a:p>
        </p:txBody>
      </p:sp>
      <p:pic>
        <p:nvPicPr>
          <p:cNvPr id="12290" name="Picture 2" descr="As briófitas são consideradas espécies pioneiras, ou seja, geralmente são  as que primeiro se desenvolvem - brainly.com.b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6594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ucessão ecológica: o que é, etapas, exercício - Brasil Esco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99" y="2265947"/>
            <a:ext cx="2614614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O que é a sucessão ecológica?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6" t="39679"/>
          <a:stretch/>
        </p:blipFill>
        <p:spPr bwMode="auto">
          <a:xfrm>
            <a:off x="6084168" y="2265947"/>
            <a:ext cx="2475282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Obidos.Net.Br - O Dia da Árvore e a Importância da Arborização nas Cidade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28985" r="1145" b="5284"/>
          <a:stretch/>
        </p:blipFill>
        <p:spPr bwMode="auto">
          <a:xfrm>
            <a:off x="611561" y="4707147"/>
            <a:ext cx="2567588" cy="174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Plantas epífitas. Importância das plantas epífitas - Brasil Escol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948" y="4760624"/>
            <a:ext cx="2600065" cy="172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Belo gênero de plantas mico-heterotróficas na floresta tropical. | Foto  Premi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94" y="4760623"/>
            <a:ext cx="2541099" cy="16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127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690523" y="836711"/>
            <a:ext cx="3940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K </a:t>
            </a:r>
            <a:r>
              <a:rPr lang="pt-BR" sz="2400" b="1" dirty="0"/>
              <a:t>estrategista e </a:t>
            </a:r>
            <a:r>
              <a:rPr lang="pt-BR" sz="2400" b="1" dirty="0" smtClean="0"/>
              <a:t>R </a:t>
            </a:r>
            <a:r>
              <a:rPr lang="pt-BR" sz="2400" b="1" dirty="0"/>
              <a:t>estrategista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5" t="41777" r="14908" b="25111"/>
          <a:stretch/>
        </p:blipFill>
        <p:spPr bwMode="auto">
          <a:xfrm>
            <a:off x="5722220" y="2652438"/>
            <a:ext cx="2234156" cy="34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0" t="41777" r="38967" b="25111"/>
          <a:stretch/>
        </p:blipFill>
        <p:spPr bwMode="auto">
          <a:xfrm>
            <a:off x="3436519" y="2640367"/>
            <a:ext cx="2062194" cy="34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1777" r="61596" b="25111"/>
          <a:stretch/>
        </p:blipFill>
        <p:spPr bwMode="auto">
          <a:xfrm>
            <a:off x="1058469" y="2631515"/>
            <a:ext cx="2062194" cy="34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436519" y="2044998"/>
            <a:ext cx="391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R - quantidade</a:t>
            </a:r>
            <a:endParaRPr lang="pt-BR" sz="24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722220" y="2066907"/>
            <a:ext cx="2835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K - qualidade</a:t>
            </a:r>
            <a:endParaRPr lang="pt-BR" sz="2400" b="1" dirty="0"/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2273500" y="1182960"/>
            <a:ext cx="422779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1002461" y="1439197"/>
            <a:ext cx="148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Capacidade de suporte</a:t>
            </a:r>
            <a:endParaRPr lang="pt-BR" dirty="0"/>
          </a:p>
        </p:txBody>
      </p:sp>
      <p:cxnSp>
        <p:nvCxnSpPr>
          <p:cNvPr id="18" name="Conector de seta reta 17"/>
          <p:cNvCxnSpPr/>
          <p:nvPr/>
        </p:nvCxnSpPr>
        <p:spPr>
          <a:xfrm>
            <a:off x="4932040" y="1182960"/>
            <a:ext cx="462524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5140846" y="1298376"/>
            <a:ext cx="281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Taxa de crescimento</a:t>
            </a:r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5498713" y="6130027"/>
            <a:ext cx="281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Boas competidoras</a:t>
            </a:r>
            <a:endParaRPr lang="pt-BR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006379" y="6093296"/>
            <a:ext cx="281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Ocupam espaços mais rápido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36826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14338" name="Picture 2" descr="Fotoğraf açıklaması yok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3"/>
          <a:stretch/>
        </p:blipFill>
        <p:spPr bwMode="auto">
          <a:xfrm>
            <a:off x="1340897" y="644256"/>
            <a:ext cx="6111423" cy="614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070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4140984" y="763289"/>
            <a:ext cx="103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Clímax</a:t>
            </a:r>
            <a:endParaRPr lang="pt-BR" sz="2400" b="1" dirty="0"/>
          </a:p>
        </p:txBody>
      </p:sp>
      <p:sp>
        <p:nvSpPr>
          <p:cNvPr id="2" name="Retângulo 1"/>
          <p:cNvSpPr/>
          <p:nvPr/>
        </p:nvSpPr>
        <p:spPr>
          <a:xfrm>
            <a:off x="755575" y="6165304"/>
            <a:ext cx="8280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MUDANÇAS AMBENTAIS SÃO FREQUENTES </a:t>
            </a:r>
            <a:r>
              <a:rPr lang="pt-BR" b="1" dirty="0" smtClean="0"/>
              <a:t>- a </a:t>
            </a:r>
            <a:r>
              <a:rPr lang="pt-BR" b="1" dirty="0"/>
              <a:t>vegetação clímax é </a:t>
            </a:r>
            <a:r>
              <a:rPr lang="pt-BR" b="1" dirty="0" smtClean="0"/>
              <a:t>hipotética</a:t>
            </a:r>
            <a:endParaRPr lang="pt-BR" b="1" dirty="0"/>
          </a:p>
        </p:txBody>
      </p:sp>
      <p:pic>
        <p:nvPicPr>
          <p:cNvPr id="11266" name="Picture 2" descr="Sucessão ecológica - Wikiw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253103" cy="393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590640" y="1556792"/>
            <a:ext cx="2140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Comunidade estável </a:t>
            </a:r>
          </a:p>
        </p:txBody>
      </p:sp>
    </p:spTree>
    <p:extLst>
      <p:ext uri="{BB962C8B-B14F-4D97-AF65-F5344CB8AC3E}">
        <p14:creationId xmlns:p14="http://schemas.microsoft.com/office/powerpoint/2010/main" val="785127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1835696" y="1026151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Aula 9. Ecologia de comunidades (</a:t>
            </a:r>
            <a:r>
              <a:rPr lang="pt-BR" dirty="0" err="1"/>
              <a:t>Cáps</a:t>
            </a:r>
            <a:r>
              <a:rPr lang="pt-BR" dirty="0"/>
              <a:t>. 18 e 19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</p:txBody>
      </p:sp>
      <p:pic>
        <p:nvPicPr>
          <p:cNvPr id="2050" name="Picture 2" descr="A Economia Da Natu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94" y="1622327"/>
            <a:ext cx="3673388" cy="51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8E484685-E557-4E90-B764-396464355560}"/>
              </a:ext>
            </a:extLst>
          </p:cNvPr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005510" y="764704"/>
            <a:ext cx="5310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As comunidades podem ter fronteiras definidas ou graduais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t="35152" r="43778" b="15450"/>
          <a:stretch/>
        </p:blipFill>
        <p:spPr bwMode="auto">
          <a:xfrm>
            <a:off x="1712793" y="1595701"/>
            <a:ext cx="5718413" cy="494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8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31312" y="836712"/>
            <a:ext cx="2915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ZONAÇÃO DA COMUNIDADE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t="26986" r="35274" b="10924"/>
          <a:stretch/>
        </p:blipFill>
        <p:spPr bwMode="auto">
          <a:xfrm>
            <a:off x="867747" y="1374688"/>
            <a:ext cx="7408505" cy="546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23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896734" y="780673"/>
            <a:ext cx="34182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ESTRUTURA DA COMUNIDADE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31" t="30996" r="13900" b="25921"/>
          <a:stretch/>
        </p:blipFill>
        <p:spPr bwMode="auto">
          <a:xfrm>
            <a:off x="251520" y="1180783"/>
            <a:ext cx="5021973" cy="554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558716" y="2073622"/>
            <a:ext cx="3333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Superorganismo, espécies dependem </a:t>
            </a:r>
            <a:r>
              <a:rPr lang="pt-BR" sz="2400" b="1" dirty="0"/>
              <a:t>umas das </a:t>
            </a:r>
            <a:r>
              <a:rPr lang="pt-BR" sz="2400" b="1" dirty="0" smtClean="0"/>
              <a:t>outras (</a:t>
            </a:r>
            <a:r>
              <a:rPr lang="pt-BR" sz="2400" b="1" dirty="0" err="1" smtClean="0"/>
              <a:t>coevolução</a:t>
            </a:r>
            <a:r>
              <a:rPr lang="pt-BR" sz="2400" b="1" dirty="0" smtClean="0"/>
              <a:t>)</a:t>
            </a:r>
            <a:endParaRPr lang="pt-BR" sz="24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5547505" y="4869160"/>
            <a:ext cx="3333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Associação por coincidência, espécies </a:t>
            </a:r>
            <a:r>
              <a:rPr lang="pt-BR" sz="2400" b="1" dirty="0"/>
              <a:t>necessidades de habitat semelhantes</a:t>
            </a:r>
          </a:p>
        </p:txBody>
      </p:sp>
    </p:spTree>
    <p:extLst>
      <p:ext uri="{BB962C8B-B14F-4D97-AF65-F5344CB8AC3E}">
        <p14:creationId xmlns:p14="http://schemas.microsoft.com/office/powerpoint/2010/main" val="122446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2" name="AutoShape 2" descr="Mapa do bioma Caatinga e os enclaves de Mata Atlântica (Áreas-verde)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11299" r="44872" b="12469"/>
          <a:stretch/>
        </p:blipFill>
        <p:spPr bwMode="auto">
          <a:xfrm>
            <a:off x="87229" y="639649"/>
            <a:ext cx="4376376" cy="617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572000" y="76470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Enclaves</a:t>
            </a:r>
            <a:endParaRPr lang="pt-BR" sz="2400" b="1" dirty="0"/>
          </a:p>
        </p:txBody>
      </p:sp>
      <p:sp>
        <p:nvSpPr>
          <p:cNvPr id="7" name="Retângulo 6"/>
          <p:cNvSpPr/>
          <p:nvPr/>
        </p:nvSpPr>
        <p:spPr>
          <a:xfrm>
            <a:off x="4584793" y="1700808"/>
            <a:ext cx="4118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Á</a:t>
            </a:r>
            <a:r>
              <a:rPr lang="pt-BR" dirty="0" smtClean="0"/>
              <a:t>rea </a:t>
            </a:r>
            <a:r>
              <a:rPr lang="pt-BR" dirty="0"/>
              <a:t>que apresenta características </a:t>
            </a:r>
            <a:r>
              <a:rPr lang="pt-BR" dirty="0" smtClean="0"/>
              <a:t>de uma comunidade ou ecossistema em </a:t>
            </a:r>
            <a:r>
              <a:rPr lang="pt-BR" dirty="0"/>
              <a:t>uma região onde não é típica. </a:t>
            </a:r>
          </a:p>
        </p:txBody>
      </p:sp>
    </p:spTree>
    <p:extLst>
      <p:ext uri="{BB962C8B-B14F-4D97-AF65-F5344CB8AC3E}">
        <p14:creationId xmlns:p14="http://schemas.microsoft.com/office/powerpoint/2010/main" val="52064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364534" y="77682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/>
              <a:t>Ecótono</a:t>
            </a:r>
            <a:endParaRPr lang="pt-BR" sz="2400" b="1" dirty="0"/>
          </a:p>
        </p:txBody>
      </p:sp>
      <p:sp>
        <p:nvSpPr>
          <p:cNvPr id="2" name="Retângulo 1"/>
          <p:cNvSpPr/>
          <p:nvPr/>
        </p:nvSpPr>
        <p:spPr>
          <a:xfrm>
            <a:off x="511883" y="1879957"/>
            <a:ext cx="8120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Área </a:t>
            </a:r>
            <a:r>
              <a:rPr lang="pt-BR" dirty="0"/>
              <a:t>de transição entre dois ou mais ecossistemas, onde comunidades ecológicas diferentes entram em contato</a:t>
            </a:r>
          </a:p>
        </p:txBody>
      </p:sp>
      <p:sp>
        <p:nvSpPr>
          <p:cNvPr id="3" name="AutoShape 2" descr="Ecótono entre manguezal e vegetação de restinga na Ilha de Cananéia,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6" descr="UNEMAT Notícias -Projeto Ecológico Transição Cerrado-Amazônia lança vídeo  com resultados das primeiras etap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0" name="Picture 2" descr="Pantanal: a floresta alagada mais incrível do mundo - GoWhere - Lifestyle e  Gastronom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7144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3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0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9. Ecologia de comunidades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16979" r="46718" b="15330"/>
          <a:stretch/>
        </p:blipFill>
        <p:spPr bwMode="auto">
          <a:xfrm>
            <a:off x="2195736" y="621722"/>
            <a:ext cx="4322956" cy="622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68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3241</TotalTime>
  <Words>639</Words>
  <Application>Microsoft Office PowerPoint</Application>
  <PresentationFormat>Apresentação na tela (4:3)</PresentationFormat>
  <Paragraphs>108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edlley.pessoa</dc:creator>
  <cp:lastModifiedBy>edlley.pessoa</cp:lastModifiedBy>
  <cp:revision>282</cp:revision>
  <dcterms:created xsi:type="dcterms:W3CDTF">2025-01-22T13:59:49Z</dcterms:created>
  <dcterms:modified xsi:type="dcterms:W3CDTF">2025-04-11T15:04:25Z</dcterms:modified>
</cp:coreProperties>
</file>