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6" r:id="rId5"/>
    <p:sldId id="260" r:id="rId6"/>
    <p:sldId id="263" r:id="rId7"/>
    <p:sldId id="265" r:id="rId8"/>
    <p:sldId id="266" r:id="rId9"/>
    <p:sldId id="264" r:id="rId10"/>
    <p:sldId id="267" r:id="rId11"/>
    <p:sldId id="268" r:id="rId12"/>
    <p:sldId id="269" r:id="rId13"/>
    <p:sldId id="270" r:id="rId14"/>
    <p:sldId id="289" r:id="rId15"/>
    <p:sldId id="272" r:id="rId16"/>
    <p:sldId id="290" r:id="rId17"/>
    <p:sldId id="273" r:id="rId18"/>
    <p:sldId id="288" r:id="rId19"/>
    <p:sldId id="287" r:id="rId20"/>
    <p:sldId id="275" r:id="rId21"/>
    <p:sldId id="284" r:id="rId22"/>
    <p:sldId id="258" r:id="rId23"/>
    <p:sldId id="261" r:id="rId24"/>
    <p:sldId id="262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9840-62BA-4ABF-BA42-D37D22840AC3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0B9E-5AAE-47AB-8721-F541F8754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361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9840-62BA-4ABF-BA42-D37D22840AC3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0B9E-5AAE-47AB-8721-F541F8754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27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9840-62BA-4ABF-BA42-D37D22840AC3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0B9E-5AAE-47AB-8721-F541F8754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31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9840-62BA-4ABF-BA42-D37D22840AC3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0B9E-5AAE-47AB-8721-F541F8754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4143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9840-62BA-4ABF-BA42-D37D22840AC3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0B9E-5AAE-47AB-8721-F541F8754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931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9840-62BA-4ABF-BA42-D37D22840AC3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0B9E-5AAE-47AB-8721-F541F8754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10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9840-62BA-4ABF-BA42-D37D22840AC3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0B9E-5AAE-47AB-8721-F541F8754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358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9840-62BA-4ABF-BA42-D37D22840AC3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0B9E-5AAE-47AB-8721-F541F8754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0288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9840-62BA-4ABF-BA42-D37D22840AC3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0B9E-5AAE-47AB-8721-F541F8754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752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9840-62BA-4ABF-BA42-D37D22840AC3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0B9E-5AAE-47AB-8721-F541F8754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42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89840-62BA-4ABF-BA42-D37D22840AC3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0B9E-5AAE-47AB-8721-F541F8754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4117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89840-62BA-4ABF-BA42-D37D22840AC3}" type="datetimeFigureOut">
              <a:rPr lang="pt-BR" smtClean="0"/>
              <a:t>14/02/2025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70B9E-5AAE-47AB-8721-F541F8754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73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tif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0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96144" cy="13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06" y="306973"/>
            <a:ext cx="2358153" cy="11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1918388" y="2111781"/>
            <a:ext cx="5307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/>
              <a:t>Apresentação da disciplina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39552" y="1588561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cap="small" dirty="0"/>
              <a:t>Biodiversidade: Interações entre Organismos e Ambiente</a:t>
            </a:r>
            <a:endParaRPr lang="pt-BR" sz="2800" dirty="0"/>
          </a:p>
        </p:txBody>
      </p:sp>
      <p:pic>
        <p:nvPicPr>
          <p:cNvPr id="1026" name="Picture 2" descr="E:\DSC024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77" b="99837" l="1808" r="99173">
                        <a14:foregroundMark x1="23315" y1="33619" x2="78186" y2="55678"/>
                        <a14:foregroundMark x1="79044" y1="38358" x2="96109" y2="79943"/>
                        <a14:foregroundMark x1="7322" y1="40809" x2="8762" y2="83660"/>
                        <a14:foregroundMark x1="18290" y1="77369" x2="87132" y2="81495"/>
                        <a14:foregroundMark x1="1838" y1="29371" x2="5116" y2="99837"/>
                        <a14:foregroundMark x1="44301" y1="33619" x2="97825" y2="35131"/>
                        <a14:foregroundMark x1="96875" y1="61969" x2="99173" y2="90359"/>
                        <a14:foregroundMark x1="8088" y1="93832" x2="97059" y2="97263"/>
                        <a14:foregroundMark x1="85876" y1="25123" x2="95895" y2="24877"/>
                        <a14:backgroundMark x1="1930" y1="23734" x2="99081" y2="2308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" t="21025" r="397" b="14126"/>
          <a:stretch/>
        </p:blipFill>
        <p:spPr bwMode="auto">
          <a:xfrm>
            <a:off x="0" y="2390558"/>
            <a:ext cx="9144000" cy="427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258437" y="635171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solidFill>
                  <a:schemeClr val="bg1"/>
                </a:solidFill>
              </a:rPr>
              <a:t>Edlley</a:t>
            </a:r>
            <a:r>
              <a:rPr lang="pt-BR" sz="2400" b="1" dirty="0">
                <a:solidFill>
                  <a:schemeClr val="bg1"/>
                </a:solidFill>
              </a:rPr>
              <a:t> Pessoa</a:t>
            </a:r>
          </a:p>
        </p:txBody>
      </p:sp>
    </p:spTree>
    <p:extLst>
      <p:ext uri="{BB962C8B-B14F-4D97-AF65-F5344CB8AC3E}">
        <p14:creationId xmlns:p14="http://schemas.microsoft.com/office/powerpoint/2010/main" val="3519330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7" name="CaixaDeTexto 5">
            <a:extLst>
              <a:ext uri="{FF2B5EF4-FFF2-40B4-BE49-F238E27FC236}">
                <a16:creationId xmlns:a16="http://schemas.microsoft.com/office/drawing/2014/main" id="{F46A3108-2B17-4F1D-810D-23F7A644797F}"/>
              </a:ext>
            </a:extLst>
          </p:cNvPr>
          <p:cNvSpPr txBox="1"/>
          <p:nvPr/>
        </p:nvSpPr>
        <p:spPr>
          <a:xfrm>
            <a:off x="1906144" y="768979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/>
              <a:t>O que é uma espécie?</a:t>
            </a:r>
          </a:p>
        </p:txBody>
      </p:sp>
      <p:sp>
        <p:nvSpPr>
          <p:cNvPr id="8" name="CaixaDeTexto 1">
            <a:extLst>
              <a:ext uri="{FF2B5EF4-FFF2-40B4-BE49-F238E27FC236}">
                <a16:creationId xmlns:a16="http://schemas.microsoft.com/office/drawing/2014/main" id="{26F1D6F6-112C-499C-9906-2BD46E44F3F3}"/>
              </a:ext>
            </a:extLst>
          </p:cNvPr>
          <p:cNvSpPr txBox="1"/>
          <p:nvPr/>
        </p:nvSpPr>
        <p:spPr>
          <a:xfrm>
            <a:off x="393976" y="1358088"/>
            <a:ext cx="8568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altLang="pt-BR" sz="2400" dirty="0"/>
              <a:t>Platão e Aristóteles: grupo que compartilhava uma </a:t>
            </a:r>
            <a:r>
              <a:rPr lang="pt-BR" altLang="pt-BR" sz="2400" b="1" dirty="0"/>
              <a:t>essência. </a:t>
            </a:r>
          </a:p>
          <a:p>
            <a:pPr algn="ctr"/>
            <a:r>
              <a:rPr lang="pt-BR" altLang="pt-BR" sz="2400" i="1" dirty="0" err="1"/>
              <a:t>Eidus</a:t>
            </a:r>
            <a:r>
              <a:rPr lang="pt-BR" altLang="pt-BR" sz="2400" i="1" dirty="0"/>
              <a:t> = </a:t>
            </a:r>
            <a:r>
              <a:rPr lang="pt-BR" altLang="pt-BR" sz="2400" dirty="0"/>
              <a:t>algo imutável = propriedades fixadas</a:t>
            </a:r>
          </a:p>
          <a:p>
            <a:pPr algn="ctr"/>
            <a:endParaRPr lang="pt-BR" dirty="0"/>
          </a:p>
        </p:txBody>
      </p:sp>
      <p:sp>
        <p:nvSpPr>
          <p:cNvPr id="9" name="CaixaDeTexto 2">
            <a:extLst>
              <a:ext uri="{FF2B5EF4-FFF2-40B4-BE49-F238E27FC236}">
                <a16:creationId xmlns:a16="http://schemas.microsoft.com/office/drawing/2014/main" id="{D5F71884-315D-4FB3-8277-BA3E16BC10F7}"/>
              </a:ext>
            </a:extLst>
          </p:cNvPr>
          <p:cNvSpPr txBox="1"/>
          <p:nvPr/>
        </p:nvSpPr>
        <p:spPr>
          <a:xfrm>
            <a:off x="2806244" y="2235152"/>
            <a:ext cx="37444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sz="3200" b="1" dirty="0">
                <a:solidFill>
                  <a:srgbClr val="FF0000"/>
                </a:solidFill>
              </a:rPr>
              <a:t>Espécies existem?</a:t>
            </a:r>
          </a:p>
          <a:p>
            <a:endParaRPr lang="pt-BR" dirty="0"/>
          </a:p>
        </p:txBody>
      </p:sp>
      <p:sp>
        <p:nvSpPr>
          <p:cNvPr id="10" name="CaixaDeTexto 3">
            <a:extLst>
              <a:ext uri="{FF2B5EF4-FFF2-40B4-BE49-F238E27FC236}">
                <a16:creationId xmlns:a16="http://schemas.microsoft.com/office/drawing/2014/main" id="{7A2503CE-B6EA-4DB9-9386-82B69919927D}"/>
              </a:ext>
            </a:extLst>
          </p:cNvPr>
          <p:cNvSpPr txBox="1"/>
          <p:nvPr/>
        </p:nvSpPr>
        <p:spPr>
          <a:xfrm>
            <a:off x="1438464" y="278092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Segmento arbitrário do continuum da natureza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4F81E3A-9A83-4049-837C-F1AA8129E4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2" y="3284984"/>
            <a:ext cx="3222761" cy="2820342"/>
          </a:xfrm>
          <a:prstGeom prst="rect">
            <a:avLst/>
          </a:prstGeom>
        </p:spPr>
      </p:pic>
      <p:sp>
        <p:nvSpPr>
          <p:cNvPr id="12" name="CaixaDeTexto 6">
            <a:extLst>
              <a:ext uri="{FF2B5EF4-FFF2-40B4-BE49-F238E27FC236}">
                <a16:creationId xmlns:a16="http://schemas.microsoft.com/office/drawing/2014/main" id="{B95BC7DE-AABE-41AC-8907-FF834AC05F1F}"/>
              </a:ext>
            </a:extLst>
          </p:cNvPr>
          <p:cNvSpPr txBox="1"/>
          <p:nvPr/>
        </p:nvSpPr>
        <p:spPr>
          <a:xfrm>
            <a:off x="1259632" y="616530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rgbClr val="FF0000"/>
                </a:solidFill>
              </a:rPr>
              <a:t>Morfológico</a:t>
            </a:r>
          </a:p>
        </p:txBody>
      </p:sp>
      <p:sp>
        <p:nvSpPr>
          <p:cNvPr id="13" name="CaixaDeTexto 2">
            <a:extLst>
              <a:ext uri="{FF2B5EF4-FFF2-40B4-BE49-F238E27FC236}">
                <a16:creationId xmlns:a16="http://schemas.microsoft.com/office/drawing/2014/main" id="{54734B93-E577-459F-BF68-828FBCFDD392}"/>
              </a:ext>
            </a:extLst>
          </p:cNvPr>
          <p:cNvSpPr txBox="1"/>
          <p:nvPr/>
        </p:nvSpPr>
        <p:spPr>
          <a:xfrm>
            <a:off x="5897959" y="6189027"/>
            <a:ext cx="13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Biológico</a:t>
            </a:r>
          </a:p>
        </p:txBody>
      </p:sp>
      <p:pic>
        <p:nvPicPr>
          <p:cNvPr id="14" name="Picture 2" descr="Burros e Mulas: porque profissionais preferem eles no trabalho">
            <a:extLst>
              <a:ext uri="{FF2B5EF4-FFF2-40B4-BE49-F238E27FC236}">
                <a16:creationId xmlns:a16="http://schemas.microsoft.com/office/drawing/2014/main" id="{C83234B2-4E32-4C4D-8019-F12B9A90F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42" y="4728837"/>
            <a:ext cx="2313393" cy="15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Jumento ostentação: haras na Bahia cria animais de raça que valem até R$  100 mil - Jornal Correio">
            <a:extLst>
              <a:ext uri="{FF2B5EF4-FFF2-40B4-BE49-F238E27FC236}">
                <a16:creationId xmlns:a16="http://schemas.microsoft.com/office/drawing/2014/main" id="{56B66BAB-E840-46F3-9BFB-19E351DCC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9"/>
          <a:stretch/>
        </p:blipFill>
        <p:spPr bwMode="auto">
          <a:xfrm>
            <a:off x="6578741" y="3334415"/>
            <a:ext cx="2068299" cy="139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Preço do cavalo varia de acordo com a raça e a temperatura do mercado">
            <a:extLst>
              <a:ext uri="{FF2B5EF4-FFF2-40B4-BE49-F238E27FC236}">
                <a16:creationId xmlns:a16="http://schemas.microsoft.com/office/drawing/2014/main" id="{5965B350-8975-4102-BF75-D46E70D4A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6"/>
          <a:stretch/>
        </p:blipFill>
        <p:spPr bwMode="auto">
          <a:xfrm>
            <a:off x="4531943" y="3334415"/>
            <a:ext cx="2046798" cy="139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pic>
        <p:nvPicPr>
          <p:cNvPr id="6" name="Picture 2" descr="Five orchids with their individual petals below">
            <a:extLst>
              <a:ext uri="{FF2B5EF4-FFF2-40B4-BE49-F238E27FC236}">
                <a16:creationId xmlns:a16="http://schemas.microsoft.com/office/drawing/2014/main" id="{E7C2983E-AB61-4D71-ACFD-4D4E00708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0" y="1184252"/>
            <a:ext cx="7488832" cy="421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AE9B93C-C75E-4ECA-BF44-3309DF7347E6}"/>
              </a:ext>
            </a:extLst>
          </p:cNvPr>
          <p:cNvSpPr/>
          <p:nvPr/>
        </p:nvSpPr>
        <p:spPr>
          <a:xfrm>
            <a:off x="6114462" y="5365972"/>
            <a:ext cx="225734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 err="1">
                <a:latin typeface="Roboto"/>
              </a:rPr>
              <a:t>Leif</a:t>
            </a:r>
            <a:r>
              <a:rPr lang="pt-BR" sz="1400" dirty="0">
                <a:latin typeface="Roboto"/>
              </a:rPr>
              <a:t> </a:t>
            </a:r>
            <a:r>
              <a:rPr lang="pt-BR" sz="1400" dirty="0" err="1">
                <a:latin typeface="Roboto"/>
              </a:rPr>
              <a:t>Bersweden</a:t>
            </a:r>
            <a:r>
              <a:rPr lang="pt-BR" sz="1400" dirty="0">
                <a:latin typeface="Roboto"/>
              </a:rPr>
              <a:t>/RBG Kew</a:t>
            </a:r>
            <a:endParaRPr lang="pt-BR" sz="1400" dirty="0"/>
          </a:p>
        </p:txBody>
      </p:sp>
      <p:sp>
        <p:nvSpPr>
          <p:cNvPr id="8" name="CaixaDeTexto 2">
            <a:extLst>
              <a:ext uri="{FF2B5EF4-FFF2-40B4-BE49-F238E27FC236}">
                <a16:creationId xmlns:a16="http://schemas.microsoft.com/office/drawing/2014/main" id="{54734B93-E577-459F-BF68-828FBCFDD392}"/>
              </a:ext>
            </a:extLst>
          </p:cNvPr>
          <p:cNvSpPr txBox="1"/>
          <p:nvPr/>
        </p:nvSpPr>
        <p:spPr>
          <a:xfrm>
            <a:off x="5897958" y="5900995"/>
            <a:ext cx="1554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Biológico?</a:t>
            </a:r>
          </a:p>
        </p:txBody>
      </p:sp>
      <p:sp>
        <p:nvSpPr>
          <p:cNvPr id="9" name="CaixaDeTexto 6">
            <a:extLst>
              <a:ext uri="{FF2B5EF4-FFF2-40B4-BE49-F238E27FC236}">
                <a16:creationId xmlns:a16="http://schemas.microsoft.com/office/drawing/2014/main" id="{B95BC7DE-AABE-41AC-8907-FF834AC05F1F}"/>
              </a:ext>
            </a:extLst>
          </p:cNvPr>
          <p:cNvSpPr txBox="1"/>
          <p:nvPr/>
        </p:nvSpPr>
        <p:spPr>
          <a:xfrm>
            <a:off x="1259632" y="5877272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rgbClr val="FF0000"/>
                </a:solidFill>
              </a:rPr>
              <a:t>Morfológico?</a:t>
            </a:r>
          </a:p>
        </p:txBody>
      </p:sp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0855D11-13E2-408C-9055-AABDEC2AD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62"/>
          <a:stretch/>
        </p:blipFill>
        <p:spPr bwMode="auto">
          <a:xfrm>
            <a:off x="44152" y="929816"/>
            <a:ext cx="9029921" cy="49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: Cantos Arredondados 3">
            <a:extLst>
              <a:ext uri="{FF2B5EF4-FFF2-40B4-BE49-F238E27FC236}">
                <a16:creationId xmlns:a16="http://schemas.microsoft.com/office/drawing/2014/main" id="{1970A20E-8F56-42B0-998B-7F6B1DA5CCFD}"/>
              </a:ext>
            </a:extLst>
          </p:cNvPr>
          <p:cNvSpPr/>
          <p:nvPr/>
        </p:nvSpPr>
        <p:spPr>
          <a:xfrm>
            <a:off x="8397080" y="2039752"/>
            <a:ext cx="720080" cy="28083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C5A13D3-0A1D-473A-8DA7-8B7D7F8F67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956" t="17924" r="25694" b="11758"/>
          <a:stretch/>
        </p:blipFill>
        <p:spPr>
          <a:xfrm>
            <a:off x="26839" y="938037"/>
            <a:ext cx="3557313" cy="4960798"/>
          </a:xfrm>
          <a:prstGeom prst="rect">
            <a:avLst/>
          </a:prstGeom>
        </p:spPr>
      </p:pic>
      <p:sp>
        <p:nvSpPr>
          <p:cNvPr id="9" name="Retângulo: Cantos Arredondados 10">
            <a:extLst>
              <a:ext uri="{FF2B5EF4-FFF2-40B4-BE49-F238E27FC236}">
                <a16:creationId xmlns:a16="http://schemas.microsoft.com/office/drawing/2014/main" id="{F63D0846-50A1-4503-85E4-393D1FADED9C}"/>
              </a:ext>
            </a:extLst>
          </p:cNvPr>
          <p:cNvSpPr/>
          <p:nvPr/>
        </p:nvSpPr>
        <p:spPr>
          <a:xfrm>
            <a:off x="5516760" y="3119872"/>
            <a:ext cx="2880320" cy="12961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B370F02-C41D-4B0E-94E9-AA534C82D5D7}"/>
              </a:ext>
            </a:extLst>
          </p:cNvPr>
          <p:cNvSpPr/>
          <p:nvPr/>
        </p:nvSpPr>
        <p:spPr>
          <a:xfrm>
            <a:off x="6740896" y="1844824"/>
            <a:ext cx="43204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1" name="CaixaDeTexto 11">
            <a:extLst>
              <a:ext uri="{FF2B5EF4-FFF2-40B4-BE49-F238E27FC236}">
                <a16:creationId xmlns:a16="http://schemas.microsoft.com/office/drawing/2014/main" id="{AFF3BC99-7B3B-4880-8C99-92FE76999E94}"/>
              </a:ext>
            </a:extLst>
          </p:cNvPr>
          <p:cNvSpPr txBox="1"/>
          <p:nvPr/>
        </p:nvSpPr>
        <p:spPr>
          <a:xfrm>
            <a:off x="176392" y="5928184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rgbClr val="00B050"/>
                </a:solidFill>
              </a:rPr>
              <a:t>Filogenético</a:t>
            </a:r>
            <a:endParaRPr lang="pt-BR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pic>
        <p:nvPicPr>
          <p:cNvPr id="7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60" y="5517232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03" y="5529386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70" y="5541540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541540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529386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449288" y="5373216"/>
            <a:ext cx="8371184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2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60" y="4024028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03" y="4036182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70" y="4048336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48336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036182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tângulo 46"/>
          <p:cNvSpPr/>
          <p:nvPr/>
        </p:nvSpPr>
        <p:spPr>
          <a:xfrm>
            <a:off x="449288" y="3880012"/>
            <a:ext cx="8371184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9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60" y="2555648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03" y="2567802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70" y="2579956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79956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567802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tângulo 53"/>
          <p:cNvSpPr/>
          <p:nvPr/>
        </p:nvSpPr>
        <p:spPr>
          <a:xfrm>
            <a:off x="449288" y="2411632"/>
            <a:ext cx="8371184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6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6" y="1036649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049" y="1048803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16" y="1060957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50" y="1060957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34" y="1048803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tângulo 60"/>
          <p:cNvSpPr/>
          <p:nvPr/>
        </p:nvSpPr>
        <p:spPr>
          <a:xfrm>
            <a:off x="439934" y="892633"/>
            <a:ext cx="8371184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/>
          <p:cNvSpPr/>
          <p:nvPr/>
        </p:nvSpPr>
        <p:spPr>
          <a:xfrm>
            <a:off x="3854416" y="764704"/>
            <a:ext cx="5110072" cy="6021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Retângulo 65"/>
          <p:cNvSpPr/>
          <p:nvPr/>
        </p:nvSpPr>
        <p:spPr>
          <a:xfrm>
            <a:off x="323528" y="2276872"/>
            <a:ext cx="8726845" cy="302433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Retângulo 67"/>
          <p:cNvSpPr/>
          <p:nvPr/>
        </p:nvSpPr>
        <p:spPr>
          <a:xfrm>
            <a:off x="251520" y="764704"/>
            <a:ext cx="3552396" cy="30243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Retângulo 68"/>
          <p:cNvSpPr/>
          <p:nvPr/>
        </p:nvSpPr>
        <p:spPr>
          <a:xfrm>
            <a:off x="5508104" y="2555648"/>
            <a:ext cx="1523513" cy="2500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491880" y="836712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Nicho Ecológico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11560" y="1556792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dirty="0">
                <a:sym typeface="Wingdings" pitchFamily="2" charset="2"/>
              </a:rPr>
              <a:t></a:t>
            </a:r>
            <a:r>
              <a:rPr lang="pt-BR" dirty="0"/>
              <a:t> Característica da espécie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890836" y="2160687"/>
            <a:ext cx="44774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b="1" dirty="0">
                <a:sym typeface="Wingdings" pitchFamily="2" charset="2"/>
              </a:rPr>
              <a:t>Habitat </a:t>
            </a:r>
            <a:r>
              <a:rPr lang="pt-BR" altLang="pt-BR" dirty="0">
                <a:sym typeface="Wingdings" pitchFamily="2" charset="2"/>
              </a:rPr>
              <a:t>- </a:t>
            </a:r>
            <a:r>
              <a:rPr lang="pt-BR" altLang="pt-BR" dirty="0"/>
              <a:t>Onde um organismo vive</a:t>
            </a:r>
          </a:p>
          <a:p>
            <a:pPr>
              <a:spcBef>
                <a:spcPct val="0"/>
              </a:spcBef>
            </a:pPr>
            <a:endParaRPr lang="pt-BR" altLang="pt-BR" dirty="0"/>
          </a:p>
          <a:p>
            <a:pPr>
              <a:spcBef>
                <a:spcPct val="0"/>
              </a:spcBef>
            </a:pPr>
            <a:r>
              <a:rPr lang="pt-BR" altLang="pt-BR" b="1" dirty="0">
                <a:sym typeface="Wingdings" pitchFamily="2" charset="2"/>
              </a:rPr>
              <a:t>Nicho</a:t>
            </a:r>
            <a:r>
              <a:rPr lang="pt-BR" altLang="pt-BR" dirty="0">
                <a:sym typeface="Wingdings" pitchFamily="2" charset="2"/>
              </a:rPr>
              <a:t> - </a:t>
            </a:r>
            <a:r>
              <a:rPr lang="pt-BR" altLang="pt-BR" dirty="0"/>
              <a:t>Como um organismo vive / </a:t>
            </a:r>
            <a:r>
              <a:rPr lang="pt-BR" altLang="pt-BR" dirty="0">
                <a:sym typeface="Wingdings" pitchFamily="2" charset="2"/>
              </a:rPr>
              <a:t>C</a:t>
            </a:r>
            <a:r>
              <a:rPr lang="pt-BR" altLang="pt-BR" dirty="0"/>
              <a:t>ondições e recursos necessários para que um indivíduo cumpra seu ciclo de vida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7" t="14578" r="13599" b="38310"/>
          <a:stretch>
            <a:fillRect/>
          </a:stretch>
        </p:blipFill>
        <p:spPr bwMode="auto">
          <a:xfrm>
            <a:off x="5364088" y="2480216"/>
            <a:ext cx="3619127" cy="42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Resultado de imagem para crangon septemspino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676" y="920750"/>
            <a:ext cx="2312987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1115616" y="4509120"/>
            <a:ext cx="3924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Espacialmente o nicho representa uma região geográfica onde o número de nascimentos é igual ou superior o número de mortes</a:t>
            </a:r>
          </a:p>
        </p:txBody>
      </p:sp>
    </p:spTree>
    <p:extLst>
      <p:ext uri="{BB962C8B-B14F-4D97-AF65-F5344CB8AC3E}">
        <p14:creationId xmlns:p14="http://schemas.microsoft.com/office/powerpoint/2010/main" val="3124555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pic>
        <p:nvPicPr>
          <p:cNvPr id="16388" name="Picture 4" descr="Embarcação vira no mar da Restinga da Marambaia, e dois ocupantes🤞  Descubra a emoção do jogo com Double Pro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9"/>
            <a:ext cx="9153897" cy="549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51519" y="6309320"/>
            <a:ext cx="544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Ecossistema: </a:t>
            </a:r>
            <a:r>
              <a:rPr lang="pt-BR" dirty="0"/>
              <a:t>uma ou mais comunidades que interagem</a:t>
            </a:r>
          </a:p>
        </p:txBody>
      </p:sp>
      <p:sp>
        <p:nvSpPr>
          <p:cNvPr id="9" name="Retângulo 8"/>
          <p:cNvSpPr/>
          <p:nvPr/>
        </p:nvSpPr>
        <p:spPr>
          <a:xfrm>
            <a:off x="5642144" y="6211669"/>
            <a:ext cx="3501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pt-BR" b="1" dirty="0"/>
              <a:t>Sistemas ecológicos complexos</a:t>
            </a:r>
          </a:p>
          <a:p>
            <a:r>
              <a:rPr lang="pt-BR" dirty="0"/>
              <a:t>              - Transferência de energia</a:t>
            </a:r>
          </a:p>
        </p:txBody>
      </p:sp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6" name="Retângulo 5"/>
          <p:cNvSpPr/>
          <p:nvPr/>
        </p:nvSpPr>
        <p:spPr>
          <a:xfrm>
            <a:off x="251519" y="6309320"/>
            <a:ext cx="544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Ecossistema: </a:t>
            </a:r>
            <a:r>
              <a:rPr lang="pt-BR" dirty="0"/>
              <a:t>uma ou mais comunidades que interagem</a:t>
            </a:r>
          </a:p>
        </p:txBody>
      </p:sp>
      <p:sp>
        <p:nvSpPr>
          <p:cNvPr id="9" name="Retângulo 8"/>
          <p:cNvSpPr/>
          <p:nvPr/>
        </p:nvSpPr>
        <p:spPr>
          <a:xfrm>
            <a:off x="5642144" y="6211669"/>
            <a:ext cx="3501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pt-BR" b="1" dirty="0"/>
              <a:t>Sistemas ecológicos complexos</a:t>
            </a:r>
          </a:p>
          <a:p>
            <a:r>
              <a:rPr lang="pt-BR" dirty="0"/>
              <a:t>              - Transferência de energia</a:t>
            </a:r>
          </a:p>
        </p:txBody>
      </p:sp>
      <p:pic>
        <p:nvPicPr>
          <p:cNvPr id="1028" name="Picture 4" descr="Cadeia Alimenta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6" y="1052736"/>
            <a:ext cx="819554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073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115616" y="769262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Não confundir Ecossistema com Biomas, Domínios ou </a:t>
            </a:r>
            <a:r>
              <a:rPr lang="pt-BR" sz="2000" b="1" dirty="0" err="1"/>
              <a:t>Ecorregiões</a:t>
            </a:r>
            <a:endParaRPr lang="pt-BR" sz="2000" b="1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9" t="23228" r="14594" b="9313"/>
          <a:stretch/>
        </p:blipFill>
        <p:spPr bwMode="auto">
          <a:xfrm>
            <a:off x="544546" y="1152407"/>
            <a:ext cx="8107835" cy="566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770169" y="1484784"/>
            <a:ext cx="640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14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660232" y="63093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Olson</a:t>
            </a:r>
            <a:r>
              <a:rPr lang="pt-BR" dirty="0"/>
              <a:t> et al. (2001)</a:t>
            </a:r>
          </a:p>
        </p:txBody>
      </p:sp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281479" y="790688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Não confundir Ecossistema com Biomas, Domínios ou </a:t>
            </a:r>
            <a:r>
              <a:rPr lang="pt-BR" sz="2000" b="1" dirty="0" err="1"/>
              <a:t>Ecorregiões</a:t>
            </a:r>
            <a:endParaRPr lang="pt-BR" sz="2000" b="1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6" t="29019" r="12298" b="22484"/>
          <a:stretch/>
        </p:blipFill>
        <p:spPr bwMode="auto">
          <a:xfrm>
            <a:off x="99897" y="1160020"/>
            <a:ext cx="8967355" cy="442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883274" y="5805264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867 </a:t>
            </a:r>
            <a:r>
              <a:rPr lang="pt-BR" sz="2800" b="1" dirty="0" err="1"/>
              <a:t>Ecorregiões</a:t>
            </a:r>
            <a:r>
              <a:rPr lang="pt-BR" sz="2800" b="1" dirty="0"/>
              <a:t> terrestres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726054" y="558924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Olson</a:t>
            </a:r>
            <a:r>
              <a:rPr lang="pt-BR" dirty="0"/>
              <a:t> et al. (2001)</a:t>
            </a:r>
          </a:p>
        </p:txBody>
      </p:sp>
    </p:spTree>
    <p:extLst>
      <p:ext uri="{BB962C8B-B14F-4D97-AF65-F5344CB8AC3E}">
        <p14:creationId xmlns:p14="http://schemas.microsoft.com/office/powerpoint/2010/main" val="1109442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3" t="15620" r="13535" b="30769"/>
          <a:stretch>
            <a:fillRect/>
          </a:stretch>
        </p:blipFill>
        <p:spPr bwMode="auto">
          <a:xfrm>
            <a:off x="13475" y="2074678"/>
            <a:ext cx="9137718" cy="476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644821" y="771595"/>
            <a:ext cx="1860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dirty="0"/>
              <a:t>Biosfera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49288" y="1469981"/>
            <a:ext cx="8227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Inclui todos os ecossistemas da Terra</a:t>
            </a:r>
          </a:p>
          <a:p>
            <a:pPr algn="ctr"/>
            <a:r>
              <a:rPr lang="pt-BR" dirty="0"/>
              <a:t>Transformações são internas a entrada de energia é a partir do Sol</a:t>
            </a:r>
          </a:p>
        </p:txBody>
      </p:sp>
    </p:spTree>
    <p:extLst>
      <p:ext uri="{BB962C8B-B14F-4D97-AF65-F5344CB8AC3E}">
        <p14:creationId xmlns:p14="http://schemas.microsoft.com/office/powerpoint/2010/main" val="307239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1519" y="1124744"/>
            <a:ext cx="8158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cap="small" dirty="0"/>
              <a:t>Biodiversidade: Interações entre Organismos e Ambiente</a:t>
            </a:r>
            <a:endParaRPr lang="pt-BR" sz="2000" b="1" dirty="0"/>
          </a:p>
          <a:p>
            <a:pPr algn="ctr"/>
            <a:r>
              <a:rPr lang="pt-BR" dirty="0"/>
              <a:t>(CH = 36h)</a:t>
            </a:r>
          </a:p>
          <a:p>
            <a:pPr algn="ctr"/>
            <a:endParaRPr lang="pt-B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89" l="774" r="100000">
                        <a14:foregroundMark x1="1272" y1="2892" x2="20299" y2="62127"/>
                        <a14:foregroundMark x1="30365" y1="49751" x2="59679" y2="79384"/>
                        <a14:foregroundMark x1="96350" y1="83209" x2="10509" y2="90547"/>
                        <a14:foregroundMark x1="72456" y1="50840" x2="4812" y2="51275"/>
                        <a14:foregroundMark x1="7246" y1="50529" x2="30365" y2="72046"/>
                        <a14:foregroundMark x1="7522" y1="1057" x2="25221" y2="39832"/>
                        <a14:foregroundMark x1="22235" y1="47326" x2="81969" y2="47606"/>
                        <a14:foregroundMark x1="18418" y1="47170" x2="18418" y2="47170"/>
                        <a14:foregroundMark x1="23285" y1="49751" x2="23285" y2="49751"/>
                        <a14:foregroundMark x1="20299" y1="47606" x2="26549" y2="49751"/>
                        <a14:foregroundMark x1="4259" y1="24876" x2="6969" y2="40734"/>
                        <a14:foregroundMark x1="46405" y1="55877" x2="59403" y2="63806"/>
                        <a14:foregroundMark x1="8352" y1="60448" x2="12998" y2="71735"/>
                        <a14:foregroundMark x1="15155" y1="85634" x2="2655" y2="96642"/>
                        <a14:foregroundMark x1="28429" y1="95585" x2="96073" y2="95118"/>
                        <a14:foregroundMark x1="95796" y1="98632" x2="774" y2="99689"/>
                        <a14:foregroundMark x1="88772" y1="68843" x2="87666" y2="64739"/>
                        <a14:foregroundMark x1="67101" y1="75150" x2="67101" y2="75150"/>
                        <a14:foregroundMark x1="74201" y1="63322" x2="74438" y2="55083"/>
                        <a14:foregroundMark x1="1893" y1="77741" x2="52426" y2="78538"/>
                        <a14:foregroundMark x1="4852" y1="82326" x2="26627" y2="82326"/>
                        <a14:foregroundMark x1="59172" y1="75349" x2="72308" y2="77143"/>
                        <a14:foregroundMark x1="62485" y1="74086" x2="71716" y2="73621"/>
                        <a14:foregroundMark x1="69586" y1="56146" x2="76568" y2="57674"/>
                        <a14:backgroundMark x1="25719" y1="4104" x2="98838" y2="50373"/>
                        <a14:backgroundMark x1="93916" y1="52052" x2="97179" y2="68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316"/>
            <a:ext cx="3506438" cy="625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4139952" y="220486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Horários:</a:t>
            </a:r>
            <a:r>
              <a:rPr lang="pt-BR" dirty="0"/>
              <a:t> sexta das 21:00 às 23:00, sala A2-S103-SBC (semanal) </a:t>
            </a:r>
          </a:p>
          <a:p>
            <a:r>
              <a:rPr lang="pt-BR" dirty="0"/>
              <a:t>                  quarta das 19:00 às 21:00, sala A2-S103-SBC (quinzenal)</a:t>
            </a:r>
          </a:p>
          <a:p>
            <a:endParaRPr lang="pt-BR" dirty="0"/>
          </a:p>
          <a:p>
            <a:r>
              <a:rPr lang="pt-BR" b="1" dirty="0"/>
              <a:t>Professor:</a:t>
            </a:r>
            <a:r>
              <a:rPr lang="pt-BR" dirty="0"/>
              <a:t> </a:t>
            </a:r>
            <a:r>
              <a:rPr lang="pt-BR" dirty="0" err="1"/>
              <a:t>Edlley</a:t>
            </a:r>
            <a:r>
              <a:rPr lang="pt-BR" dirty="0"/>
              <a:t> Max Pessoa            </a:t>
            </a:r>
          </a:p>
          <a:p>
            <a:r>
              <a:rPr lang="pt-BR" b="1" dirty="0"/>
              <a:t>E-mail:</a:t>
            </a:r>
            <a:r>
              <a:rPr lang="pt-BR" dirty="0"/>
              <a:t> edlley.pessoa@ufabc.edu.br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229064" y="2276872"/>
            <a:ext cx="2298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Quadrimestre</a:t>
            </a:r>
            <a:r>
              <a:rPr lang="pt-BR" dirty="0"/>
              <a:t>: 2025/1</a:t>
            </a:r>
          </a:p>
        </p:txBody>
      </p:sp>
      <p:pic>
        <p:nvPicPr>
          <p:cNvPr id="2052" name="Picture 4" descr="Universidade Federal de Pernambuco – Wikipédia, a enciclopédia liv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049" y="4333548"/>
            <a:ext cx="678862" cy="10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oyal Botanic Gardens, Kew - Wikipe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66" y="4583937"/>
            <a:ext cx="1661627" cy="6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iversidade Estadual do Maranhão – Wikipédia, a enciclopédia liv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37111"/>
            <a:ext cx="831693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niversidade Federal de Mato Grosso – Wikipédia, a enciclopédia livre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646" y="4393946"/>
            <a:ext cx="909834" cy="107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879" y="5465167"/>
            <a:ext cx="1296144" cy="1326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298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6" name="Retângulo 5"/>
          <p:cNvSpPr/>
          <p:nvPr/>
        </p:nvSpPr>
        <p:spPr>
          <a:xfrm>
            <a:off x="971600" y="908720"/>
            <a:ext cx="7525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/>
              <a:t>Os sistemas ecológicos são governados por princípios físicos e biológicos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433686" y="2060848"/>
            <a:ext cx="74481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pt-BR" sz="2000" b="1" dirty="0">
                <a:latin typeface="+mj-lt"/>
              </a:rPr>
              <a:t>Lei da conservação da matéria </a:t>
            </a:r>
            <a:r>
              <a:rPr lang="pt-BR" sz="2000" dirty="0">
                <a:latin typeface="+mj-lt"/>
                <a:sym typeface="Wingdings" panose="05000000000000000000" pitchFamily="2" charset="2"/>
              </a:rPr>
              <a:t> A matéria </a:t>
            </a:r>
            <a:r>
              <a:rPr lang="pt-BR" sz="2000" dirty="0">
                <a:latin typeface="+mj-lt"/>
              </a:rPr>
              <a:t>não pode ser criada ou destruída, apenas mudar de forma</a:t>
            </a:r>
          </a:p>
        </p:txBody>
      </p:sp>
      <p:sp>
        <p:nvSpPr>
          <p:cNvPr id="8" name="Retângulo 7"/>
          <p:cNvSpPr/>
          <p:nvPr/>
        </p:nvSpPr>
        <p:spPr>
          <a:xfrm>
            <a:off x="449288" y="3216027"/>
            <a:ext cx="73208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pt-BR" sz="2000" b="1" dirty="0">
                <a:latin typeface="+mj-lt"/>
              </a:rPr>
              <a:t>Primeira lei da termodinâmica </a:t>
            </a:r>
            <a:r>
              <a:rPr lang="pt-BR" dirty="0">
                <a:latin typeface="+mj-lt"/>
              </a:rPr>
              <a:t>(lei da conservação de energia) </a:t>
            </a:r>
            <a:r>
              <a:rPr lang="pt-BR" sz="2000" b="1" dirty="0">
                <a:latin typeface="+mj-lt"/>
                <a:sym typeface="Wingdings" panose="05000000000000000000" pitchFamily="2" charset="2"/>
              </a:rPr>
              <a:t> </a:t>
            </a:r>
            <a:r>
              <a:rPr lang="pt-BR" sz="2000" dirty="0">
                <a:latin typeface="+mj-lt"/>
                <a:sym typeface="Wingdings" panose="05000000000000000000" pitchFamily="2" charset="2"/>
              </a:rPr>
              <a:t>A </a:t>
            </a:r>
            <a:r>
              <a:rPr lang="pt-BR" sz="2000" dirty="0">
                <a:latin typeface="+mj-lt"/>
              </a:rPr>
              <a:t>energia não pode ser criada ou destruída, apenas mudar de forma</a:t>
            </a:r>
            <a:endParaRPr lang="pt-BR" sz="2000" b="1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884343" y="4531965"/>
            <a:ext cx="70177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defRPr/>
            </a:pPr>
            <a:r>
              <a:rPr lang="pt-BR" sz="2000" b="1" dirty="0"/>
              <a:t>Estado de equilíbrio dinâmico </a:t>
            </a:r>
            <a:r>
              <a:rPr lang="pt-BR" sz="2000" dirty="0">
                <a:sym typeface="Wingdings" panose="05000000000000000000" pitchFamily="2" charset="2"/>
              </a:rPr>
              <a:t> </a:t>
            </a:r>
            <a:r>
              <a:rPr lang="pt-BR" sz="2000" dirty="0"/>
              <a:t>Quando os ganhos e perdas dos</a:t>
            </a:r>
          </a:p>
          <a:p>
            <a:pPr marL="0" lvl="1">
              <a:defRPr/>
            </a:pPr>
            <a:r>
              <a:rPr lang="pt-BR" sz="2000" dirty="0"/>
              <a:t> sistemas ecológicos estão em equilíbrio</a:t>
            </a:r>
          </a:p>
          <a:p>
            <a:pPr>
              <a:defRPr/>
            </a:pPr>
            <a:r>
              <a:rPr lang="pt-BR" sz="2000" b="1" dirty="0"/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884343" y="5554013"/>
            <a:ext cx="7017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Evolução </a:t>
            </a:r>
            <a:r>
              <a:rPr lang="pt-BR" sz="2000" dirty="0">
                <a:sym typeface="Wingdings" panose="05000000000000000000" pitchFamily="2" charset="2"/>
              </a:rPr>
              <a:t> Mudança na composição genética de uma população ao longo do tempo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29308" y="3254127"/>
            <a:ext cx="7885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Aula de hoje Cap. 1 </a:t>
            </a:r>
            <a:r>
              <a:rPr lang="pt-BR" sz="3200" b="1" dirty="0" err="1"/>
              <a:t>Ricklefs</a:t>
            </a:r>
            <a:r>
              <a:rPr lang="pt-BR" sz="3200" b="1" dirty="0"/>
              <a:t> (páginas 30-41)</a:t>
            </a:r>
          </a:p>
        </p:txBody>
      </p:sp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6" name="Retângulo 5"/>
          <p:cNvSpPr/>
          <p:nvPr/>
        </p:nvSpPr>
        <p:spPr>
          <a:xfrm>
            <a:off x="449288" y="1531268"/>
            <a:ext cx="88569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Módulo 1 – Organismos e o Ambiente físico</a:t>
            </a:r>
            <a:r>
              <a:rPr lang="pt-BR" dirty="0"/>
              <a:t> </a:t>
            </a:r>
            <a:r>
              <a:rPr lang="pt-BR" b="1" dirty="0"/>
              <a:t>(14/02-14/03)</a:t>
            </a:r>
          </a:p>
          <a:p>
            <a:r>
              <a:rPr lang="pt-BR" dirty="0"/>
              <a:t>Aula 1. Climas e Solos (</a:t>
            </a:r>
            <a:r>
              <a:rPr lang="pt-BR" dirty="0" err="1"/>
              <a:t>Cáp</a:t>
            </a:r>
            <a:r>
              <a:rPr lang="pt-BR" dirty="0"/>
              <a:t>. 5 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  <a:p>
            <a:r>
              <a:rPr lang="pt-BR" dirty="0"/>
              <a:t>Aula 2. Biomas (</a:t>
            </a:r>
            <a:r>
              <a:rPr lang="pt-BR" dirty="0" err="1"/>
              <a:t>Cáp</a:t>
            </a:r>
            <a:r>
              <a:rPr lang="pt-BR" dirty="0"/>
              <a:t>. 6 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  <a:p>
            <a:r>
              <a:rPr lang="pt-BR" dirty="0"/>
              <a:t>Aula 3. Adaptações dos Organismos (</a:t>
            </a:r>
            <a:r>
              <a:rPr lang="pt-BR" dirty="0" err="1"/>
              <a:t>Cáps</a:t>
            </a:r>
            <a:r>
              <a:rPr lang="pt-BR" dirty="0"/>
              <a:t>. 2, 3 e 4 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  <a:p>
            <a:r>
              <a:rPr lang="pt-BR" dirty="0"/>
              <a:t>Aula 4. Evolução (</a:t>
            </a:r>
            <a:r>
              <a:rPr lang="pt-BR" dirty="0" err="1"/>
              <a:t>Cáps</a:t>
            </a:r>
            <a:r>
              <a:rPr lang="pt-BR" dirty="0"/>
              <a:t>. 7 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  <a:p>
            <a:r>
              <a:rPr lang="pt-BR" dirty="0"/>
              <a:t> </a:t>
            </a:r>
          </a:p>
          <a:p>
            <a:r>
              <a:rPr lang="pt-BR" dirty="0"/>
              <a:t> </a:t>
            </a:r>
          </a:p>
          <a:p>
            <a:r>
              <a:rPr lang="pt-BR" b="1" dirty="0"/>
              <a:t>Módulo 2 – Populações e suas interações</a:t>
            </a:r>
            <a:r>
              <a:rPr lang="pt-BR" dirty="0"/>
              <a:t> </a:t>
            </a:r>
            <a:r>
              <a:rPr lang="pt-BR" b="1" dirty="0"/>
              <a:t>(19/03-04/04)</a:t>
            </a:r>
          </a:p>
          <a:p>
            <a:r>
              <a:rPr lang="pt-BR" dirty="0"/>
              <a:t>Aula 5. Reprodução e comportamento social (</a:t>
            </a:r>
            <a:r>
              <a:rPr lang="pt-BR" dirty="0" err="1"/>
              <a:t>Cáps</a:t>
            </a:r>
            <a:r>
              <a:rPr lang="pt-BR" dirty="0"/>
              <a:t>. 8, 9 e 10 do </a:t>
            </a:r>
            <a:r>
              <a:rPr lang="pt-BR" dirty="0" err="1"/>
              <a:t>Ricklefs</a:t>
            </a:r>
            <a:r>
              <a:rPr lang="pt-BR" dirty="0"/>
              <a:t>) </a:t>
            </a:r>
          </a:p>
          <a:p>
            <a:r>
              <a:rPr lang="pt-BR" dirty="0"/>
              <a:t>Aula 6. Habitat, distribuição e dispersão (</a:t>
            </a:r>
            <a:r>
              <a:rPr lang="pt-BR" dirty="0" err="1"/>
              <a:t>Cáps</a:t>
            </a:r>
            <a:r>
              <a:rPr lang="pt-BR" dirty="0"/>
              <a:t>. 11 e 12 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  <a:p>
            <a:r>
              <a:rPr lang="pt-BR" dirty="0"/>
              <a:t>Aula 7. Dinâmica populacional (</a:t>
            </a:r>
            <a:r>
              <a:rPr lang="pt-BR" dirty="0" err="1"/>
              <a:t>Cáp</a:t>
            </a:r>
            <a:r>
              <a:rPr lang="pt-BR" dirty="0"/>
              <a:t>. 13 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  <a:p>
            <a:r>
              <a:rPr lang="pt-BR" dirty="0"/>
              <a:t>Aula 8. Relações ecológicas (</a:t>
            </a:r>
            <a:r>
              <a:rPr lang="pt-BR" dirty="0" err="1"/>
              <a:t>Cáps</a:t>
            </a:r>
            <a:r>
              <a:rPr lang="pt-BR" dirty="0"/>
              <a:t>. 14, 15, 16 e 17 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  <a:p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b="1" dirty="0"/>
              <a:t>Módulo 3 – Comunidades e Ecossistemas</a:t>
            </a:r>
            <a:r>
              <a:rPr lang="pt-BR" dirty="0"/>
              <a:t> </a:t>
            </a:r>
            <a:r>
              <a:rPr lang="pt-BR" b="1" dirty="0"/>
              <a:t>(16/04-07/05)</a:t>
            </a:r>
            <a:endParaRPr lang="pt-BR" dirty="0"/>
          </a:p>
          <a:p>
            <a:r>
              <a:rPr lang="pt-BR" dirty="0"/>
              <a:t>Aula 9. Ecologia de comunidades (</a:t>
            </a:r>
            <a:r>
              <a:rPr lang="pt-BR" dirty="0" err="1"/>
              <a:t>Cáps</a:t>
            </a:r>
            <a:r>
              <a:rPr lang="pt-BR" dirty="0"/>
              <a:t>. 18 e 19 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  <a:p>
            <a:r>
              <a:rPr lang="pt-BR" dirty="0"/>
              <a:t>Aula 10. Ecologia de ecossistemas (</a:t>
            </a:r>
            <a:r>
              <a:rPr lang="pt-BR" dirty="0" err="1"/>
              <a:t>Cáps</a:t>
            </a:r>
            <a:r>
              <a:rPr lang="pt-BR" dirty="0"/>
              <a:t>. 20 e 21 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  <a:p>
            <a:r>
              <a:rPr lang="pt-BR" dirty="0"/>
              <a:t>Aula 11. Ecologia global (</a:t>
            </a:r>
            <a:r>
              <a:rPr lang="pt-BR" dirty="0" err="1"/>
              <a:t>Cáps</a:t>
            </a:r>
            <a:r>
              <a:rPr lang="pt-BR" dirty="0"/>
              <a:t>. 22 e 23 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</p:txBody>
      </p:sp>
      <p:sp>
        <p:nvSpPr>
          <p:cNvPr id="7" name="Retângulo 6"/>
          <p:cNvSpPr/>
          <p:nvPr/>
        </p:nvSpPr>
        <p:spPr>
          <a:xfrm>
            <a:off x="3755815" y="1049387"/>
            <a:ext cx="163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PROGAMA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846197"/>
              </p:ext>
            </p:extLst>
          </p:nvPr>
        </p:nvGraphicFramePr>
        <p:xfrm>
          <a:off x="449288" y="648072"/>
          <a:ext cx="8155160" cy="61653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89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9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326">
                <a:tc gridSpan="3"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Fevereiro</a:t>
                      </a:r>
                      <a:endParaRPr lang="pt-BR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14S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Apresentação da disciplina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 (2)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19Q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Módulo 1 – Organismos e o Ambiente físico – Aula 1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 (2)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21S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Módulo 1 – Organismos e o Ambiente físico – Aula 2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 (2)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2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effectLst/>
                        </a:rPr>
                        <a:t>28S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effectLst/>
                        </a:rPr>
                        <a:t>Módulo 1 – Organismos e o Ambiente físico – Aula 3</a:t>
                      </a:r>
                      <a:endParaRPr lang="pt-BR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tc>
                  <a:txBody>
                    <a:bodyPr/>
                    <a:lstStyle/>
                    <a:p>
                      <a:pPr marL="2159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effectLst/>
                        </a:rPr>
                        <a:t>T (2)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263">
                <a:tc gridSpan="3"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Março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5Q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Feriado Carnaval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u="none" dirty="0">
                          <a:effectLst/>
                        </a:rPr>
                        <a:t>7S</a:t>
                      </a:r>
                      <a:endParaRPr lang="pt-BR" sz="1100" u="none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Módulo 1 – Organismos e o Ambiente físico – Aula 4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 (2)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14S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Módulo 1 – Organismos e o Ambiente físico – Avaliação 1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 (2)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19Q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Módulo 1 – Populações e suas interações – Aula 5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 (2)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21S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Módulo 2 – Populações e suas interações – Aula 6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 (2)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28S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Módulo 2 – Populações e suas interações– Aula 7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 (2)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066">
                <a:tc gridSpan="3"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Abril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2Q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7705" algn="l"/>
                        </a:tabLst>
                      </a:pPr>
                      <a:r>
                        <a:rPr lang="pt-BR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Módulo 2 – Populações e suas interações – Aula 8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 (2)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4S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7705" algn="l"/>
                        </a:tabLst>
                      </a:pPr>
                      <a:r>
                        <a:rPr lang="pt-BR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Módulo 2 – Populações e suas interações – Avaliação 2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 (2)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11S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7705" algn="l"/>
                        </a:tabLs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Módulo 2 – Comunidades e Ecossistemas – Aula 9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 (2)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16Q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7705" algn="l"/>
                        </a:tabLs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Módulo 3 – Comunidades e Ecossistemas – Aula 10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 (2)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18S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7705" algn="l"/>
                        </a:tabLst>
                      </a:pPr>
                      <a:r>
                        <a:rPr lang="pt-BR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Feriado Pascoa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25S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7705" algn="l"/>
                        </a:tabLst>
                      </a:pPr>
                      <a:r>
                        <a:rPr lang="pt-BR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Módulo 3 – Comunidades e Ecossistemas – Aula 11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 (2)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30S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Módulo 3 – Comunidades e Ecossistemas – Atividade em grupo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 (2)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7066">
                <a:tc gridSpan="3"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Maio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2S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Feriado (Dia do Trabalhador)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7Q</a:t>
                      </a:r>
                      <a:endParaRPr lang="pt-B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Módulo 3 – Comunidades e Ecossistemas – Avaliação 3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 (2)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9S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Módulo 3 – Comunidades e Ecossistemas – Substitutiva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 (2)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7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16S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Módulo 3 – Comunidades e Ecossistemas – Recuperação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 (2)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79" marR="63179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6" name="Retângulo 5"/>
          <p:cNvSpPr/>
          <p:nvPr/>
        </p:nvSpPr>
        <p:spPr>
          <a:xfrm>
            <a:off x="297352" y="1779687"/>
            <a:ext cx="83465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 </a:t>
            </a:r>
          </a:p>
          <a:p>
            <a:pPr algn="just"/>
            <a:r>
              <a:rPr lang="pt-BR" dirty="0"/>
              <a:t>A: Aprovado. Desempenho excepcional, demonstrando excelente compreensão da</a:t>
            </a:r>
          </a:p>
          <a:p>
            <a:pPr algn="just"/>
            <a:r>
              <a:rPr lang="pt-BR" dirty="0"/>
              <a:t>disciplina e do uso do conteúdo; (10-9,0)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B: Aprovado. Bom desempenho, demonstrando boa capacidade de uso dos conceitos da disciplina; (8,9-7,9)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C: Aprovado. Desempenho mínimo satisfatório, demonstrando capacidade de uso</a:t>
            </a:r>
          </a:p>
          <a:p>
            <a:pPr algn="just"/>
            <a:r>
              <a:rPr lang="pt-BR" dirty="0"/>
              <a:t>adequado dos conceitos da disciplina, habilidade para enfrentar problemas relativamente simples e prosseguir em estudos avançados; (7,8-6,8)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D: Aprovado. Aproveitamento mínimo não satisfatório dos conceitos da disciplina, com</a:t>
            </a:r>
          </a:p>
          <a:p>
            <a:pPr algn="just"/>
            <a:r>
              <a:rPr lang="pt-BR" dirty="0"/>
              <a:t>familiaridade parcial do assunto e alguma capacidade para resolver problemas simples,</a:t>
            </a:r>
          </a:p>
          <a:p>
            <a:pPr algn="just"/>
            <a:r>
              <a:rPr lang="pt-BR" dirty="0"/>
              <a:t>mas demonstrando deficiências que exigem trabalho adicional para prosseguir em estudos; (6,7-5,0)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F: Reprovado por nota;</a:t>
            </a:r>
          </a:p>
          <a:p>
            <a:pPr algn="just"/>
            <a:r>
              <a:rPr lang="pt-BR" dirty="0"/>
              <a:t>O: Reprovado por falta.</a:t>
            </a:r>
          </a:p>
        </p:txBody>
      </p:sp>
      <p:sp>
        <p:nvSpPr>
          <p:cNvPr id="7" name="Retângulo 6"/>
          <p:cNvSpPr/>
          <p:nvPr/>
        </p:nvSpPr>
        <p:spPr>
          <a:xfrm>
            <a:off x="297352" y="1076542"/>
            <a:ext cx="8654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Avaliação:</a:t>
            </a:r>
            <a:r>
              <a:rPr lang="pt-BR" sz="2400" dirty="0"/>
              <a:t> três avaliações teóricas (14/03, 04/04 e 07/05). A média final será aritmética das notas das três avaliações.</a:t>
            </a:r>
          </a:p>
        </p:txBody>
      </p:sp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pic>
        <p:nvPicPr>
          <p:cNvPr id="1026" name="Picture 2" descr="A Economia Da Natur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58" y="663539"/>
            <a:ext cx="4397433" cy="619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3635896" y="620688"/>
            <a:ext cx="1440160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059832" y="931367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3">
                    <a:lumMod val="50000"/>
                  </a:schemeClr>
                </a:solidFill>
              </a:rPr>
              <a:t>ECOLOGIA</a:t>
            </a:r>
          </a:p>
        </p:txBody>
      </p:sp>
      <p:sp>
        <p:nvSpPr>
          <p:cNvPr id="21" name="AutoShape 2" descr="A Guide On Heatmaps &amp; How To Use Them In 2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2" name="AutoShape 4" descr="A Guide On Heatmaps &amp; How To Use Them In 2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" name="AutoShape 6" descr="A Guide On Heatmaps &amp; How To Use Them In 2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" name="AutoShape 8" descr="https://nestify.io/wp-content/webp-express/webp-images/uploads/2024/01/Heatmap-1024x576.png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434430" y="2283062"/>
            <a:ext cx="505995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400" dirty="0"/>
              <a:t>Estudo científico da </a:t>
            </a:r>
            <a:r>
              <a:rPr lang="pt-BR" sz="2400" b="1" dirty="0"/>
              <a:t>abundância</a:t>
            </a:r>
            <a:r>
              <a:rPr lang="pt-BR" sz="2400" dirty="0"/>
              <a:t> e </a:t>
            </a:r>
            <a:r>
              <a:rPr lang="pt-BR" sz="2400" b="1" dirty="0"/>
              <a:t>distribuição</a:t>
            </a:r>
            <a:r>
              <a:rPr lang="pt-BR" sz="2400" dirty="0"/>
              <a:t> dos </a:t>
            </a:r>
            <a:r>
              <a:rPr lang="pt-BR" sz="2400" b="1" dirty="0"/>
              <a:t>organismos</a:t>
            </a:r>
            <a:r>
              <a:rPr lang="pt-BR" sz="2400" dirty="0"/>
              <a:t> em relação a outros organismos e às condições ambientais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endParaRPr lang="pt-BR" sz="2400" dirty="0"/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endParaRPr lang="pt-BR" sz="2400" dirty="0"/>
          </a:p>
          <a:p>
            <a:pPr algn="just">
              <a:defRPr/>
            </a:pPr>
            <a:r>
              <a:rPr lang="pt-BR" sz="2400" dirty="0"/>
              <a:t>Ecologia - do grego </a:t>
            </a:r>
            <a:r>
              <a:rPr lang="pt-BR" sz="2400" b="1" i="1" dirty="0" err="1"/>
              <a:t>oikos</a:t>
            </a:r>
            <a:r>
              <a:rPr lang="pt-BR" sz="2400" dirty="0"/>
              <a:t> </a:t>
            </a:r>
            <a:r>
              <a:rPr lang="pt-BR" sz="2400" dirty="0">
                <a:sym typeface="Wingdings" panose="05000000000000000000" pitchFamily="2" charset="2"/>
              </a:rPr>
              <a:t> </a:t>
            </a:r>
            <a:r>
              <a:rPr lang="pt-BR" sz="2400" dirty="0"/>
              <a:t>“casa”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  <a:defRPr/>
            </a:pPr>
            <a:r>
              <a:rPr lang="pt-BR" sz="2400" dirty="0"/>
              <a:t>Refere-se ao nosso entorno imediato, ou ambiente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endParaRPr lang="pt-BR" sz="2400" dirty="0"/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endParaRPr lang="pt-BR" sz="2400" dirty="0"/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endParaRPr lang="pt-BR" sz="24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pt-BR" sz="2400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6" t="28444" r="28551" b="30603"/>
          <a:stretch>
            <a:fillRect/>
          </a:stretch>
        </p:blipFill>
        <p:spPr bwMode="auto">
          <a:xfrm>
            <a:off x="5508104" y="2319531"/>
            <a:ext cx="3316287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5574010" y="5396106"/>
            <a:ext cx="2124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dirty="0">
                <a:latin typeface="Cambria" panose="02040503050406030204" pitchFamily="18" charset="0"/>
              </a:rPr>
              <a:t>(Robert RICKLEFS )</a:t>
            </a:r>
          </a:p>
        </p:txBody>
      </p:sp>
    </p:spTree>
    <p:extLst>
      <p:ext uri="{BB962C8B-B14F-4D97-AF65-F5344CB8AC3E}">
        <p14:creationId xmlns:p14="http://schemas.microsoft.com/office/powerpoint/2010/main" val="3761961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7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7" t="24842" r="19529" b="20491"/>
          <a:stretch/>
        </p:blipFill>
        <p:spPr bwMode="auto">
          <a:xfrm>
            <a:off x="5283" y="1863503"/>
            <a:ext cx="9144000" cy="50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riângulo isósceles 17"/>
          <p:cNvSpPr/>
          <p:nvPr/>
        </p:nvSpPr>
        <p:spPr>
          <a:xfrm>
            <a:off x="1907704" y="142361"/>
            <a:ext cx="4896544" cy="647350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3635896" y="620688"/>
            <a:ext cx="1440160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1835696" y="2025908"/>
            <a:ext cx="50405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Organismo</a:t>
            </a:r>
          </a:p>
          <a:p>
            <a:pPr algn="ctr"/>
            <a:endParaRPr lang="pt-BR" sz="2000" dirty="0"/>
          </a:p>
          <a:p>
            <a:pPr algn="ctr"/>
            <a:r>
              <a:rPr lang="pt-BR" sz="2800" dirty="0"/>
              <a:t>População</a:t>
            </a:r>
          </a:p>
          <a:p>
            <a:pPr algn="ctr"/>
            <a:endParaRPr lang="pt-BR" sz="2800" dirty="0"/>
          </a:p>
          <a:p>
            <a:pPr algn="ctr"/>
            <a:r>
              <a:rPr lang="pt-BR" sz="3600" dirty="0"/>
              <a:t>Comunidade</a:t>
            </a:r>
          </a:p>
          <a:p>
            <a:pPr algn="ctr"/>
            <a:r>
              <a:rPr lang="pt-BR" sz="3600" dirty="0"/>
              <a:t> </a:t>
            </a:r>
          </a:p>
          <a:p>
            <a:pPr algn="ctr"/>
            <a:r>
              <a:rPr lang="pt-BR" sz="4400" dirty="0"/>
              <a:t>Ecossistema</a:t>
            </a:r>
          </a:p>
          <a:p>
            <a:pPr algn="ctr"/>
            <a:r>
              <a:rPr lang="pt-BR" sz="8500" dirty="0"/>
              <a:t>Biosfera</a:t>
            </a:r>
          </a:p>
        </p:txBody>
      </p:sp>
      <p:pic>
        <p:nvPicPr>
          <p:cNvPr id="4" name="Imagem 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059832" y="931367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3">
                    <a:lumMod val="50000"/>
                  </a:schemeClr>
                </a:solidFill>
              </a:rPr>
              <a:t>ECOLOGIA</a:t>
            </a:r>
          </a:p>
        </p:txBody>
      </p:sp>
      <p:sp>
        <p:nvSpPr>
          <p:cNvPr id="21" name="AutoShape 2" descr="A Guide On Heatmaps &amp; How To Use Them In 2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2" name="AutoShape 4" descr="A Guide On Heatmaps &amp; How To Use Them In 2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" name="AutoShape 6" descr="A Guide On Heatmaps &amp; How To Use Them In 2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" name="AutoShape 8" descr="https://nestify.io/wp-content/webp-express/webp-images/uploads/2024/01/Heatmap-1024x576.png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6" name="Retângulo 5"/>
          <p:cNvSpPr/>
          <p:nvPr/>
        </p:nvSpPr>
        <p:spPr>
          <a:xfrm>
            <a:off x="924908" y="1052736"/>
            <a:ext cx="7147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b="1" i="1" dirty="0"/>
              <a:t>“Os sistemas ecológicos existem em uma organização hierárquica”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16248" r="10065" b="11304"/>
          <a:stretch>
            <a:fillRect/>
          </a:stretch>
        </p:blipFill>
        <p:spPr bwMode="auto">
          <a:xfrm>
            <a:off x="638436" y="1340768"/>
            <a:ext cx="7867128" cy="545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950585" y="3402231"/>
            <a:ext cx="120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Indivíduo</a:t>
            </a:r>
          </a:p>
        </p:txBody>
      </p:sp>
      <p:pic>
        <p:nvPicPr>
          <p:cNvPr id="22530" name="Picture 2" descr="Nova espécie de orquídea é descoberta no Arquipélago de Alcatrazes (SP) |  Terra da Gente | G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8" t="1" r="16721" b="25588"/>
          <a:stretch/>
        </p:blipFill>
        <p:spPr bwMode="auto">
          <a:xfrm>
            <a:off x="1298042" y="764704"/>
            <a:ext cx="2509262" cy="26461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858472" y="916379"/>
            <a:ext cx="37459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dirty="0">
                <a:sym typeface="Wingdings" pitchFamily="2" charset="2"/>
              </a:rPr>
              <a:t></a:t>
            </a:r>
            <a:r>
              <a:rPr lang="pt-BR" dirty="0"/>
              <a:t>    Reprodução</a:t>
            </a:r>
          </a:p>
          <a:p>
            <a:endParaRPr lang="pt-BR" dirty="0"/>
          </a:p>
          <a:p>
            <a:r>
              <a:rPr lang="pt-BR" altLang="pt-BR" dirty="0">
                <a:sym typeface="Wingdings" pitchFamily="2" charset="2"/>
              </a:rPr>
              <a:t>     </a:t>
            </a:r>
            <a:r>
              <a:rPr lang="pt-BR" dirty="0"/>
              <a:t>Desenvolvimento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r>
              <a:rPr lang="pt-BR" altLang="pt-BR" dirty="0">
                <a:sym typeface="Wingdings" pitchFamily="2" charset="2"/>
              </a:rPr>
              <a:t> </a:t>
            </a:r>
            <a:r>
              <a:rPr lang="pt-BR" dirty="0"/>
              <a:t>Interação com o ambiente</a:t>
            </a:r>
          </a:p>
          <a:p>
            <a:r>
              <a:rPr lang="pt-BR" dirty="0"/>
              <a:t>             -Troca de energia)</a:t>
            </a:r>
          </a:p>
          <a:p>
            <a:r>
              <a:rPr lang="pt-BR" dirty="0"/>
              <a:t>             -Trocas químicas)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endParaRPr lang="pt-BR" dirty="0"/>
          </a:p>
        </p:txBody>
      </p:sp>
      <p:pic>
        <p:nvPicPr>
          <p:cNvPr id="10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33" y="3813989"/>
            <a:ext cx="3834680" cy="25374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868597" y="6368715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População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940990" y="351303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00150" lvl="2" indent="-285750">
              <a:spcBef>
                <a:spcPct val="0"/>
              </a:spcBef>
              <a:buFont typeface="Wingdings" pitchFamily="2" charset="2"/>
              <a:buChar char="à"/>
            </a:pPr>
            <a:r>
              <a:rPr lang="pt-BR" altLang="pt-BR" dirty="0"/>
              <a:t>Abundância: Número total de indivíduos</a:t>
            </a:r>
          </a:p>
          <a:p>
            <a:pPr lvl="2">
              <a:spcBef>
                <a:spcPct val="0"/>
              </a:spcBef>
            </a:pPr>
            <a:endParaRPr lang="pt-BR" altLang="pt-BR" dirty="0"/>
          </a:p>
          <a:p>
            <a:pPr marL="1200150" lvl="2" indent="-285750">
              <a:spcBef>
                <a:spcPct val="0"/>
              </a:spcBef>
              <a:buFont typeface="Wingdings" pitchFamily="2" charset="2"/>
              <a:buChar char="à"/>
            </a:pPr>
            <a:r>
              <a:rPr lang="pt-BR" altLang="pt-BR" dirty="0"/>
              <a:t>Densidade:</a:t>
            </a:r>
            <a:r>
              <a:rPr lang="pt-BR" altLang="pt-BR" dirty="0">
                <a:sym typeface="Wingdings" pitchFamily="2" charset="2"/>
              </a:rPr>
              <a:t> N</a:t>
            </a:r>
            <a:r>
              <a:rPr lang="pt-BR" altLang="pt-BR" dirty="0"/>
              <a:t>úmero de indivíduos por unidade de área</a:t>
            </a:r>
          </a:p>
          <a:p>
            <a:pPr lvl="2">
              <a:spcBef>
                <a:spcPct val="0"/>
              </a:spcBef>
            </a:pPr>
            <a:endParaRPr lang="pt-BR" altLang="pt-BR" dirty="0"/>
          </a:p>
          <a:p>
            <a:pPr marL="1200150" lvl="2" indent="-285750">
              <a:spcBef>
                <a:spcPct val="0"/>
              </a:spcBef>
              <a:buFont typeface="Wingdings" pitchFamily="2" charset="2"/>
              <a:buChar char="à"/>
            </a:pPr>
            <a:r>
              <a:rPr lang="pt-BR" altLang="pt-BR" dirty="0"/>
              <a:t>Mudança de tamanho:</a:t>
            </a:r>
            <a:r>
              <a:rPr lang="pt-BR" altLang="pt-BR" dirty="0">
                <a:sym typeface="Wingdings" pitchFamily="2" charset="2"/>
              </a:rPr>
              <a:t> taxas de natalidade e mortalidade</a:t>
            </a:r>
          </a:p>
          <a:p>
            <a:pPr lvl="2">
              <a:spcBef>
                <a:spcPct val="0"/>
              </a:spcBef>
            </a:pPr>
            <a:endParaRPr lang="pt-BR" altLang="pt-BR" dirty="0"/>
          </a:p>
          <a:p>
            <a:pPr lvl="2">
              <a:spcBef>
                <a:spcPct val="0"/>
              </a:spcBef>
            </a:pPr>
            <a:r>
              <a:rPr lang="pt-BR" altLang="pt-BR" dirty="0">
                <a:sym typeface="Wingdings" pitchFamily="2" charset="2"/>
              </a:rPr>
              <a:t> </a:t>
            </a:r>
            <a:r>
              <a:rPr lang="pt-BR" altLang="pt-BR" dirty="0"/>
              <a:t>Composição: </a:t>
            </a:r>
            <a:r>
              <a:rPr lang="pt-BR" altLang="pt-BR" dirty="0">
                <a:sym typeface="Wingdings" pitchFamily="2" charset="2"/>
              </a:rPr>
              <a:t>Perfil (</a:t>
            </a:r>
            <a:r>
              <a:rPr lang="pt-BR" altLang="pt-BR" dirty="0"/>
              <a:t>gênero, idade  ou genética)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788024" y="3386023"/>
            <a:ext cx="4022898" cy="32663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4788024" y="908720"/>
            <a:ext cx="4022898" cy="2088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pic>
        <p:nvPicPr>
          <p:cNvPr id="6" name="Picture 6" descr="Epidendrum fulgens - Praia do barco - 04-01-09 - 02 | Flick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6555"/>
            <a:ext cx="5198715" cy="34675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231740" y="4486969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Comunidade</a:t>
            </a:r>
            <a:endParaRPr lang="pt-BR" sz="1600" b="1" dirty="0"/>
          </a:p>
        </p:txBody>
      </p:sp>
      <p:sp>
        <p:nvSpPr>
          <p:cNvPr id="8" name="Retângulo 7"/>
          <p:cNvSpPr/>
          <p:nvPr/>
        </p:nvSpPr>
        <p:spPr>
          <a:xfrm>
            <a:off x="-244577" y="5310653"/>
            <a:ext cx="90838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ct val="0"/>
              </a:spcBef>
            </a:pPr>
            <a:r>
              <a:rPr lang="pt-BR" altLang="pt-BR" dirty="0">
                <a:sym typeface="Wingdings" pitchFamily="2" charset="2"/>
              </a:rPr>
              <a:t> </a:t>
            </a:r>
            <a:r>
              <a:rPr lang="pt-BR" altLang="pt-BR" dirty="0"/>
              <a:t>Definida por uma área “geográfica” definida</a:t>
            </a:r>
          </a:p>
          <a:p>
            <a:pPr lvl="2">
              <a:spcBef>
                <a:spcPct val="0"/>
              </a:spcBef>
            </a:pPr>
            <a:r>
              <a:rPr lang="pt-BR" altLang="pt-BR" dirty="0">
                <a:sym typeface="Wingdings" pitchFamily="2" charset="2"/>
              </a:rPr>
              <a:t> </a:t>
            </a:r>
            <a:r>
              <a:rPr lang="pt-BR" altLang="pt-BR" dirty="0"/>
              <a:t>Interações entre as espécies </a:t>
            </a:r>
          </a:p>
          <a:p>
            <a:pPr marL="1200150" lvl="2" indent="-285750">
              <a:spcBef>
                <a:spcPct val="0"/>
              </a:spcBef>
              <a:buFont typeface="Wingdings" pitchFamily="2" charset="2"/>
              <a:buChar char="à"/>
            </a:pPr>
            <a:r>
              <a:rPr lang="pt-BR" altLang="pt-BR" dirty="0"/>
              <a:t>Diversidade de espécies (alfa, beta, filogenética, funcional, etc..)</a:t>
            </a:r>
          </a:p>
          <a:p>
            <a:pPr marL="1200150" lvl="2" indent="-285750">
              <a:spcBef>
                <a:spcPct val="0"/>
              </a:spcBef>
              <a:buFont typeface="Wingdings" pitchFamily="2" charset="2"/>
              <a:buChar char="à"/>
            </a:pPr>
            <a:r>
              <a:rPr lang="pt-BR" altLang="pt-BR" dirty="0"/>
              <a:t>Abundância relativa de espécies</a:t>
            </a:r>
          </a:p>
          <a:p>
            <a:pPr lvl="2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9" name="Retângulo 8"/>
          <p:cNvSpPr/>
          <p:nvPr/>
        </p:nvSpPr>
        <p:spPr>
          <a:xfrm>
            <a:off x="611560" y="5286019"/>
            <a:ext cx="7992888" cy="1239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Espaço Reservado para Conteúdo 4">
            <a:extLst>
              <a:ext uri="{FF2B5EF4-FFF2-40B4-BE49-F238E27FC236}">
                <a16:creationId xmlns:a16="http://schemas.microsoft.com/office/drawing/2014/main" id="{C667D1CA-9BC8-4737-A853-5EF148AE2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782" y="1090837"/>
            <a:ext cx="3019528" cy="324036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589270" y="4468613"/>
            <a:ext cx="150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Teia alimentar</a:t>
            </a:r>
          </a:p>
        </p:txBody>
      </p:sp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Epidendrum fulgens - Praia do barco - 04-01-09 - 02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26303"/>
            <a:ext cx="4921278" cy="32824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niversidade Federal do ABC – Wikipédia, a enciclopédia liv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131840" y="135862"/>
            <a:ext cx="273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Apresentação da disciplina</a:t>
            </a:r>
          </a:p>
        </p:txBody>
      </p:sp>
      <p:sp>
        <p:nvSpPr>
          <p:cNvPr id="7" name="Retângulo 6"/>
          <p:cNvSpPr/>
          <p:nvPr/>
        </p:nvSpPr>
        <p:spPr>
          <a:xfrm>
            <a:off x="1323139" y="836712"/>
            <a:ext cx="6350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O conceito de espécie transcende a hierarquia básica da Ecologia</a:t>
            </a:r>
          </a:p>
        </p:txBody>
      </p:sp>
      <p:pic>
        <p:nvPicPr>
          <p:cNvPr id="23556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337" y="1700808"/>
            <a:ext cx="2720559" cy="18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Nova espécie de orquídea é descoberta no Arquipélago de Alcatrazes (SP) |  Terra da Gente | G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3" r="12651" b="26558"/>
          <a:stretch/>
        </p:blipFill>
        <p:spPr bwMode="auto">
          <a:xfrm>
            <a:off x="1083392" y="1404130"/>
            <a:ext cx="1116632" cy="12443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60" y="5589240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03" y="5601394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70" y="5613548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613548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pidendrum fulgens | Orquídeas Encanto e paixã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601394"/>
            <a:ext cx="1523513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345564" y="226235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Indivíduo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1014265" y="3002856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População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600790" y="461192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Comunidade</a:t>
            </a:r>
          </a:p>
        </p:txBody>
      </p:sp>
      <p:sp>
        <p:nvSpPr>
          <p:cNvPr id="9" name="Retângulo 8"/>
          <p:cNvSpPr/>
          <p:nvPr/>
        </p:nvSpPr>
        <p:spPr>
          <a:xfrm>
            <a:off x="449288" y="5445224"/>
            <a:ext cx="8371184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8039729" y="5101966"/>
            <a:ext cx="924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Espécie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094820" y="153102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ÁREA</a:t>
            </a:r>
          </a:p>
        </p:txBody>
      </p:sp>
      <p:sp>
        <p:nvSpPr>
          <p:cNvPr id="11" name="Elipse 10"/>
          <p:cNvSpPr/>
          <p:nvPr/>
        </p:nvSpPr>
        <p:spPr>
          <a:xfrm>
            <a:off x="4094820" y="1441593"/>
            <a:ext cx="693204" cy="5847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de seta reta 12"/>
          <p:cNvCxnSpPr>
            <a:stCxn id="11" idx="5"/>
          </p:cNvCxnSpPr>
          <p:nvPr/>
        </p:nvCxnSpPr>
        <p:spPr>
          <a:xfrm>
            <a:off x="4686507" y="1940674"/>
            <a:ext cx="173525" cy="12017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>
            <a:stCxn id="11" idx="3"/>
          </p:cNvCxnSpPr>
          <p:nvPr/>
        </p:nvCxnSpPr>
        <p:spPr>
          <a:xfrm flipH="1">
            <a:off x="4067944" y="1940674"/>
            <a:ext cx="128393" cy="12017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7889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1205</Words>
  <Application>Microsoft Office PowerPoint</Application>
  <PresentationFormat>Apresentação na tela (4:3)</PresentationFormat>
  <Paragraphs>224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</vt:lpstr>
      <vt:lpstr>Roboto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edlley.pessoa</dc:creator>
  <cp:lastModifiedBy>Edlley Pessoa</cp:lastModifiedBy>
  <cp:revision>66</cp:revision>
  <dcterms:created xsi:type="dcterms:W3CDTF">2025-01-22T14:12:08Z</dcterms:created>
  <dcterms:modified xsi:type="dcterms:W3CDTF">2025-02-14T13:54:05Z</dcterms:modified>
</cp:coreProperties>
</file>