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</p:sldMasterIdLst>
  <p:notesMasterIdLst>
    <p:notesMasterId r:id="rId69"/>
  </p:notesMasterIdLst>
  <p:sldIdLst>
    <p:sldId id="256" r:id="rId3"/>
    <p:sldId id="257" r:id="rId4"/>
    <p:sldId id="298" r:id="rId5"/>
    <p:sldId id="304" r:id="rId6"/>
    <p:sldId id="309" r:id="rId7"/>
    <p:sldId id="258" r:id="rId8"/>
    <p:sldId id="301" r:id="rId9"/>
    <p:sldId id="303" r:id="rId10"/>
    <p:sldId id="300" r:id="rId11"/>
    <p:sldId id="299" r:id="rId12"/>
    <p:sldId id="302" r:id="rId13"/>
    <p:sldId id="317" r:id="rId14"/>
    <p:sldId id="318" r:id="rId15"/>
    <p:sldId id="305" r:id="rId16"/>
    <p:sldId id="323" r:id="rId17"/>
    <p:sldId id="316" r:id="rId18"/>
    <p:sldId id="320" r:id="rId19"/>
    <p:sldId id="322" r:id="rId20"/>
    <p:sldId id="324" r:id="rId21"/>
    <p:sldId id="314" r:id="rId22"/>
    <p:sldId id="315" r:id="rId23"/>
    <p:sldId id="310" r:id="rId24"/>
    <p:sldId id="311" r:id="rId25"/>
    <p:sldId id="306" r:id="rId26"/>
    <p:sldId id="308" r:id="rId27"/>
    <p:sldId id="312" r:id="rId28"/>
    <p:sldId id="307" r:id="rId29"/>
    <p:sldId id="313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273" r:id="rId44"/>
    <p:sldId id="274" r:id="rId45"/>
    <p:sldId id="275" r:id="rId46"/>
    <p:sldId id="276" r:id="rId47"/>
    <p:sldId id="277" r:id="rId48"/>
    <p:sldId id="278" r:id="rId49"/>
    <p:sldId id="279" r:id="rId50"/>
    <p:sldId id="280" r:id="rId51"/>
    <p:sldId id="281" r:id="rId52"/>
    <p:sldId id="282" r:id="rId53"/>
    <p:sldId id="283" r:id="rId54"/>
    <p:sldId id="284" r:id="rId55"/>
    <p:sldId id="285" r:id="rId56"/>
    <p:sldId id="286" r:id="rId57"/>
    <p:sldId id="287" r:id="rId58"/>
    <p:sldId id="288" r:id="rId59"/>
    <p:sldId id="289" r:id="rId60"/>
    <p:sldId id="290" r:id="rId61"/>
    <p:sldId id="291" r:id="rId62"/>
    <p:sldId id="292" r:id="rId63"/>
    <p:sldId id="293" r:id="rId64"/>
    <p:sldId id="294" r:id="rId65"/>
    <p:sldId id="295" r:id="rId66"/>
    <p:sldId id="296" r:id="rId67"/>
    <p:sldId id="297" r:id="rId6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Century Gothic" panose="020B0502020202020204" pitchFamily="34" charset="0"/>
      <p:regular r:id="rId74"/>
      <p:bold r:id="rId75"/>
      <p:italic r:id="rId76"/>
      <p:boldItalic r:id="rId77"/>
    </p:embeddedFont>
    <p:embeddedFont>
      <p:font typeface="Libre Baskerville" panose="02000000000000000000" pitchFamily="2" charset="0"/>
      <p:regular r:id="rId78"/>
      <p:bold r:id="rId79"/>
      <p:italic r:id="rId80"/>
    </p:embeddedFont>
    <p:embeddedFont>
      <p:font typeface="Libre Franklin" pitchFamily="2" charset="0"/>
      <p:regular r:id="rId81"/>
      <p:bold r:id="rId82"/>
      <p:italic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5" roundtripDataSignature="AMtx7mgmB9HMJlA8u9LnV7JhhnYuTVJK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60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7.fntdata"/><Relationship Id="rId84" Type="http://schemas.openxmlformats.org/officeDocument/2006/relationships/font" Target="fonts/font15.fntdata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13.fntdata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customschemas.google.com/relationships/presentationmetadata" Target="meta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9e33b7d1d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19e33b7d1d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91cf00518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7" name="Google Shape;197;g91cf00518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g91cf005188_0_5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37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91cf00518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5" name="Google Shape;205;g91cf00518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g91cf005188_0_21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38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1cf00518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4" name="Google Shape;214;g91cf00518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91cf005188_0_29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39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9e33b7d1d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19e33b7d1d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91cf00518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3" name="Google Shape;283;g91cf00518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g91cf005188_0_41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48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4" name="Google Shape;3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1cf0051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" name="Google Shape;119;g91cf0051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91cf005188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6198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0" name="Google Shape;34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5" name="Google Shape;35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0" name="Google Shape;37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7" name="Google Shape;37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8" name="Google Shape;39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91cf00518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4" name="Google Shape;144;g91cf00518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91cf005188_0_7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30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9e33b7d1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9e33b7d1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19e33b7d1db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31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9e33b7d1d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9e33b7d1d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19e33b7d1db_0_6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32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1cf00518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6" name="Google Shape;166;g91cf00518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91cf005188_0_14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33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9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9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9"/>
          <p:cNvSpPr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0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0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374904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0"/>
          <p:cNvSpPr txBox="1">
            <a:spLocks noGrp="1"/>
          </p:cNvSpPr>
          <p:nvPr>
            <p:ph type="body" idx="2"/>
          </p:nvPr>
        </p:nvSpPr>
        <p:spPr>
          <a:xfrm>
            <a:off x="4933950" y="1447800"/>
            <a:ext cx="374904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0"/>
          <p:cNvSpPr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3"/>
          <p:cNvSpPr txBox="1"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  <a:defRPr sz="40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3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19050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Libre Baskerville"/>
              <a:buNone/>
              <a:defRPr sz="900"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43"/>
          <p:cNvSpPr txBox="1">
            <a:spLocks noGrp="1"/>
          </p:cNvSpPr>
          <p:nvPr>
            <p:ph type="body" idx="2"/>
          </p:nvPr>
        </p:nvSpPr>
        <p:spPr>
          <a:xfrm>
            <a:off x="2971800" y="1600200"/>
            <a:ext cx="57150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3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3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3"/>
          <p:cNvSpPr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4 partes de conteúdo" type="fourObj">
  <p:cSld name="FOUR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1"/>
          <p:cNvSpPr txBox="1"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3810000" cy="21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1"/>
          <p:cNvSpPr txBox="1">
            <a:spLocks noGrp="1"/>
          </p:cNvSpPr>
          <p:nvPr>
            <p:ph type="body" idx="2"/>
          </p:nvPr>
        </p:nvSpPr>
        <p:spPr>
          <a:xfrm>
            <a:off x="4876800" y="1600200"/>
            <a:ext cx="3810000" cy="21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body" idx="3"/>
          </p:nvPr>
        </p:nvSpPr>
        <p:spPr>
          <a:xfrm>
            <a:off x="914400" y="3941763"/>
            <a:ext cx="38100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1"/>
          <p:cNvSpPr txBox="1">
            <a:spLocks noGrp="1"/>
          </p:cNvSpPr>
          <p:nvPr>
            <p:ph type="body" idx="4"/>
          </p:nvPr>
        </p:nvSpPr>
        <p:spPr>
          <a:xfrm>
            <a:off x="4876800" y="3941763"/>
            <a:ext cx="38100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1"/>
          <p:cNvSpPr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e 2 partes de conteúdo" type="txAndTwoObj">
  <p:cSld name="TEXT_AND_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0"/>
          <p:cNvSpPr txBox="1"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0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38100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 txBox="1">
            <a:spLocks noGrp="1"/>
          </p:cNvSpPr>
          <p:nvPr>
            <p:ph type="body" idx="2"/>
          </p:nvPr>
        </p:nvSpPr>
        <p:spPr>
          <a:xfrm>
            <a:off x="4876800" y="1600200"/>
            <a:ext cx="3810000" cy="21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0"/>
          <p:cNvSpPr txBox="1">
            <a:spLocks noGrp="1"/>
          </p:cNvSpPr>
          <p:nvPr>
            <p:ph type="body" idx="3"/>
          </p:nvPr>
        </p:nvSpPr>
        <p:spPr>
          <a:xfrm>
            <a:off x="4876800" y="3941763"/>
            <a:ext cx="38100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0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2 partes de conteúdo em cima do texto" type="twoObjOverTx">
  <p:cSld name="TWO_OBJECTS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4"/>
          <p:cNvSpPr txBox="1"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4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3810000" cy="21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4"/>
          <p:cNvSpPr txBox="1">
            <a:spLocks noGrp="1"/>
          </p:cNvSpPr>
          <p:nvPr>
            <p:ph type="body" idx="2"/>
          </p:nvPr>
        </p:nvSpPr>
        <p:spPr>
          <a:xfrm>
            <a:off x="4876800" y="1600200"/>
            <a:ext cx="3810000" cy="21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body" idx="3"/>
          </p:nvPr>
        </p:nvSpPr>
        <p:spPr>
          <a:xfrm>
            <a:off x="914400" y="3941763"/>
            <a:ext cx="77724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4"/>
          <p:cNvSpPr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5"/>
          <p:cNvSpPr txBox="1">
            <a:spLocks noGrp="1"/>
          </p:cNvSpPr>
          <p:nvPr>
            <p:ph type="title"/>
          </p:nvPr>
        </p:nvSpPr>
        <p:spPr>
          <a:xfrm rot="5400000">
            <a:off x="4709477" y="2194564"/>
            <a:ext cx="5851525" cy="201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5"/>
          <p:cNvSpPr txBox="1">
            <a:spLocks noGrp="1"/>
          </p:cNvSpPr>
          <p:nvPr>
            <p:ph type="body" idx="1"/>
          </p:nvPr>
        </p:nvSpPr>
        <p:spPr>
          <a:xfrm rot="5400000">
            <a:off x="769937" y="419103"/>
            <a:ext cx="5851525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5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5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5"/>
          <p:cNvSpPr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6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body" idx="1"/>
          </p:nvPr>
        </p:nvSpPr>
        <p:spPr>
          <a:xfrm rot="5400000">
            <a:off x="2514600" y="-152400"/>
            <a:ext cx="45720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6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6"/>
          <p:cNvSpPr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7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8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9"/>
          <p:cNvSpPr txBox="1"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2040"/>
              <a:buNone/>
              <a:defRPr sz="2400" b="1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Font typeface="Libre Baskerville"/>
              <a:buNone/>
              <a:defRPr sz="1600" b="1"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body" idx="2"/>
          </p:nvPr>
        </p:nvSpPr>
        <p:spPr>
          <a:xfrm>
            <a:off x="4953000" y="1447800"/>
            <a:ext cx="3733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2040"/>
              <a:buNone/>
              <a:defRPr sz="2400" b="1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Font typeface="Libre Baskerville"/>
              <a:buNone/>
              <a:defRPr sz="1600" b="1"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body" idx="3"/>
          </p:nvPr>
        </p:nvSpPr>
        <p:spPr>
          <a:xfrm>
            <a:off x="914400" y="2247900"/>
            <a:ext cx="37338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body" idx="4"/>
          </p:nvPr>
        </p:nvSpPr>
        <p:spPr>
          <a:xfrm>
            <a:off x="4953000" y="2247900"/>
            <a:ext cx="37338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9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11;p38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1065"/>
            </a:avLst>
          </a:prstGeom>
          <a:solidFill>
            <a:schemeClr val="lt1"/>
          </a:solidFill>
          <a:ln w="9525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12;p38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893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Char char="⚫"/>
              <a:defRPr sz="26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35814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SzPts val="17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SzPts val="16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SzPts val="2000"/>
              <a:buFont typeface="Libre Baskerville"/>
              <a:buChar char="o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E6AFA9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CAABA9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5" name="Google Shape;15;p38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6" name="Google Shape;16;p38"/>
          <p:cNvSpPr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42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1065"/>
            </a:avLst>
          </a:prstGeom>
          <a:solidFill>
            <a:schemeClr val="lt1"/>
          </a:solidFill>
          <a:ln w="9525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4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42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1065"/>
            </a:avLst>
          </a:prstGeom>
          <a:solidFill>
            <a:schemeClr val="lt1"/>
          </a:solidFill>
          <a:ln w="9525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42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1" name="Google Shape;91;p42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893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Char char="⚫"/>
              <a:defRPr sz="26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35814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SzPts val="17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SzPts val="16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SzPts val="2000"/>
              <a:buFont typeface="Libre Baskerville"/>
              <a:buChar char="o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E6AFA9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CAABA9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92" name="Google Shape;92;p42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3" name="Google Shape;93;p42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4" name="Google Shape;94;p42"/>
          <p:cNvSpPr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vernadodiabo.com/folder-parque-estadual-caverna-do-diabo.pdf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vernadodiabo.com/folder-parque-estadual-caverna-do-diabo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vernadodiabo.com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Caverna_do_Diabo_State_Park#/media/File:Passarela_Minimizada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aventure-se.com/2014/10/14/caverna-do-diabo-sao-paulo/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youtu.be/giInjKLo17A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9e33b7d1db_0_12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7" name="Google Shape;107;g19e33b7d1db_0_12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Noto Sans Symbols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Vale do Ribeira: aspectos </a:t>
            </a:r>
            <a:r>
              <a:rPr lang="en-US" sz="3600" b="1"/>
              <a:t>físicos, </a:t>
            </a:r>
            <a:r>
              <a:rPr lang="en-US" sz="3600" b="1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econômicos, sociais, culturais e ambiental</a:t>
            </a:r>
            <a:endParaRPr sz="36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3050" marR="0" lvl="0" indent="-27305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3050" marR="0" lvl="0" indent="-27305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Dra</a:t>
            </a:r>
            <a:r>
              <a:rPr lang="en-US" sz="22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Lisângela Kati do Nascimento</a:t>
            </a:r>
            <a:endParaRPr sz="22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3050" lvl="0" indent="-273050" algn="ctr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r>
              <a:rPr lang="en-US" sz="2200">
                <a:latin typeface="Century Gothic"/>
                <a:ea typeface="Century Gothic"/>
                <a:cs typeface="Century Gothic"/>
                <a:sym typeface="Century Gothic"/>
              </a:rPr>
              <a:t>Dr. </a:t>
            </a:r>
            <a:r>
              <a:rPr lang="en-US" sz="2200" b="1">
                <a:latin typeface="Century Gothic"/>
                <a:ea typeface="Century Gothic"/>
                <a:cs typeface="Century Gothic"/>
                <a:sym typeface="Century Gothic"/>
              </a:rPr>
              <a:t>Vitor Vieira Vasconcelos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3050" marR="0" lvl="0" indent="-27305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r>
              <a:rPr lang="en-US" sz="2200" b="1">
                <a:latin typeface="Century Gothic"/>
                <a:ea typeface="Century Gothic"/>
                <a:cs typeface="Century Gothic"/>
                <a:sym typeface="Century Gothic"/>
              </a:rPr>
              <a:t>Universidade Federal do ABC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8" name="Google Shape;108;g19e33b7d1db_0_1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950" y="5001475"/>
            <a:ext cx="847754" cy="4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19e33b7d1db_0_12"/>
          <p:cNvSpPr txBox="1"/>
          <p:nvPr/>
        </p:nvSpPr>
        <p:spPr>
          <a:xfrm>
            <a:off x="2870100" y="5001475"/>
            <a:ext cx="3000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FUNDAÇÃO UNIVERSIDADE FEDERAL DO ABC</a:t>
            </a:r>
            <a:endParaRPr sz="1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CENTRO DE CIÊNCIAS NATURAIS E HUMANAS</a:t>
            </a:r>
            <a:endParaRPr sz="1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g19e33b7d1db_0_1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450" y="4962438"/>
            <a:ext cx="609600" cy="626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5693C5-2A56-CA48-77E2-9E2360D08B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341"/>
            <a:ext cx="9144000" cy="645531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A5DF4CB-F96D-51BB-4ECF-CA14E573EA60}"/>
              </a:ext>
            </a:extLst>
          </p:cNvPr>
          <p:cNvSpPr/>
          <p:nvPr/>
        </p:nvSpPr>
        <p:spPr>
          <a:xfrm>
            <a:off x="3831771" y="3641353"/>
            <a:ext cx="137505" cy="13062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ABA71-37A1-7635-4C98-DC26EAEA8105}"/>
              </a:ext>
            </a:extLst>
          </p:cNvPr>
          <p:cNvSpPr txBox="1"/>
          <p:nvPr/>
        </p:nvSpPr>
        <p:spPr>
          <a:xfrm>
            <a:off x="3914171" y="3641353"/>
            <a:ext cx="941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Caverna do Diabo 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5EC723-C2D3-A326-38B2-FF75688460B6}"/>
              </a:ext>
            </a:extLst>
          </p:cNvPr>
          <p:cNvSpPr/>
          <p:nvPr/>
        </p:nvSpPr>
        <p:spPr>
          <a:xfrm>
            <a:off x="3874987" y="3397968"/>
            <a:ext cx="137505" cy="13062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6F6D2-CE0E-E6BF-979E-FAB9A2FD7BAC}"/>
              </a:ext>
            </a:extLst>
          </p:cNvPr>
          <p:cNvSpPr txBox="1"/>
          <p:nvPr/>
        </p:nvSpPr>
        <p:spPr>
          <a:xfrm>
            <a:off x="3883624" y="3087265"/>
            <a:ext cx="1398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Ivaporunduva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C59777-E877-F5F2-4F1F-7A4B0840CF73}"/>
              </a:ext>
            </a:extLst>
          </p:cNvPr>
          <p:cNvSpPr txBox="1"/>
          <p:nvPr/>
        </p:nvSpPr>
        <p:spPr>
          <a:xfrm>
            <a:off x="3200402" y="6554271"/>
            <a:ext cx="69382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Relatório de Situação dos Recursos Hídricos da UGRHI 11 – 2022 – Ano-Base 2021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2278435"/>
      </p:ext>
    </p:extLst>
  </p:cSld>
  <p:clrMapOvr>
    <a:masterClrMapping/>
  </p:clrMapOvr>
  <p:transition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F2A58-BE88-A62F-4BFA-43015A298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974558"/>
            <a:ext cx="3810000" cy="21891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27ECF-CEC6-82AB-B0F1-92E17EDB68C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76800" y="974558"/>
            <a:ext cx="3810000" cy="21891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B22DC4-E952-2327-76BD-6993C42D3022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914400" y="3316121"/>
            <a:ext cx="3810000" cy="218916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E56443-97DC-2DE4-3CD7-1CB46AB5EDB0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4443666" y="2850903"/>
            <a:ext cx="3810000" cy="2189162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CD0931-01E8-94E0-E15A-DED70AEB08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80" t="40491" r="4949" b="2255"/>
          <a:stretch/>
        </p:blipFill>
        <p:spPr>
          <a:xfrm>
            <a:off x="144380" y="101433"/>
            <a:ext cx="8882136" cy="599945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43E51C2-E9F8-2E98-8715-21191F6A1CD3}"/>
              </a:ext>
            </a:extLst>
          </p:cNvPr>
          <p:cNvSpPr/>
          <p:nvPr/>
        </p:nvSpPr>
        <p:spPr>
          <a:xfrm>
            <a:off x="3179436" y="3234344"/>
            <a:ext cx="137505" cy="130629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5BD627-0F30-5355-C364-733855264CDB}"/>
              </a:ext>
            </a:extLst>
          </p:cNvPr>
          <p:cNvSpPr txBox="1"/>
          <p:nvPr/>
        </p:nvSpPr>
        <p:spPr>
          <a:xfrm>
            <a:off x="3229752" y="3218302"/>
            <a:ext cx="941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Caverna do Diabo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DB33D7-749C-2B48-C7E2-00E62700DD5B}"/>
              </a:ext>
            </a:extLst>
          </p:cNvPr>
          <p:cNvSpPr txBox="1"/>
          <p:nvPr/>
        </p:nvSpPr>
        <p:spPr>
          <a:xfrm>
            <a:off x="3247331" y="2904844"/>
            <a:ext cx="1398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Ivaporunduva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B30D66-CD87-1FB5-77D4-8EA64C984566}"/>
              </a:ext>
            </a:extLst>
          </p:cNvPr>
          <p:cNvSpPr txBox="1"/>
          <p:nvPr/>
        </p:nvSpPr>
        <p:spPr>
          <a:xfrm>
            <a:off x="385010" y="6387690"/>
            <a:ext cx="8542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Plano de Desenvolvimento Econômico Sustentável do Vale do Ribeira. 2020..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789751"/>
      </p:ext>
    </p:extLst>
  </p:cSld>
  <p:clrMapOvr>
    <a:masterClrMapping/>
  </p:clrMapOvr>
  <p:transition>
    <p:zoom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911053-83BE-C44E-08D1-F2132041F8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15094"/>
            <a:ext cx="8229600" cy="64032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099637-9F5C-2F3A-DEE7-78383DACB56E}"/>
              </a:ext>
            </a:extLst>
          </p:cNvPr>
          <p:cNvSpPr txBox="1"/>
          <p:nvPr/>
        </p:nvSpPr>
        <p:spPr>
          <a:xfrm>
            <a:off x="1467851" y="6482044"/>
            <a:ext cx="67457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https://www.cavernadodiabo.com/folder-parque-estadual-caverna-do-diabo.pdf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0148264"/>
      </p:ext>
    </p:extLst>
  </p:cSld>
  <p:clrMapOvr>
    <a:masterClrMapping/>
  </p:clrMapOvr>
  <p:transition>
    <p:zoom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42EDE-81C4-3240-15C3-55B483FEA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1" y="118680"/>
            <a:ext cx="8944477" cy="6396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9CE42B-4480-9BBE-583E-2834C77788B2}"/>
              </a:ext>
            </a:extLst>
          </p:cNvPr>
          <p:cNvSpPr txBox="1"/>
          <p:nvPr/>
        </p:nvSpPr>
        <p:spPr>
          <a:xfrm>
            <a:off x="1467851" y="6482044"/>
            <a:ext cx="67457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https://www.cavernadodiabo.com/folder-parque-estadual-caverna-do-diabo.pdf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1601405"/>
      </p:ext>
    </p:extLst>
  </p:cSld>
  <p:clrMapOvr>
    <a:masterClrMapping/>
  </p:clrMapOvr>
  <p:transition>
    <p:zoom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586DE-A077-3329-25B4-2E4E2792E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0107"/>
            <a:ext cx="9067800" cy="1143000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Cones </a:t>
            </a:r>
            <a:r>
              <a:rPr lang="pt-BR" dirty="0" err="1">
                <a:solidFill>
                  <a:schemeClr val="tx1"/>
                </a:solidFill>
              </a:rPr>
              <a:t>Cársticos</a:t>
            </a:r>
            <a:br>
              <a:rPr lang="pt-BR" dirty="0">
                <a:solidFill>
                  <a:schemeClr val="tx1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>Parque Estadual da Caverna do Diabo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759C-1A6C-3E9B-3AE4-9D05EE55539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BE540F-9873-4160-2AAE-47F087CD14C5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000B9-1489-B379-C133-9F7B6079B9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66" b="26413"/>
          <a:stretch/>
        </p:blipFill>
        <p:spPr>
          <a:xfrm>
            <a:off x="160421" y="1759734"/>
            <a:ext cx="8907379" cy="4756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49D6EF-8611-1BA7-9CEB-A486D6DC6135}"/>
              </a:ext>
            </a:extLst>
          </p:cNvPr>
          <p:cNvSpPr txBox="1"/>
          <p:nvPr/>
        </p:nvSpPr>
        <p:spPr>
          <a:xfrm>
            <a:off x="1331491" y="6492210"/>
            <a:ext cx="6753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Plano de Manejo Espeleológico – Parque Estadual da Caverna do Diabo,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873228"/>
      </p:ext>
    </p:extLst>
  </p:cSld>
  <p:clrMapOvr>
    <a:masterClrMapping/>
  </p:clrMapOvr>
  <p:transition>
    <p:zoom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F876C91-26B0-0554-AE2B-3467C378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354847"/>
            <a:ext cx="8815137" cy="1143000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Sumidouro do Ribeirão da Tapagem na entrada da Caverna do Diabo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4BC71A-1BBC-4675-5C9B-2A2550392D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33" y="1393051"/>
            <a:ext cx="7538231" cy="50053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005137-F967-259F-A12F-96CF5379EF05}"/>
              </a:ext>
            </a:extLst>
          </p:cNvPr>
          <p:cNvSpPr txBox="1"/>
          <p:nvPr/>
        </p:nvSpPr>
        <p:spPr>
          <a:xfrm>
            <a:off x="144380" y="6352672"/>
            <a:ext cx="888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/>
              <a:t>Plano de Manejo Espeleológico – Parque Estadual da Caverna do Diabo, 2010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958626"/>
      </p:ext>
    </p:extLst>
  </p:cSld>
  <p:clrMapOvr>
    <a:masterClrMapping/>
  </p:clrMapOvr>
  <p:transition>
    <p:zoom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ave&#10;&#10;Description automatically generated">
            <a:extLst>
              <a:ext uri="{FF2B5EF4-FFF2-40B4-BE49-F238E27FC236}">
                <a16:creationId xmlns:a16="http://schemas.microsoft.com/office/drawing/2014/main" id="{210547F5-4194-16E3-F103-3A9C2B11D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19" y="1196891"/>
            <a:ext cx="8658476" cy="49754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046B99-8B05-B253-7980-F41B7A6B2DE1}"/>
              </a:ext>
            </a:extLst>
          </p:cNvPr>
          <p:cNvSpPr txBox="1"/>
          <p:nvPr/>
        </p:nvSpPr>
        <p:spPr>
          <a:xfrm>
            <a:off x="2085474" y="270132"/>
            <a:ext cx="5424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/>
              <a:t>Caverna do Diabo</a:t>
            </a:r>
            <a:endParaRPr lang="en-US" sz="4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514E93-A9B5-9D49-94F5-A1C3D497F9C9}"/>
              </a:ext>
            </a:extLst>
          </p:cNvPr>
          <p:cNvSpPr txBox="1"/>
          <p:nvPr/>
        </p:nvSpPr>
        <p:spPr>
          <a:xfrm>
            <a:off x="2511915" y="628009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 </a:t>
            </a:r>
            <a:r>
              <a:rPr lang="en-US" sz="2000" dirty="0">
                <a:hlinkClick r:id="rId3"/>
              </a:rPr>
              <a:t>https://www.cavernadodiabo.com/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3515122"/>
      </p:ext>
    </p:extLst>
  </p:cSld>
  <p:clrMapOvr>
    <a:masterClrMapping/>
  </p:clrMapOvr>
  <p:transition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F046B99-8B05-B253-7980-F41B7A6B2DE1}"/>
              </a:ext>
            </a:extLst>
          </p:cNvPr>
          <p:cNvSpPr txBox="1"/>
          <p:nvPr/>
        </p:nvSpPr>
        <p:spPr>
          <a:xfrm>
            <a:off x="2085474" y="-2582"/>
            <a:ext cx="5424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/>
              <a:t>Caverna do Diabo</a:t>
            </a:r>
            <a:endParaRPr lang="en-US" sz="4800" b="1" dirty="0"/>
          </a:p>
        </p:txBody>
      </p:sp>
      <p:pic>
        <p:nvPicPr>
          <p:cNvPr id="8" name="Picture 7" descr="A picture containing nature, cave&#10;&#10;Description automatically generated">
            <a:extLst>
              <a:ext uri="{FF2B5EF4-FFF2-40B4-BE49-F238E27FC236}">
                <a16:creationId xmlns:a16="http://schemas.microsoft.com/office/drawing/2014/main" id="{FE5E37C6-0E58-DD8A-6D90-4F7C50463D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87" y="3013750"/>
            <a:ext cx="3121152" cy="2081784"/>
          </a:xfrm>
          <a:prstGeom prst="rect">
            <a:avLst/>
          </a:prstGeom>
        </p:spPr>
      </p:pic>
      <p:pic>
        <p:nvPicPr>
          <p:cNvPr id="12" name="Picture 11" descr="A picture containing cave&#10;&#10;Description automatically generated">
            <a:extLst>
              <a:ext uri="{FF2B5EF4-FFF2-40B4-BE49-F238E27FC236}">
                <a16:creationId xmlns:a16="http://schemas.microsoft.com/office/drawing/2014/main" id="{1393B151-C255-87C5-35D5-8C6048D4B3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70923"/>
            <a:ext cx="7972926" cy="53161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4AC666-B691-31AF-793F-5CE89125D1F4}"/>
              </a:ext>
            </a:extLst>
          </p:cNvPr>
          <p:cNvSpPr txBox="1"/>
          <p:nvPr/>
        </p:nvSpPr>
        <p:spPr>
          <a:xfrm>
            <a:off x="457200" y="6275069"/>
            <a:ext cx="88151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https://en.wikipedia.org/wiki/Caverna_do_Diabo_State_Park#/media/File:Passarela_Minimizada.jpg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4271380"/>
      </p:ext>
    </p:extLst>
  </p:cSld>
  <p:clrMapOvr>
    <a:masterClrMapping/>
  </p:clrMapOvr>
  <p:transition>
    <p:zoom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F046B99-8B05-B253-7980-F41B7A6B2DE1}"/>
              </a:ext>
            </a:extLst>
          </p:cNvPr>
          <p:cNvSpPr txBox="1"/>
          <p:nvPr/>
        </p:nvSpPr>
        <p:spPr>
          <a:xfrm>
            <a:off x="2085474" y="-2582"/>
            <a:ext cx="5424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/>
              <a:t>Caverna do Diabo</a:t>
            </a:r>
            <a:endParaRPr lang="en-US" sz="4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8E6F22-1CD6-07A3-ABFE-559F32B76581}"/>
              </a:ext>
            </a:extLst>
          </p:cNvPr>
          <p:cNvSpPr txBox="1"/>
          <p:nvPr/>
        </p:nvSpPr>
        <p:spPr>
          <a:xfrm>
            <a:off x="2205790" y="6421887"/>
            <a:ext cx="67777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https://aventure-se.com/2014/10/14/caverna-do-diabo-sao-paulo/</a:t>
            </a:r>
            <a:r>
              <a:rPr lang="en-US" dirty="0"/>
              <a:t> </a:t>
            </a:r>
          </a:p>
        </p:txBody>
      </p:sp>
      <p:pic>
        <p:nvPicPr>
          <p:cNvPr id="3" name="Picture 2" descr="A picture containing nature, cave, stone&#10;&#10;Description automatically generated">
            <a:extLst>
              <a:ext uri="{FF2B5EF4-FFF2-40B4-BE49-F238E27FC236}">
                <a16:creationId xmlns:a16="http://schemas.microsoft.com/office/drawing/2014/main" id="{9D99F101-A4DE-2609-BA0B-E9A2D874E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191" y="888573"/>
            <a:ext cx="6521617" cy="52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44805"/>
      </p:ext>
    </p:extLst>
  </p:cSld>
  <p:clrMapOvr>
    <a:masterClrMapping/>
  </p:clrMapOvr>
  <p:transition>
    <p:zoom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88793A-4EE4-F5C0-2331-3D11B588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2" y="-78287"/>
            <a:ext cx="8686800" cy="1143000"/>
          </a:xfrm>
        </p:spPr>
        <p:txBody>
          <a:bodyPr/>
          <a:lstStyle/>
          <a:p>
            <a:pPr algn="ctr"/>
            <a:r>
              <a:rPr lang="pt-BR" sz="3600" b="1" dirty="0">
                <a:solidFill>
                  <a:schemeClr val="tx1"/>
                </a:solidFill>
              </a:rPr>
              <a:t>Mapeamento 3D da Caverna do Diabo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DCB5FB-C91C-9474-757D-E5DB05A13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733926"/>
          </a:xfrm>
        </p:spPr>
        <p:txBody>
          <a:bodyPr/>
          <a:lstStyle/>
          <a:p>
            <a:pPr marL="131445" indent="0" algn="ctr">
              <a:buNone/>
            </a:pPr>
            <a:r>
              <a:rPr lang="en-US" dirty="0">
                <a:hlinkClick r:id="rId2"/>
              </a:rPr>
              <a:t>https://youtu.be/giInjKLo17A</a:t>
            </a:r>
            <a:r>
              <a:rPr lang="en-US" dirty="0"/>
              <a:t> </a:t>
            </a:r>
          </a:p>
        </p:txBody>
      </p:sp>
      <p:pic>
        <p:nvPicPr>
          <p:cNvPr id="10" name="Picture 9" descr="A picture containing text, outdoor, cave, ravine&#10;&#10;Description automatically generated">
            <a:extLst>
              <a:ext uri="{FF2B5EF4-FFF2-40B4-BE49-F238E27FC236}">
                <a16:creationId xmlns:a16="http://schemas.microsoft.com/office/drawing/2014/main" id="{ABDF0505-EBF1-01D2-2588-EFFA05731C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21618"/>
            <a:ext cx="9144000" cy="37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14872"/>
      </p:ext>
    </p:extLst>
  </p:cSld>
  <p:clrMapOvr>
    <a:masterClrMapping/>
  </p:clrMapOvr>
  <p:transition>
    <p:zoom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9e33b7d1db_0_20"/>
          <p:cNvSpPr txBox="1">
            <a:spLocks noGrp="1"/>
          </p:cNvSpPr>
          <p:nvPr>
            <p:ph type="title"/>
          </p:nvPr>
        </p:nvSpPr>
        <p:spPr>
          <a:xfrm>
            <a:off x="914400" y="115887"/>
            <a:ext cx="77724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entury Gothic"/>
              <a:buNone/>
            </a:pPr>
            <a:r>
              <a:rPr lang="en-US" sz="3200" b="1" i="0" u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Aspectos que serão abordados</a:t>
            </a:r>
            <a:r>
              <a:rPr lang="en-US" sz="3200" b="0" i="0" u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/>
          </a:p>
        </p:txBody>
      </p:sp>
      <p:sp>
        <p:nvSpPr>
          <p:cNvPr id="116" name="Google Shape;116;g19e33b7d1db_0_20"/>
          <p:cNvSpPr txBox="1">
            <a:spLocks noGrp="1"/>
          </p:cNvSpPr>
          <p:nvPr>
            <p:ph type="body" idx="1"/>
          </p:nvPr>
        </p:nvSpPr>
        <p:spPr>
          <a:xfrm>
            <a:off x="685800" y="1125525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73050" marR="0" lvl="0" indent="-13271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19405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bre Baskerville"/>
              <a:buAutoNum type="arabicParenR"/>
            </a:pPr>
            <a:r>
              <a:rPr lang="en-US" sz="26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Caracterização geral do Vale do Ribeira:</a:t>
            </a:r>
            <a:endParaRPr/>
          </a:p>
          <a:p>
            <a:pPr marL="273050" marR="0" lvl="0" indent="-2730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  -  as</a:t>
            </a:r>
            <a:r>
              <a:rPr lang="en-US"/>
              <a:t>pectos físicos e ambientais</a:t>
            </a:r>
            <a:endParaRPr/>
          </a:p>
          <a:p>
            <a:pPr marL="273050" marR="0" lvl="0" indent="-2730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None/>
            </a:pPr>
            <a:r>
              <a:rPr lang="en-US"/>
              <a:t>          - </a:t>
            </a:r>
            <a:r>
              <a:rPr lang="en-US" sz="26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desenvolvimento econômico</a:t>
            </a:r>
            <a:endParaRPr/>
          </a:p>
          <a:p>
            <a:pPr marL="273050" marR="0" lvl="0" indent="-2730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  - problemas sociais</a:t>
            </a:r>
            <a:endParaRPr/>
          </a:p>
          <a:p>
            <a:pPr marL="273050" marR="0" lvl="0" indent="-2730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None/>
            </a:pPr>
            <a:r>
              <a:rPr lang="en-US"/>
              <a:t>  </a:t>
            </a:r>
            <a:r>
              <a:rPr lang="en-US" sz="26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- diversidade cultural</a:t>
            </a:r>
            <a:endParaRPr/>
          </a:p>
          <a:p>
            <a:pPr marL="273050" marR="0" lvl="0" indent="-2730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            </a:t>
            </a:r>
            <a:endParaRPr/>
          </a:p>
          <a:p>
            <a:pPr marL="457200" marR="0" lvl="0" indent="-319405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bre Baskerville"/>
              <a:buAutoNum type="arabicParenR"/>
            </a:pPr>
            <a:r>
              <a:rPr lang="en-US"/>
              <a:t>Populações tradicionais </a:t>
            </a:r>
            <a:r>
              <a:rPr lang="en-US" sz="26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do Vale do Ribeira</a:t>
            </a:r>
            <a:r>
              <a:rPr lang="en-US"/>
              <a:t> e as Unidades de Conservação.</a:t>
            </a:r>
            <a:endParaRPr sz="2600" b="0" i="0" u="none" strike="noStrike" cap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19405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bre Baskerville"/>
              <a:buAutoNum type="arabicParenR"/>
            </a:pPr>
            <a:r>
              <a:rPr lang="en-US"/>
              <a:t>Comunidade quilombola de Ivaporunduva: modo de vida, relação com a Mata Atlântica, gestão do território, desenvolvimento sustentável e demandas atuais.</a:t>
            </a:r>
            <a:endParaRPr/>
          </a:p>
          <a:p>
            <a:pPr marL="273050" marR="0" lvl="0" indent="-273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273050" marR="0" lvl="0" indent="-13271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273050" marR="0" lvl="0" indent="-13271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None/>
            </a:pPr>
            <a:endParaRPr sz="2600" b="0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AA59-645A-19C4-A979-57AB557D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Caverna do Diabo</a:t>
            </a:r>
            <a:br>
              <a:rPr lang="pt-BR" b="1" dirty="0">
                <a:solidFill>
                  <a:schemeClr val="tx1"/>
                </a:solidFill>
              </a:rPr>
            </a:br>
            <a:r>
              <a:rPr lang="pt-BR" b="1" dirty="0">
                <a:solidFill>
                  <a:schemeClr val="tx1"/>
                </a:solidFill>
              </a:rPr>
              <a:t>Extensão Mapeada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5C8A73-59F1-2DA1-D029-33FE7E4845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64" y="2226350"/>
            <a:ext cx="8887326" cy="2344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C5ACDD-9AC6-9FC2-0A04-C4A0D5C4A1F3}"/>
              </a:ext>
            </a:extLst>
          </p:cNvPr>
          <p:cNvSpPr txBox="1"/>
          <p:nvPr/>
        </p:nvSpPr>
        <p:spPr>
          <a:xfrm>
            <a:off x="144380" y="6128084"/>
            <a:ext cx="888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/>
              <a:t>Plano de Manejo Espeleológico – Parque Estadual da Caverna do Diabo, 2010</a:t>
            </a: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5E6644-5F4C-9044-3852-195F8714B599}"/>
              </a:ext>
            </a:extLst>
          </p:cNvPr>
          <p:cNvSpPr/>
          <p:nvPr/>
        </p:nvSpPr>
        <p:spPr>
          <a:xfrm>
            <a:off x="176464" y="3096128"/>
            <a:ext cx="1459831" cy="11069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538F6-EF52-2C93-4BF4-C29F9FB2ECEF}"/>
              </a:ext>
            </a:extLst>
          </p:cNvPr>
          <p:cNvSpPr txBox="1"/>
          <p:nvPr/>
        </p:nvSpPr>
        <p:spPr>
          <a:xfrm>
            <a:off x="64169" y="2269980"/>
            <a:ext cx="1684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Área de Visitação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6670078"/>
      </p:ext>
    </p:extLst>
  </p:cSld>
  <p:clrMapOvr>
    <a:masterClrMapping/>
  </p:clrMapOvr>
  <p:transition>
    <p:zoom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9730396-5801-E4F1-0A04-A0DDD2AB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03" y="649204"/>
            <a:ext cx="8843433" cy="5722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5AA59-645A-19C4-A979-57AB557D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347825"/>
            <a:ext cx="9015663" cy="1143000"/>
          </a:xfrm>
        </p:spPr>
        <p:txBody>
          <a:bodyPr/>
          <a:lstStyle/>
          <a:p>
            <a:pPr algn="ctr"/>
            <a:r>
              <a:rPr lang="pt-BR" sz="3600" b="1" dirty="0">
                <a:solidFill>
                  <a:schemeClr val="tx1"/>
                </a:solidFill>
              </a:rPr>
              <a:t>Caverna do Diabo - Extensão Mapeada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5E6644-5F4C-9044-3852-195F8714B599}"/>
              </a:ext>
            </a:extLst>
          </p:cNvPr>
          <p:cNvSpPr/>
          <p:nvPr/>
        </p:nvSpPr>
        <p:spPr>
          <a:xfrm>
            <a:off x="1652337" y="4395537"/>
            <a:ext cx="1026695" cy="78308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C36142-25F8-EBD8-CE77-0DDE5B0110F4}"/>
              </a:ext>
            </a:extLst>
          </p:cNvPr>
          <p:cNvSpPr txBox="1"/>
          <p:nvPr/>
        </p:nvSpPr>
        <p:spPr>
          <a:xfrm>
            <a:off x="1435768" y="3579458"/>
            <a:ext cx="1684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Área de Visitação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CF022-9165-02B7-E518-0DB8FC36F6C3}"/>
              </a:ext>
            </a:extLst>
          </p:cNvPr>
          <p:cNvSpPr txBox="1"/>
          <p:nvPr/>
        </p:nvSpPr>
        <p:spPr>
          <a:xfrm>
            <a:off x="144380" y="6320588"/>
            <a:ext cx="888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/>
              <a:t>Plano de Manejo Espeleológico – Parque Estadual da Caverna do Diabo, 2010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12903360"/>
      </p:ext>
    </p:extLst>
  </p:cSld>
  <p:clrMapOvr>
    <a:masterClrMapping/>
  </p:clrMapOvr>
  <p:transition>
    <p:zoom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21ACA1-DFD8-21D6-041E-F2EB0923C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37" y="516247"/>
            <a:ext cx="8900668" cy="59702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FA3688-20FC-FF1A-145F-7AB2C0D7C794}"/>
              </a:ext>
            </a:extLst>
          </p:cNvPr>
          <p:cNvSpPr txBox="1"/>
          <p:nvPr/>
        </p:nvSpPr>
        <p:spPr>
          <a:xfrm>
            <a:off x="-1" y="112218"/>
            <a:ext cx="8900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latin typeface="GillSansMT-Bold"/>
              </a:rPr>
              <a:t>Caverna do Diabo: Circuito tradicional de visitação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E891DC-6C3D-DC72-D851-E2AF56F6BFCA}"/>
              </a:ext>
            </a:extLst>
          </p:cNvPr>
          <p:cNvSpPr txBox="1"/>
          <p:nvPr/>
        </p:nvSpPr>
        <p:spPr>
          <a:xfrm>
            <a:off x="1331491" y="6492210"/>
            <a:ext cx="6753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Plano de Manejo Espeleológico – Parque Estadual da Caverna do Diabo, 2010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4F471F-9BD9-9A81-8558-0871153BED26}"/>
              </a:ext>
            </a:extLst>
          </p:cNvPr>
          <p:cNvSpPr txBox="1"/>
          <p:nvPr/>
        </p:nvSpPr>
        <p:spPr>
          <a:xfrm rot="20822341">
            <a:off x="4555954" y="2069432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Ribeirão da Tapagem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92305"/>
      </p:ext>
    </p:extLst>
  </p:cSld>
  <p:clrMapOvr>
    <a:masterClrMapping/>
  </p:clrMapOvr>
  <p:transition>
    <p:zoom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35FC8B-B0A7-C806-7F27-E520E36B2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259581"/>
            <a:ext cx="8864517" cy="6360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44BC12-7E86-DF3B-F45A-32EE8DA2F623}"/>
              </a:ext>
            </a:extLst>
          </p:cNvPr>
          <p:cNvSpPr txBox="1"/>
          <p:nvPr/>
        </p:nvSpPr>
        <p:spPr>
          <a:xfrm>
            <a:off x="2598821" y="1219200"/>
            <a:ext cx="33367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/>
              <a:t>Risco de queda devido a desnível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3F5BC9-2C1D-41C6-740B-F59ED0612416}"/>
              </a:ext>
            </a:extLst>
          </p:cNvPr>
          <p:cNvSpPr txBox="1"/>
          <p:nvPr/>
        </p:nvSpPr>
        <p:spPr>
          <a:xfrm>
            <a:off x="673768" y="1155032"/>
            <a:ext cx="154004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 err="1"/>
              <a:t>Anmais</a:t>
            </a:r>
            <a:r>
              <a:rPr lang="pt-BR" dirty="0"/>
              <a:t> peçonhentos e insetos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524700"/>
      </p:ext>
    </p:extLst>
  </p:cSld>
  <p:clrMapOvr>
    <a:masterClrMapping/>
  </p:clrMapOvr>
  <p:transition>
    <p:zoom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13EBD-7A5E-76E3-67A5-F38624AC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B1EE0-7AA3-984C-94D0-5AE2E73F0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759A4-4163-26BA-F82D-FDF36497AFC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E652F-0EE7-D32B-F8A9-39D628861E3B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A68DD7-143B-C684-1F11-E9A78E40CDAE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91BB1D-FA5D-6B9A-3E7D-330BE1C048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1570"/>
            <a:ext cx="9144000" cy="65290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F48BF3-9B70-45B2-99F8-A27F254A97A6}"/>
              </a:ext>
            </a:extLst>
          </p:cNvPr>
          <p:cNvSpPr txBox="1"/>
          <p:nvPr/>
        </p:nvSpPr>
        <p:spPr>
          <a:xfrm>
            <a:off x="0" y="4772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Plano de Manejo Espeleológico – Parque Estadual da Caverna do Diabo, 2010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9EE1F1-22B3-FFC0-8395-8033D2215997}"/>
              </a:ext>
            </a:extLst>
          </p:cNvPr>
          <p:cNvSpPr txBox="1"/>
          <p:nvPr/>
        </p:nvSpPr>
        <p:spPr>
          <a:xfrm>
            <a:off x="569495" y="593558"/>
            <a:ext cx="17405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Morfologia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189B7-A371-000F-332D-9C8AEDDE17DA}"/>
              </a:ext>
            </a:extLst>
          </p:cNvPr>
          <p:cNvSpPr txBox="1"/>
          <p:nvPr/>
        </p:nvSpPr>
        <p:spPr>
          <a:xfrm>
            <a:off x="3072060" y="581444"/>
            <a:ext cx="29397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Depósitos clásticos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3CADEC-046D-304C-76A7-FDB1ED496A46}"/>
              </a:ext>
            </a:extLst>
          </p:cNvPr>
          <p:cNvSpPr txBox="1"/>
          <p:nvPr/>
        </p:nvSpPr>
        <p:spPr>
          <a:xfrm>
            <a:off x="5903493" y="514078"/>
            <a:ext cx="3352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Depósitos paleontológicos e arqueológicos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69AFF9-E3F2-7E3A-0878-9B11C4F34DCD}"/>
              </a:ext>
            </a:extLst>
          </p:cNvPr>
          <p:cNvSpPr txBox="1"/>
          <p:nvPr/>
        </p:nvSpPr>
        <p:spPr>
          <a:xfrm>
            <a:off x="312822" y="3866135"/>
            <a:ext cx="22218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Espeleotemas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5CD962-56AA-C566-2075-B059BC998CC7}"/>
              </a:ext>
            </a:extLst>
          </p:cNvPr>
          <p:cNvSpPr txBox="1"/>
          <p:nvPr/>
        </p:nvSpPr>
        <p:spPr>
          <a:xfrm>
            <a:off x="2991850" y="3675856"/>
            <a:ext cx="318035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Fragilidade específica </a:t>
            </a:r>
            <a:r>
              <a:rPr lang="pt-BR" sz="1800" dirty="0"/>
              <a:t>(média dos demais mapas)</a:t>
            </a:r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471611-C098-D403-492A-8BEBD17CE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7791" y="4327800"/>
            <a:ext cx="2857609" cy="23186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326710-052E-6831-F4C7-F14A4E032A97}"/>
              </a:ext>
            </a:extLst>
          </p:cNvPr>
          <p:cNvSpPr txBox="1"/>
          <p:nvPr/>
        </p:nvSpPr>
        <p:spPr>
          <a:xfrm>
            <a:off x="6364707" y="3795711"/>
            <a:ext cx="22218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Fragilidade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7948761"/>
      </p:ext>
    </p:extLst>
  </p:cSld>
  <p:clrMapOvr>
    <a:masterClrMapping/>
  </p:clrMapOvr>
  <p:transition>
    <p:zoom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883B6E-15EA-C90F-4D86-FA17D768D7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0029"/>
            <a:ext cx="9144000" cy="5024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30186B-5853-0015-F866-2851AF121CBE}"/>
              </a:ext>
            </a:extLst>
          </p:cNvPr>
          <p:cNvSpPr txBox="1"/>
          <p:nvPr/>
        </p:nvSpPr>
        <p:spPr>
          <a:xfrm>
            <a:off x="2598822" y="428389"/>
            <a:ext cx="4058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Fragilidade da fauna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A2B71-0FAE-3EFC-7610-196A9C6785E3}"/>
              </a:ext>
            </a:extLst>
          </p:cNvPr>
          <p:cNvSpPr txBox="1"/>
          <p:nvPr/>
        </p:nvSpPr>
        <p:spPr>
          <a:xfrm>
            <a:off x="0" y="4772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Plano de Manejo Espeleológico – Parque Estadual da Caverna do Diabo, 2010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E5C3BC-5689-326A-DA4A-D5B0710E9E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3495" y="2275816"/>
            <a:ext cx="3240505" cy="449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54756"/>
      </p:ext>
    </p:extLst>
  </p:cSld>
  <p:clrMapOvr>
    <a:masterClrMapping/>
  </p:clrMapOvr>
  <p:transition>
    <p:zoom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394A3-BF77-76CB-7250-D75C16DD5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B64C5-C521-4C0F-F424-DAA233A3E95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65C05-6415-7216-C3EA-CDA8527B19D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D39736-D592-9E7F-0A6B-6E8DBBC076DC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A2B49-9032-D6A9-01A8-E80C2B1AA3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9115"/>
            <a:ext cx="9144000" cy="6112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4DEED0-5C17-F26D-1C95-4852902E8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3694937"/>
            <a:ext cx="3505200" cy="2946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20F3E3-486B-EC03-D8DD-DF5869C30FA0}"/>
              </a:ext>
            </a:extLst>
          </p:cNvPr>
          <p:cNvSpPr txBox="1"/>
          <p:nvPr/>
        </p:nvSpPr>
        <p:spPr>
          <a:xfrm>
            <a:off x="5723017" y="452799"/>
            <a:ext cx="32485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Fragilidade ponderada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A3034-8182-D986-56D5-F5FD8565E55C}"/>
              </a:ext>
            </a:extLst>
          </p:cNvPr>
          <p:cNvSpPr txBox="1"/>
          <p:nvPr/>
        </p:nvSpPr>
        <p:spPr>
          <a:xfrm>
            <a:off x="745958" y="2321411"/>
            <a:ext cx="32485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Fragilidade máxima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A00982-DC25-1033-F172-F6CFA92D539B}"/>
              </a:ext>
            </a:extLst>
          </p:cNvPr>
          <p:cNvSpPr txBox="1"/>
          <p:nvPr/>
        </p:nvSpPr>
        <p:spPr>
          <a:xfrm>
            <a:off x="-16043" y="42829"/>
            <a:ext cx="540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Plano de Manejo Espeleológico</a:t>
            </a:r>
            <a:br>
              <a:rPr lang="pt-BR" sz="2000" dirty="0"/>
            </a:br>
            <a:r>
              <a:rPr lang="pt-BR" sz="2000" dirty="0"/>
              <a:t>Parque Estadual da Caverna do Diabo, 2010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8507683"/>
      </p:ext>
    </p:extLst>
  </p:cSld>
  <p:clrMapOvr>
    <a:masterClrMapping/>
  </p:clrMapOvr>
  <p:transition>
    <p:zoom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D72BD-1816-1F9A-E84D-DAA0706DA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36" y="277813"/>
            <a:ext cx="8686800" cy="1143000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Impacto do número de visitantes na temperatura da caverna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5DC7DC-6FB9-A625-30F7-6930063D5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93" y="1420813"/>
            <a:ext cx="8739011" cy="47072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16D19B-A053-C0CE-F4B4-63E69D35C2FB}"/>
              </a:ext>
            </a:extLst>
          </p:cNvPr>
          <p:cNvSpPr txBox="1"/>
          <p:nvPr/>
        </p:nvSpPr>
        <p:spPr>
          <a:xfrm>
            <a:off x="0" y="63801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Plano de Manejo Espeleológico – Parque Estadual da Caverna do Diabo, 2010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5340401"/>
      </p:ext>
    </p:extLst>
  </p:cSld>
  <p:clrMapOvr>
    <a:masterClrMapping/>
  </p:clrMapOvr>
  <p:transition>
    <p:zoom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182F7C-7A5F-1D5A-5D8A-A57EC50FE9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41" t="15682" r="5001" b="30504"/>
          <a:stretch/>
        </p:blipFill>
        <p:spPr>
          <a:xfrm>
            <a:off x="113259" y="69619"/>
            <a:ext cx="8917481" cy="3833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7BA65-7FF1-372E-C1B9-C4DFFF281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90" y="4310313"/>
            <a:ext cx="4458741" cy="1448801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Zoneamento da Caverna do Diabo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626FA5-D253-6131-D55A-41C8E66E1B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24" t="72113" r="2424" b="2678"/>
          <a:stretch/>
        </p:blipFill>
        <p:spPr>
          <a:xfrm>
            <a:off x="5353897" y="2005265"/>
            <a:ext cx="3676843" cy="4394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74DF01-B941-53F5-E921-195CA0F34B94}"/>
              </a:ext>
            </a:extLst>
          </p:cNvPr>
          <p:cNvSpPr txBox="1"/>
          <p:nvPr/>
        </p:nvSpPr>
        <p:spPr>
          <a:xfrm>
            <a:off x="0" y="63801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Plano de Manejo Espeleológico – Parque Estadual da Caverna do Diabo, 2010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3827657"/>
      </p:ext>
    </p:extLst>
  </p:cSld>
  <p:clrMapOvr>
    <a:masterClrMapping/>
  </p:clrMapOvr>
  <p:transition>
    <p:zoom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Grande diversidade sociocultural</a:t>
            </a:r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38100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1327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37" name="Google Shape;137;p8"/>
          <p:cNvSpPr txBox="1">
            <a:spLocks noGrp="1"/>
          </p:cNvSpPr>
          <p:nvPr>
            <p:ph type="body" idx="2"/>
          </p:nvPr>
        </p:nvSpPr>
        <p:spPr>
          <a:xfrm>
            <a:off x="914400" y="3941762"/>
            <a:ext cx="38100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1327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body" idx="3"/>
          </p:nvPr>
        </p:nvSpPr>
        <p:spPr>
          <a:xfrm>
            <a:off x="4876800" y="3941762"/>
            <a:ext cx="38100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1327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139" name="Google Shape;139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425" y="4114800"/>
            <a:ext cx="320675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8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425" y="1412875"/>
            <a:ext cx="3206750" cy="240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8" descr="http://lagamarecolodge.files.wordpress.com/2012/08/rc-27685.jpg?w=5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8262" y="1600200"/>
            <a:ext cx="3324225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A2B64-C2E6-0DC8-FB05-B2603F16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32" y="44116"/>
            <a:ext cx="8979067" cy="1143000"/>
          </a:xfrm>
        </p:spPr>
        <p:txBody>
          <a:bodyPr/>
          <a:lstStyle/>
          <a:p>
            <a:pPr algn="ctr"/>
            <a:r>
              <a:rPr lang="pt-BR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 nosso trajeto</a:t>
            </a:r>
            <a:br>
              <a:rPr lang="pt-BR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UFABC  ao Quilombo de </a:t>
            </a:r>
            <a:r>
              <a:rPr lang="pt-BR" sz="3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Ivaporunduva</a:t>
            </a:r>
            <a:endParaRPr lang="en-US" sz="6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FDE69-B0F5-BB9D-61DE-FEBAB706E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AF3B1-209B-B944-3EAA-E9326F75D41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7192C8-1A2F-C7EC-4CE0-57DD26B38F1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107FAE-891B-EB78-2B45-8B8C6070B5F6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4AED31-68B3-BADF-E596-463EF656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"/>
          <a:stretch/>
        </p:blipFill>
        <p:spPr bwMode="auto">
          <a:xfrm>
            <a:off x="73921" y="1187116"/>
            <a:ext cx="8905146" cy="56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613637"/>
      </p:ext>
    </p:extLst>
  </p:cSld>
  <p:clrMapOvr>
    <a:masterClrMapping/>
  </p:clrMapOvr>
  <p:transition>
    <p:zoom dir="in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1cf005188_0_7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g91cf005188_0_7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None/>
            </a:pPr>
            <a:endParaRPr/>
          </a:p>
        </p:txBody>
      </p:sp>
      <p:pic>
        <p:nvPicPr>
          <p:cNvPr id="149" name="Google Shape;149;g91cf005188_0_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0"/>
            <a:ext cx="6857998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9e33b7d1db_0_0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Comunidade Tradicionais</a:t>
            </a:r>
            <a:endParaRPr/>
          </a:p>
        </p:txBody>
      </p:sp>
      <p:sp>
        <p:nvSpPr>
          <p:cNvPr id="156" name="Google Shape;156;g19e33b7d1db_0_0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5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/>
              <a:t>Os povos ou comunidades tradicionais no Brasil constituem aproximadamente 5 milhões de pessoas, ocupando 25% do território nacional, de acordo com dados do Programa das Nações Unidas para o Desenvolvimento (PNUD). As condições de vulnerabilidade socioeconômica a que foram submetidos ao longo da história, colocaram esses grupos em isolamento geográfico e/ ou cultural, tendo pouco acesso às políticas públicas de cunho universal, além de serem alvos de discriminação racial, étnica e religiosa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9e33b7d1db_0_6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19e33b7d1db_0_6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5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/>
              <a:t>De acordo com Diegues (2000), trata-se de povos que ocupam ou reivindicam seus territórios tradicionalmente ocupados, seja essa ocupação permanente ou temporária. Os membros de um povo ou comunidade tradicional têm modos de ser, fazer e viver distintos dos da sociedade em geral, o que faz com que esses grupos se autorreconheçam como portadores de identidades e direitos próprios.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1cf005188_0_14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g91cf005188_0_14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None/>
            </a:pPr>
            <a:endParaRPr/>
          </a:p>
        </p:txBody>
      </p:sp>
      <p:pic>
        <p:nvPicPr>
          <p:cNvPr id="171" name="Google Shape;171;g91cf005188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850" y="87150"/>
            <a:ext cx="7093325" cy="698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ibre Franklin"/>
              <a:buNone/>
            </a:pPr>
            <a:r>
              <a:rPr lang="en-US" sz="38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Características econômicas e sociais do Vale do Ribeira</a:t>
            </a:r>
            <a:endParaRPr/>
          </a:p>
        </p:txBody>
      </p:sp>
      <p:sp>
        <p:nvSpPr>
          <p:cNvPr id="177" name="Google Shape;177;p5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1219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Noto Sans Symbols"/>
              <a:buNone/>
            </a:pPr>
            <a:endParaRPr sz="22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3050" marR="0" lvl="0" indent="-261620" algn="just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</a:pPr>
            <a:r>
              <a:rPr lang="en-US" sz="2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considerada a menos desenvolvida economicamente e menos povoada do estado de São Paulo;</a:t>
            </a:r>
            <a:endParaRPr sz="2200"/>
          </a:p>
          <a:p>
            <a:pPr marL="0" marR="0" lvl="0" indent="0" algn="just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2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3050" marR="0" lvl="0" indent="-261620" algn="just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</a:pPr>
            <a:r>
              <a:rPr lang="en-US" sz="2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Apresenta os piores indicadores de desenvolvimento humano (IDH), incluindo altas taxas de mortalidade infantil, analfabetismo e baixos níveis de escolaridade.</a:t>
            </a:r>
            <a:endParaRPr sz="2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Riqueza ambiental</a:t>
            </a:r>
            <a:endParaRPr/>
          </a:p>
        </p:txBody>
      </p:sp>
      <p:sp>
        <p:nvSpPr>
          <p:cNvPr id="183" name="Google Shape;183;p6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38100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lvl="0" indent="-1327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0"/>
              <a:buNone/>
            </a:pPr>
            <a:endParaRPr sz="2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84" name="Google Shape;184;p6"/>
          <p:cNvSpPr txBox="1">
            <a:spLocks noGrp="1"/>
          </p:cNvSpPr>
          <p:nvPr>
            <p:ph type="body" idx="1"/>
          </p:nvPr>
        </p:nvSpPr>
        <p:spPr>
          <a:xfrm>
            <a:off x="4876800" y="1600200"/>
            <a:ext cx="38100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9400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</a:pPr>
            <a:r>
              <a:rPr lang="en-US" sz="2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Concentra as maiores manchas contínuas remanescentes de Mata Atlântica do Brasil</a:t>
            </a:r>
            <a:endParaRPr sz="2200"/>
          </a:p>
          <a:p>
            <a:pPr marL="273050" marR="0" lvl="0" indent="-29400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</a:pPr>
            <a:r>
              <a:rPr lang="en-US" sz="2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Importante complexo espeleológico</a:t>
            </a:r>
            <a:endParaRPr sz="2200"/>
          </a:p>
          <a:p>
            <a:pPr marL="273050" marR="0" lvl="0" indent="-294005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</a:pPr>
            <a:r>
              <a:rPr lang="en-US" sz="2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Grande parte da região está protegida por </a:t>
            </a:r>
            <a:r>
              <a:rPr lang="en-US" sz="22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Unidades de Conservação</a:t>
            </a:r>
            <a:r>
              <a:rPr lang="en-US" sz="2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as quais estabelecem graus variados de </a:t>
            </a:r>
            <a:r>
              <a:rPr lang="en-US" sz="22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restrição</a:t>
            </a:r>
            <a:r>
              <a:rPr lang="en-US" sz="22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relação ao uso do solo e dos recursos naturais.</a:t>
            </a:r>
            <a:endParaRPr sz="2200"/>
          </a:p>
        </p:txBody>
      </p:sp>
      <p:pic>
        <p:nvPicPr>
          <p:cNvPr id="185" name="Google Shape;185;p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012" y="1700212"/>
            <a:ext cx="2922587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0" y="4149725"/>
            <a:ext cx="3733800" cy="182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Alguns aspectos históricos</a:t>
            </a:r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Povoamento bastante antigo - ocupado pelo homem pré-histórico dos sambaquis</a:t>
            </a:r>
            <a:endParaRPr/>
          </a:p>
          <a:p>
            <a:pPr marL="27305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30"/>
              <a:buNone/>
            </a:pPr>
            <a:endParaRPr/>
          </a:p>
          <a:p>
            <a:pPr marL="273050" marR="0" lvl="0" indent="-14351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</a:pPr>
            <a:endParaRPr sz="2400" b="0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193" name="Google Shape;19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204" y="2837804"/>
            <a:ext cx="3204100" cy="247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0872" y="2837822"/>
            <a:ext cx="3300300" cy="247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1cf005188_0_50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91cf005188_0_50"/>
          <p:cNvSpPr txBox="1">
            <a:spLocks noGrp="1"/>
          </p:cNvSpPr>
          <p:nvPr>
            <p:ph type="body" idx="1"/>
          </p:nvPr>
        </p:nvSpPr>
        <p:spPr>
          <a:xfrm>
            <a:off x="810925" y="3609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lvl="0" indent="-273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40"/>
              <a:buChar char="●"/>
            </a:pPr>
            <a:r>
              <a:rPr lang="en-US" sz="2400"/>
              <a:t>A chegada dos europeus no séc. XVI: fundaram Cananéia e Iguape </a:t>
            </a:r>
            <a:endParaRPr sz="2400"/>
          </a:p>
          <a:p>
            <a:pPr marL="4572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/>
          </a:p>
          <a:p>
            <a:pPr marL="273050" lvl="0" indent="-26035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●"/>
            </a:pPr>
            <a:r>
              <a:rPr lang="en-US" sz="2200"/>
              <a:t>Primeira metade do séc. XVII: o povoamento colonial ficou restrito ao litoral (funções de defesa, ocupação e expansão do território pelos portugueses)</a:t>
            </a:r>
            <a:endParaRPr sz="2400"/>
          </a:p>
          <a:p>
            <a:pPr marL="273050" lvl="0" indent="-26035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●"/>
            </a:pPr>
            <a:r>
              <a:rPr lang="en-US" sz="2200"/>
              <a:t>Desenvolvimento da economia: a partir da 2ª metade do século XVII: mineração (1º empreendimento econômico em escala comercial)</a:t>
            </a:r>
            <a:endParaRPr sz="2400"/>
          </a:p>
        </p:txBody>
      </p:sp>
      <p:pic>
        <p:nvPicPr>
          <p:cNvPr id="202" name="Google Shape;202;g91cf005188_0_5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3031" y="1339388"/>
            <a:ext cx="3904275" cy="26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91cf005188_0_21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1a Casa da Moeda do Brasil</a:t>
            </a:r>
            <a:endParaRPr b="1"/>
          </a:p>
        </p:txBody>
      </p:sp>
      <p:sp>
        <p:nvSpPr>
          <p:cNvPr id="209" name="Google Shape;209;g91cf005188_0_21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None/>
            </a:pPr>
            <a:endParaRPr/>
          </a:p>
        </p:txBody>
      </p:sp>
      <p:pic>
        <p:nvPicPr>
          <p:cNvPr id="210" name="Google Shape;210;g91cf005188_0_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2727" y="2438725"/>
            <a:ext cx="4818547" cy="297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91cf005188_0_21"/>
          <p:cNvSpPr txBox="1"/>
          <p:nvPr/>
        </p:nvSpPr>
        <p:spPr>
          <a:xfrm>
            <a:off x="801575" y="5410700"/>
            <a:ext cx="7772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Char char="●"/>
            </a:pPr>
            <a:r>
              <a:rPr lang="en-US" sz="20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Com a descoberta do ouro na zona do médio Ribeira: “ciclo do ouro”- primeiras jazidas auríferas do Brasil – 1ª Casa da Moeda do Brasil em 1635 em Iguape.</a:t>
            </a:r>
            <a:endParaRPr sz="2000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1cf005188_0_29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91cf005188_0_29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lvl="0" indent="-24892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A busca de metais preciosos contribuiu para o processo de povoamento rumo ao interior- Eldorado, Registro, Juquiá, Jacupiranga, Apiaí e Iporanga. </a:t>
            </a:r>
            <a:endParaRPr sz="2000"/>
          </a:p>
          <a:p>
            <a:pPr marL="273050" lvl="0" indent="-273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380"/>
              <a:buChar char="●"/>
            </a:pPr>
            <a:r>
              <a:rPr lang="en-US" sz="2000"/>
              <a:t>Foi nesse período da mineração que os primeiros contingentes de escravizados foram levados para a região.</a:t>
            </a:r>
            <a:endParaRPr sz="2000"/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O rio Ribeira: via importante de acesso ao interior. </a:t>
            </a:r>
            <a:endParaRPr sz="2000"/>
          </a:p>
          <a:p>
            <a:pPr marL="457200" lvl="0" indent="-355600" algn="just" rtl="0">
              <a:spcBef>
                <a:spcPts val="5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Porto de Iguape (“cabeça de entrada”): os mineradores chegavam por ele e depois seguiam o curso do Ribeira e de seus afluentes.</a:t>
            </a:r>
            <a:endParaRPr sz="2000"/>
          </a:p>
          <a:p>
            <a:pPr marL="457200" lvl="0" indent="-355600" algn="just" rtl="0">
              <a:spcBef>
                <a:spcPts val="5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Durante o séc. XVII e início do XVIII, o Vale do Ribeira desempenhou papel importante para a economia da Colônia graças à grande quantidade de ouro que ali foi explorada. A riqueza ficou restrita à Iguape, enquanto os núcleos do interior pouco se desenvolveu.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67423-43CF-FEB0-7FF5-C461545DC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44032-15A8-DD74-955F-08CB8E67E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1ECF1-9F45-F76B-B06F-E523699912C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A74FB0-A69E-14EE-55CD-5B14428BFCE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CE8A92-24C9-D59B-C397-01CED0C0701F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09BDE-DEF9-5203-394A-9B12FD56C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51" y="277813"/>
            <a:ext cx="8106026" cy="6386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6E14F2-1D1B-85FC-BBF3-3B80E8611524}"/>
              </a:ext>
            </a:extLst>
          </p:cNvPr>
          <p:cNvSpPr txBox="1"/>
          <p:nvPr/>
        </p:nvSpPr>
        <p:spPr>
          <a:xfrm>
            <a:off x="6206665" y="277813"/>
            <a:ext cx="2646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Google Earth. Julho de 2021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89762"/>
      </p:ext>
    </p:extLst>
  </p:cSld>
  <p:clrMapOvr>
    <a:masterClrMapping/>
  </p:clrMapOvr>
  <p:transition>
    <p:zoom dir="in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0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4" name="Google Shape;224;p12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724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</a:pPr>
            <a:r>
              <a:rPr lang="en-US" sz="22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Descoberta do ouro em Minas Gerais a partir do século XVIII, a exploração no Vale caiu consideravelmente- estagnação dos povoados – economia de subsistência.</a:t>
            </a:r>
            <a:endParaRPr sz="2200"/>
          </a:p>
          <a:p>
            <a:pPr marL="273050" marR="0" lvl="0" indent="-27241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</a:pPr>
            <a:r>
              <a:rPr lang="en-US" sz="22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Estagnação econômica até o início do séc. XIX – ciclo do arroz (que durou até o final desse século)</a:t>
            </a:r>
            <a:endParaRPr sz="2200"/>
          </a:p>
          <a:p>
            <a:pPr marL="273050" marR="0" lvl="0" indent="-27241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</a:pPr>
            <a:r>
              <a:rPr lang="en-US" sz="22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Destaque na economia nacional- a qualidade do arroz produzido em Iguape era excelente, ficando conhecido internacionalmente. </a:t>
            </a:r>
            <a:endParaRPr sz="2200"/>
          </a:p>
          <a:p>
            <a:pPr marL="273050" marR="0" lvl="0" indent="-27241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</a:pPr>
            <a:r>
              <a:rPr lang="en-US" sz="22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Decadência da rizicultura e a agricultura comercial passa a ser substituída pela lavoura de subsistência.</a:t>
            </a:r>
            <a:endParaRPr sz="2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0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0" name="Google Shape;230;p13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724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</a:pPr>
            <a:r>
              <a:rPr lang="en-US" sz="22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Logo depois, a região inicia a produção de café- mas não recebeu incentivos governamentais</a:t>
            </a:r>
            <a:r>
              <a:rPr lang="en-US" sz="2200"/>
              <a:t>.</a:t>
            </a:r>
            <a:endParaRPr sz="2200" b="0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273050" marR="0" lvl="0" indent="-272415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</a:pPr>
            <a:r>
              <a:rPr lang="en-US" sz="22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Movimentos imigratórios: de 1874 a 1900.</a:t>
            </a:r>
            <a:endParaRPr sz="2200"/>
          </a:p>
          <a:p>
            <a:pPr marL="273050" marR="0" lvl="0" indent="-272415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</a:pPr>
            <a:r>
              <a:rPr lang="en-US" sz="22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Introdução da cultura do chá e da banana pelos japoneses a partir de 1940, tornando as principais atividades econômicas, as quais se destacam atualmente na economia regional. </a:t>
            </a:r>
            <a:endParaRPr sz="2200"/>
          </a:p>
          <a:p>
            <a:pPr marL="273050" marR="0" lvl="0" indent="-272415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</a:pPr>
            <a:r>
              <a:rPr lang="en-US" sz="22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Esse impulso econômico não provocou um expressivo desenvolvimento socioeconômico, permanecendo como a região mais pobre economicamente do estado de São Paulo. </a:t>
            </a:r>
            <a:endParaRPr sz="2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Atualmente</a:t>
            </a:r>
            <a:endParaRPr/>
          </a:p>
        </p:txBody>
      </p:sp>
      <p:sp>
        <p:nvSpPr>
          <p:cNvPr id="236" name="Google Shape;236;p14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Char char="●"/>
            </a:pPr>
            <a:r>
              <a:rPr lang="en-US" sz="26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produção de chá e de banana são de grande representatividade na economia da região, além da presença de empresas mineradoras em alguns municípios, como em Cajati e Apiaí.</a:t>
            </a:r>
            <a:endParaRPr/>
          </a:p>
          <a:p>
            <a:pPr marL="273050" marR="0" lvl="0" indent="-13271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 b="0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273050" marR="0" lvl="0" indent="-13271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 b="0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273050" marR="0" lvl="0" indent="-273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Char char="⮚"/>
            </a:pPr>
            <a:r>
              <a:rPr lang="en-US" sz="2600" b="0" i="1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 possível, neste contexto, conciliar desenvolvimento econômico, desenvolvimento social, preservação ambiental e diversidade sociocultural?</a:t>
            </a:r>
            <a:endParaRPr/>
          </a:p>
          <a:p>
            <a:pPr marL="273050" marR="0" lvl="0" indent="-13271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 b="0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273050" marR="0" lvl="0" indent="-1327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 b="0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3200" b="1" i="0" u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</a:t>
            </a:r>
            <a:r>
              <a:rPr lang="en-US" sz="2200" b="1" i="0" u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uem são os remanescentes </a:t>
            </a:r>
            <a:br>
              <a:rPr lang="en-US" sz="2200" b="1" i="0" u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200" b="1" i="0" u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comunidades de quilombos no Brasil? </a:t>
            </a:r>
            <a:endParaRPr/>
          </a:p>
        </p:txBody>
      </p:sp>
      <p:pic>
        <p:nvPicPr>
          <p:cNvPr id="242" name="Google Shape;242;p15" descr="DSC0075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0350"/>
            <a:ext cx="1641475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5" descr="DSC0071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2275" y="260350"/>
            <a:ext cx="1641475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5" descr="DSC0179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6237" y="2420937"/>
            <a:ext cx="2919412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5" descr="DSC009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92375"/>
            <a:ext cx="2919412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5" descr="DSC0070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212" y="4668837"/>
            <a:ext cx="2919412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5" descr="DSC00391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5650" y="4594225"/>
            <a:ext cx="3017837" cy="226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5" descr="DSC00841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87" y="4735512"/>
            <a:ext cx="26416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5"/>
          <p:cNvSpPr txBox="1">
            <a:spLocks noGrp="1"/>
          </p:cNvSpPr>
          <p:nvPr>
            <p:ph type="body" idx="3"/>
          </p:nvPr>
        </p:nvSpPr>
        <p:spPr>
          <a:xfrm>
            <a:off x="914400" y="3941762"/>
            <a:ext cx="38100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1327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250" name="Google Shape;250;p15" descr="DSC00369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5650" y="2420937"/>
            <a:ext cx="2949575" cy="2211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"/>
          <p:cNvSpPr txBox="1"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entury Gothic"/>
              <a:buNone/>
            </a:pPr>
            <a:r>
              <a:rPr lang="en-US" sz="4000" b="1" i="0" u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Comunidades de Quilombos no Brasil</a:t>
            </a:r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466566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971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⮚"/>
            </a:pPr>
            <a:r>
              <a:rPr lang="en-US"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Brasil: mais de 2000 comunidades identificadas (maior número está no Maranhão e na Bahia)</a:t>
            </a: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-9715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⮚"/>
            </a:pPr>
            <a:r>
              <a:rPr lang="en-US"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Estado de São Paulo:  58 comunidades (ITESP)</a:t>
            </a:r>
            <a:endParaRPr/>
          </a:p>
          <a:p>
            <a:pPr marL="0" lvl="0" indent="-9715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⮚"/>
            </a:pPr>
            <a:r>
              <a:rPr lang="en-US"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Vale do Ribeira:  o maior número de comunidades de quilombos do Estado de São Paulo (37) </a:t>
            </a:r>
            <a:endParaRPr/>
          </a:p>
          <a:p>
            <a:pPr marL="0" lvl="0" indent="-9715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⮚"/>
            </a:pPr>
            <a:r>
              <a:rPr lang="en-US"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Ivaporunduva, Maria Rosa,Pedro Cubas,Pilões, São Pedro,  André Lopes,Nhunguara,Sapatú, Galvão,Mandira,Praia Grande, Porto Velho,Pedro Cubas de Cima  Cangume, etc.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7" name="Google Shape;257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54637" y="2276475"/>
            <a:ext cx="3579812" cy="251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0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3" name="Google Shape;263;p17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1327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264" name="Google Shape;264;p17" descr="http://www.socioambiental.org/sites/blog.socioambiental.org/files/styles/imagem-grande/public/blogs/reservatoriosquilombos_new2-1.jpg?itok=w12TO4g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692150"/>
            <a:ext cx="8572500" cy="535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Century Gothic"/>
              <a:buNone/>
            </a:pPr>
            <a:r>
              <a:rPr lang="en-US" sz="3800" b="0" i="0" u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Quilombolas no Vale do Ribeira</a:t>
            </a:r>
            <a:endParaRPr/>
          </a:p>
        </p:txBody>
      </p:sp>
      <p:pic>
        <p:nvPicPr>
          <p:cNvPr id="270" name="Google Shape;270;p18" descr="Imagem_caio 17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075" y="1600200"/>
            <a:ext cx="2914650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8" descr="MVC-706S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887" y="1600200"/>
            <a:ext cx="2917825" cy="218916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8"/>
          <p:cNvSpPr txBox="1">
            <a:spLocks noGrp="1"/>
          </p:cNvSpPr>
          <p:nvPr>
            <p:ph type="body" idx="1"/>
          </p:nvPr>
        </p:nvSpPr>
        <p:spPr>
          <a:xfrm>
            <a:off x="914400" y="3941762"/>
            <a:ext cx="77724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negros descendentes de escravos. Libertos, abandonados, alforriados ou foragidos esses grupos permaneceram nas terras ocupadas até os dias atuais.</a:t>
            </a:r>
            <a:endParaRPr sz="2000"/>
          </a:p>
        </p:txBody>
      </p:sp>
    </p:spTree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9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Meio ambiente</a:t>
            </a:r>
            <a:endParaRPr/>
          </a:p>
        </p:txBody>
      </p:sp>
      <p:sp>
        <p:nvSpPr>
          <p:cNvPr id="278" name="Google Shape;278;p19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38100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lvl="0" indent="-273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⮚"/>
            </a:pPr>
            <a:r>
              <a:rPr lang="en-US" sz="20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Caracterizam-se pelo forte vínculo com o meio ambiente em que vivem, onde se verifica um alto grau de conservação dos ecossistemas naturais.</a:t>
            </a:r>
            <a:endParaRPr/>
          </a:p>
          <a:p>
            <a:pPr marL="273050" lvl="0" indent="-273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</a:pPr>
            <a:endParaRPr sz="20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3050" lvl="0" indent="-273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⮚"/>
            </a:pPr>
            <a:r>
              <a:rPr lang="en-US" sz="20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Restrições impostas pelas políticas ambientais às práticas rotineiras de utilização dos recursos naturais.</a:t>
            </a:r>
            <a:endParaRPr/>
          </a:p>
          <a:p>
            <a:pPr marL="273050" lvl="0" indent="-16510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700"/>
              <a:buNone/>
            </a:pPr>
            <a:endParaRPr sz="20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9" name="Google Shape;279;p19" descr="MVC-705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887" y="1600200"/>
            <a:ext cx="2917825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9" descr="quilombo0009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4475" y="3941762"/>
            <a:ext cx="2914650" cy="218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91cf005188_0_41"/>
          <p:cNvSpPr txBox="1"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Comunidade de Ivaporunduva</a:t>
            </a:r>
            <a:endParaRPr b="1"/>
          </a:p>
        </p:txBody>
      </p:sp>
      <p:sp>
        <p:nvSpPr>
          <p:cNvPr id="287" name="Google Shape;287;g91cf005188_0_41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3810000" cy="4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None/>
            </a:pPr>
            <a:endParaRPr/>
          </a:p>
        </p:txBody>
      </p:sp>
      <p:sp>
        <p:nvSpPr>
          <p:cNvPr id="288" name="Google Shape;288;g91cf005188_0_41"/>
          <p:cNvSpPr txBox="1">
            <a:spLocks noGrp="1"/>
          </p:cNvSpPr>
          <p:nvPr>
            <p:ph type="body" idx="2"/>
          </p:nvPr>
        </p:nvSpPr>
        <p:spPr>
          <a:xfrm>
            <a:off x="4876800" y="1600200"/>
            <a:ext cx="3810000" cy="21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None/>
            </a:pPr>
            <a:endParaRPr/>
          </a:p>
        </p:txBody>
      </p:sp>
      <p:sp>
        <p:nvSpPr>
          <p:cNvPr id="289" name="Google Shape;289;g91cf005188_0_41"/>
          <p:cNvSpPr txBox="1">
            <a:spLocks noGrp="1"/>
          </p:cNvSpPr>
          <p:nvPr>
            <p:ph type="body" idx="3"/>
          </p:nvPr>
        </p:nvSpPr>
        <p:spPr>
          <a:xfrm>
            <a:off x="4876800" y="3941763"/>
            <a:ext cx="3810000" cy="21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None/>
            </a:pPr>
            <a:endParaRPr/>
          </a:p>
        </p:txBody>
      </p:sp>
      <p:pic>
        <p:nvPicPr>
          <p:cNvPr id="290" name="Google Shape;290;g91cf005188_0_41" descr="C:\Users\Lisângela Kati\Desktop\Apresentações_Vale do Ribeira\travessia_rio-comunidade_0001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0" y="1549400"/>
            <a:ext cx="7339012" cy="487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0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Agricultura de subsistência e agricultura comercial</a:t>
            </a:r>
            <a:endParaRPr/>
          </a:p>
        </p:txBody>
      </p:sp>
      <p:sp>
        <p:nvSpPr>
          <p:cNvPr id="296" name="Google Shape;296;p20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38100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⮚"/>
            </a:pPr>
            <a:r>
              <a:rPr lang="en-US"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Agricultura de subsistência: assegura os produtos básicos para o consumo familiar (feijão, mandioca, milho, etc.)</a:t>
            </a:r>
            <a:endParaRPr/>
          </a:p>
          <a:p>
            <a:pPr marL="273050" lvl="0" indent="-273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⮚"/>
            </a:pPr>
            <a:r>
              <a:rPr lang="en-US"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Produção de banana: comercialização</a:t>
            </a:r>
            <a:endParaRPr/>
          </a:p>
          <a:p>
            <a:pPr marL="273050" lvl="0" indent="-273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⮚"/>
            </a:pPr>
            <a:r>
              <a:rPr lang="en-US"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de Ivaporunduva: banana orgânica</a:t>
            </a:r>
            <a:endParaRPr/>
          </a:p>
          <a:p>
            <a:pPr marL="273050" lvl="0" indent="-273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⮚"/>
            </a:pPr>
            <a:r>
              <a:rPr lang="en-US"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relações sociais: laços de parentesco</a:t>
            </a:r>
            <a:endParaRPr/>
          </a:p>
          <a:p>
            <a:pPr marL="273050" lvl="0" indent="-273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⮚"/>
            </a:pPr>
            <a:r>
              <a:rPr lang="en-US"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Trabalhos cotidianos: base familiar.</a:t>
            </a:r>
            <a:endParaRPr/>
          </a:p>
          <a:p>
            <a:pPr marL="273050" lvl="0" indent="-273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⮚"/>
            </a:pPr>
            <a:r>
              <a:rPr lang="en-US"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Colheita: mutirões.</a:t>
            </a:r>
            <a:endParaRPr/>
          </a:p>
          <a:p>
            <a:pPr marL="273050" lvl="0" indent="-17589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7" name="Google Shape;297;p20" descr="quilombo000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4475" y="1600200"/>
            <a:ext cx="2914650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0" descr="quilombo0001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887" y="3941762"/>
            <a:ext cx="2917825" cy="218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B6C80-DA76-FC65-6767-CB75B16FE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02022-336A-CC10-C31A-23AB3C5DFB8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A10EB4-8F2E-D71E-E845-C851B540CA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6579"/>
            <a:ext cx="9144000" cy="43848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A0A568-81A0-7772-A733-6288E1556217}"/>
              </a:ext>
            </a:extLst>
          </p:cNvPr>
          <p:cNvSpPr txBox="1"/>
          <p:nvPr/>
        </p:nvSpPr>
        <p:spPr>
          <a:xfrm>
            <a:off x="6206665" y="277813"/>
            <a:ext cx="2646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Google Earth. Julho de 2021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42146"/>
      </p:ext>
    </p:extLst>
  </p:cSld>
  <p:clrMapOvr>
    <a:masterClrMapping/>
  </p:clrMapOvr>
  <p:transition>
    <p:zoom dir="in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1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Artesanato</a:t>
            </a:r>
            <a:endParaRPr/>
          </a:p>
        </p:txBody>
      </p:sp>
      <p:pic>
        <p:nvPicPr>
          <p:cNvPr id="304" name="Google Shape;304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71650" y="1998662"/>
            <a:ext cx="209550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1"/>
          <p:cNvSpPr txBox="1">
            <a:spLocks noGrp="1"/>
          </p:cNvSpPr>
          <p:nvPr>
            <p:ph type="body" idx="2"/>
          </p:nvPr>
        </p:nvSpPr>
        <p:spPr>
          <a:xfrm>
            <a:off x="4876800" y="1600200"/>
            <a:ext cx="38100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1327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306" name="Google Shape;306;p21" descr="quilombo0008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1300" y="1600200"/>
            <a:ext cx="2919412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1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6212" y="3941762"/>
            <a:ext cx="2746375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1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5353050" y="3963987"/>
            <a:ext cx="28575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2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 Rio Ribeira de Iguape</a:t>
            </a:r>
            <a:endParaRPr/>
          </a:p>
        </p:txBody>
      </p:sp>
      <p:pic>
        <p:nvPicPr>
          <p:cNvPr id="314" name="Google Shape;314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987" y="1600200"/>
            <a:ext cx="3298825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887" y="1600200"/>
            <a:ext cx="2917825" cy="218916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2"/>
          <p:cNvSpPr txBox="1">
            <a:spLocks noGrp="1"/>
          </p:cNvSpPr>
          <p:nvPr>
            <p:ph type="body" idx="1"/>
          </p:nvPr>
        </p:nvSpPr>
        <p:spPr>
          <a:xfrm>
            <a:off x="914400" y="3941762"/>
            <a:ext cx="77724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-"/>
            </a:pPr>
            <a:r>
              <a:rPr lang="en-US" sz="20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Referência importante para todas as comunidades ao longo dele organizada. </a:t>
            </a:r>
            <a:endParaRPr sz="200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-"/>
            </a:pPr>
            <a:r>
              <a:rPr lang="en-US" sz="20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Desempenha papel fundamental como meio de comunicação, transporte, pesca, lazer, e para a perpetuação da dimensão simbólica dos habitantes dessas áreas</a:t>
            </a:r>
            <a:endParaRPr sz="2000"/>
          </a:p>
          <a:p>
            <a:pPr marL="273050" lvl="0" indent="-14351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2040"/>
              <a:buNone/>
            </a:pPr>
            <a:endParaRPr sz="24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Dificuldades</a:t>
            </a:r>
            <a:endParaRPr/>
          </a:p>
        </p:txBody>
      </p:sp>
      <p:pic>
        <p:nvPicPr>
          <p:cNvPr id="322" name="Google Shape;322;p23" descr="IMG_41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337" y="1600200"/>
            <a:ext cx="3286125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 descr="Imagem_caio 17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4475" y="1600200"/>
            <a:ext cx="2914650" cy="2189162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3"/>
          <p:cNvSpPr txBox="1">
            <a:spLocks noGrp="1"/>
          </p:cNvSpPr>
          <p:nvPr>
            <p:ph type="body" idx="1"/>
          </p:nvPr>
        </p:nvSpPr>
        <p:spPr>
          <a:xfrm>
            <a:off x="914400" y="3941762"/>
            <a:ext cx="77724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</a:pPr>
            <a:r>
              <a:rPr lang="en-US" sz="18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Travessia do rio Ribeira;</a:t>
            </a:r>
            <a:endParaRPr/>
          </a:p>
          <a:p>
            <a:pPr marL="273050" lvl="0" indent="-17589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None/>
            </a:pPr>
            <a:endParaRPr sz="1800" b="0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325" name="Google Shape;325;p23" descr="http://www.planalto.gov.br/seppir/informativos/images_5_junho_2008/ponte-Ivaporunduv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7500" y="4230687"/>
            <a:ext cx="3457575" cy="2627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entury Gothic"/>
              <a:buNone/>
            </a:pPr>
            <a:r>
              <a:rPr lang="en-US" sz="4000" b="1" i="0" u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Mudanças no modo de vida</a:t>
            </a:r>
            <a:endParaRPr/>
          </a:p>
        </p:txBody>
      </p:sp>
      <p:sp>
        <p:nvSpPr>
          <p:cNvPr id="331" name="Google Shape;331;p24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Char char="-"/>
            </a:pPr>
            <a:r>
              <a:rPr lang="en-US" sz="2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Áreas naturais protegidas: conflitos sociais (década de 1980);</a:t>
            </a:r>
            <a:endParaRPr sz="2000"/>
          </a:p>
          <a:p>
            <a:pPr marL="4572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Char char="-"/>
            </a:pPr>
            <a:r>
              <a:rPr lang="en-US" sz="2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Extração do palmito Jussara;</a:t>
            </a:r>
            <a:endParaRPr sz="2000"/>
          </a:p>
          <a:p>
            <a:pPr marL="4572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Char char="-"/>
            </a:pPr>
            <a:r>
              <a:rPr lang="en-US" sz="2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Projetos de barragens para o Ribeira de Iguape: CBA (Tijuco Alto) e CESP (Itaoca, Funil e Batatal)</a:t>
            </a:r>
            <a:endParaRPr sz="2000"/>
          </a:p>
          <a:p>
            <a:pPr marL="457200" marR="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Char char="-"/>
            </a:pPr>
            <a:r>
              <a:rPr lang="en-US" sz="2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Artigo 68: de bairros negros a remanescentes de comunidades de quilombos</a:t>
            </a:r>
            <a:endParaRPr sz="20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3050" marR="0" lvl="0" indent="-1327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5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Constituição Federal de 1988:</a:t>
            </a:r>
            <a:endParaRPr/>
          </a:p>
        </p:txBody>
      </p:sp>
      <p:sp>
        <p:nvSpPr>
          <p:cNvPr id="337" name="Google Shape;337;p25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73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▪"/>
            </a:pPr>
            <a:r>
              <a:rPr lang="en-US" sz="24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Direito constitucional à propriedade da terra aos remanescentes de comunidades de quilombos, expresso pelo Artigo 68 do Ato das Disposições Transitórias da Constituição Federal de 1988: </a:t>
            </a:r>
            <a:endParaRPr/>
          </a:p>
          <a:p>
            <a:pPr marL="273050" marR="0" lvl="0" indent="-1435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</a:pPr>
            <a:endParaRPr sz="24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3050" marR="0" lvl="0" indent="-273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</a:pPr>
            <a:r>
              <a:rPr lang="en-US" sz="2400" b="0" i="1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“Aos remanescentes das comunidades de quilombos que estejam ocupando suas terras é reconhecida a propriedade definitiva, devendo o Estado emitir-lhes os títulos respectivos”</a:t>
            </a:r>
            <a:endParaRPr/>
          </a:p>
          <a:p>
            <a:pPr marL="273050" marR="0" lvl="0" indent="-273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</a:pPr>
            <a:br>
              <a:rPr lang="en-US" sz="2400" b="0" i="1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6"/>
          <p:cNvSpPr txBox="1"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Barragens no rio Ribeira</a:t>
            </a:r>
            <a:endParaRPr/>
          </a:p>
        </p:txBody>
      </p:sp>
      <p:sp>
        <p:nvSpPr>
          <p:cNvPr id="343" name="Google Shape;343;p26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19050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971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✔"/>
            </a:pPr>
            <a:r>
              <a:rPr lang="en-US"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CESP: Funil, Itaoca e Batatal</a:t>
            </a:r>
            <a:endParaRPr/>
          </a:p>
          <a:p>
            <a:pPr marL="0" lvl="0" indent="-9715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✔"/>
            </a:pPr>
            <a:r>
              <a:rPr lang="en-US"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Grupo Votoratim: Tijuco Alto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4" name="Google Shape;344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55875" y="1531937"/>
            <a:ext cx="6354762" cy="485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7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Território e Territorialidade</a:t>
            </a:r>
            <a:endParaRPr/>
          </a:p>
        </p:txBody>
      </p:sp>
      <p:pic>
        <p:nvPicPr>
          <p:cNvPr id="350" name="Google Shape;350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450" y="1600200"/>
            <a:ext cx="3517900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887" y="1600200"/>
            <a:ext cx="2917825" cy="2189162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7"/>
          <p:cNvSpPr txBox="1">
            <a:spLocks noGrp="1"/>
          </p:cNvSpPr>
          <p:nvPr>
            <p:ph type="body" idx="1"/>
          </p:nvPr>
        </p:nvSpPr>
        <p:spPr>
          <a:xfrm>
            <a:off x="914400" y="3941762"/>
            <a:ext cx="77724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Char char="-"/>
            </a:pPr>
            <a:r>
              <a:rPr lang="en-US" sz="2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Representa o sustento;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Char char="-"/>
            </a:pPr>
            <a:r>
              <a:rPr lang="en-US" sz="2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Resgate da memória dos antepassados, onde realizam tradições, criam e recriam valores, lutam para garantir o direito de ser diferente sem ser desigual.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Baskerville"/>
              <a:buChar char="-"/>
            </a:pPr>
            <a:r>
              <a:rPr lang="en-US" sz="2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terra não é percebida apenas como objeto em si mesma, de trabalho e de propriedade individual, uma vez que está relacionada com a dignidade, a ancestralidade e a uma dimensão coletiva. </a:t>
            </a:r>
            <a:endParaRPr/>
          </a:p>
          <a:p>
            <a:pPr marL="273050" lvl="0" indent="-16510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700"/>
              <a:buNone/>
            </a:pPr>
            <a:endParaRPr sz="2000" b="0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Mobilização social</a:t>
            </a:r>
            <a:endParaRPr/>
          </a:p>
        </p:txBody>
      </p:sp>
      <p:pic>
        <p:nvPicPr>
          <p:cNvPr id="358" name="Google Shape;358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337" y="1600200"/>
            <a:ext cx="3286125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737" y="1600200"/>
            <a:ext cx="3286125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8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337" y="3941762"/>
            <a:ext cx="3286125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8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4475" y="3941762"/>
            <a:ext cx="2914650" cy="218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9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Lutas e demandas</a:t>
            </a:r>
            <a:endParaRPr/>
          </a:p>
        </p:txBody>
      </p:sp>
      <p:sp>
        <p:nvSpPr>
          <p:cNvPr id="367" name="Google Shape;367;p29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813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bre Baskerville"/>
              <a:buChar char="-"/>
            </a:pPr>
            <a:r>
              <a:rPr lang="en-US" sz="26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Estratégias de luta:</a:t>
            </a:r>
            <a:endParaRPr/>
          </a:p>
          <a:p>
            <a:pPr marL="273050" marR="0" lvl="0" indent="-26252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Char char="🗉"/>
            </a:pPr>
            <a:r>
              <a:rPr lang="en-US" sz="26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Contra o racismo</a:t>
            </a:r>
            <a:endParaRPr/>
          </a:p>
          <a:p>
            <a:pPr marL="273050" marR="0" lvl="0" indent="-26252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Char char="🗉"/>
            </a:pPr>
            <a:r>
              <a:rPr lang="en-US" sz="26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Pela terra e território;</a:t>
            </a:r>
            <a:endParaRPr/>
          </a:p>
          <a:p>
            <a:pPr marL="273050" marR="0" lvl="0" indent="-26252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Char char="🗉"/>
            </a:pPr>
            <a:r>
              <a:rPr lang="en-US" sz="26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Pela vida;</a:t>
            </a:r>
            <a:endParaRPr/>
          </a:p>
          <a:p>
            <a:pPr marL="273050" marR="0" lvl="0" indent="-26252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Char char="🗉"/>
            </a:pPr>
            <a:r>
              <a:rPr lang="en-US" sz="26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Pelo respeito à diversidade sociocultural</a:t>
            </a:r>
            <a:endParaRPr/>
          </a:p>
          <a:p>
            <a:pPr marL="273050" marR="0" lvl="0" indent="-26252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Char char="🗉"/>
            </a:pPr>
            <a:r>
              <a:rPr lang="en-US" sz="26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Pela garantia do direito à cidadania;</a:t>
            </a:r>
            <a:endParaRPr/>
          </a:p>
          <a:p>
            <a:pPr marL="273050" marR="0" lvl="0" indent="-26252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Char char="🗉"/>
            </a:pPr>
            <a:r>
              <a:rPr lang="en-US" sz="26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Pelo desenvolvimento de políticas públicas que reconheçam, reparem e garantam o direito das comunidades quilombolas à saúde, à moradia, ao trabalho e à educação.</a:t>
            </a:r>
            <a:endParaRPr/>
          </a:p>
          <a:p>
            <a:pPr marL="273050" marR="0" lvl="0" indent="-273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None/>
            </a:pPr>
            <a:endParaRPr sz="2600" b="1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273050" marR="0" lvl="0" indent="-273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None/>
            </a:pPr>
            <a:endParaRPr sz="2600" b="1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273050" marR="0" lvl="0" indent="-1327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None/>
            </a:pPr>
            <a:endParaRPr sz="2600" b="1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0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3" name="Google Shape;373;p30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1327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374" name="Google Shape;37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212" y="765175"/>
            <a:ext cx="8007350" cy="53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1cf005188_0_0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Bioma Mata Atlântica</a:t>
            </a:r>
            <a:endParaRPr b="1"/>
          </a:p>
        </p:txBody>
      </p:sp>
      <p:sp>
        <p:nvSpPr>
          <p:cNvPr id="123" name="Google Shape;123;g91cf005188_0_0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None/>
            </a:pPr>
            <a:endParaRPr/>
          </a:p>
        </p:txBody>
      </p:sp>
      <p:pic>
        <p:nvPicPr>
          <p:cNvPr id="124" name="Google Shape;124;g91cf005188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174" y="1400175"/>
            <a:ext cx="8799800" cy="5206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2755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1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Century Gothic"/>
              <a:buNone/>
            </a:pPr>
            <a:r>
              <a:rPr lang="en-US" sz="3800" b="0" i="0" u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Modo de vida</a:t>
            </a:r>
            <a:endParaRPr/>
          </a:p>
        </p:txBody>
      </p:sp>
      <p:pic>
        <p:nvPicPr>
          <p:cNvPr id="380" name="Google Shape;380;p31" descr="Imagem_caio 1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887" y="1557337"/>
            <a:ext cx="2919412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1" descr="quilombo0001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350" y="4076700"/>
            <a:ext cx="2919412" cy="218916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1"/>
          <p:cNvSpPr txBox="1">
            <a:spLocks noGrp="1"/>
          </p:cNvSpPr>
          <p:nvPr>
            <p:ph type="body" idx="3"/>
          </p:nvPr>
        </p:nvSpPr>
        <p:spPr>
          <a:xfrm>
            <a:off x="914400" y="3941762"/>
            <a:ext cx="38100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1327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383" name="Google Shape;383;p31" descr="IMG_602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7" y="1125537"/>
            <a:ext cx="3384550" cy="25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1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887" y="3941762"/>
            <a:ext cx="2917825" cy="2189162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1" descr="data:image/jpeg;base64,/9j/4AAQSkZJRgABAQAAAQABAAD/2wCEAAkGBhQSERUTExQWFBUVGRgYGBgYGRceHhgaHB4cGCEZHhwgGyYeHRwjGRgYHy8gIycpLSwsGB4xNTAqNSYrLCoBCQoKDgwOGg8PGiwkHyQsLCwpLCwsLCwsLCwsLCwsLCwsLCwpLCwsLCwsLCwsLCwsLCwsLCwsLCwsLCwsLCwsLP/AABEIAMIBAwMBIgACEQEDEQH/xAAbAAACAgMBAAAAAAAAAAAAAAAEBQMGAAIHAf/EADsQAAIBAgQEBAUCBAYDAQEBAAECEQMhAAQSMQVBUWETInGBBjJCkaGx8BRSwdEjM2Jy4fEHFZKCwjT/xAAaAQADAQEBAQAAAAAAAAAAAAABAgMEAAUG/8QALREAAgICAgEDAwMDBQAAAAAAAAECEQMhEjFBBCJREzJhcYHwI5GxM0KhwdH/2gAMAwEAAhEDEQA/ABhkWGwBjrgirw8iAUBDeaZsD9/3OH2WoO7ywpoD02MWkXmDv772OPXyesgaRpNlJYjVpuxBAPUAE2+8Yg8doFlfp0U30gkcySMZUywLa4G2959ZncycWRuCgHywByvqjtJxNS4HPKNhHr/2PzhfpM4qgU+XkL+W+/W1uZw6MPQV+dIwTM+RvXvp/OCuJ8H0RYkkbBTBO8WH64G4PUAc03HlcFTyIB53/dhiMoU3H5DYmznDWKMQxXzCCDsCZIA6eXbnJxr/AAraqbCzUyo2EQDM2sOY9h0wfmMqVLUzykbxMcx2/vj1cudJaYBEgEbm3U9J9b4RTktfBxF8SZZ5SGEMpDSNzMfcDTfsO8mcTyZbLZe8MEVSb/Rp59z/AMd5s4AaSzvaecSL/cgYkzazlqJA5sLbxcz+MUlNpyr9QC2vw0pl8qgIgGsWa8QagaCPeO+JsjRCu5cgqZC6VKlpMzqkEMJIte8YY5lT4NIEBpDz7tuI/dueFFYnaLcj+Z6czt2xnyyc3X86OoZ5ikHlPFOkALpXSDquJ25arXm3LkpzvBDUpm9Quo8pLLYDbmuodSZiSATE428LfUT169uv7jGBXgG8TvGJwxOO0/8AgbiJ+KcKrVE0mmqFHpkRBLQj3dhYySpsPqIxBU+HmVlqM77G9g2ozECT6+/fFpC6l9z7+v3OJalEH7CJmPTpjVGTSoFIQ0qRCkwWLktpj5SYMT01TBgmMOuB1/DdBIUDkB5QN/vM35zj2vk5HPrP35bdMe5TL6XULEmLm25j0wrlTTOpCjiHCy7ESPI7eXVOzQCT635R740o5U0yPEQ+qmJHrzidh98WHMCK1R1k6iNoJuFkX2uJt1wFxTNkzTIBF4Ntzz5zubdvTEZTkpuKqgUF8GZWpVGDM0BvmiRtbCUgyFgWAAHW3Of9Q2w84VpXL1AIFyPtf+n4wDmEAMkSw8kH985xq7ghkQ8Nolq1MRAViSZN489veMG8Xp6qiQY0lfyQb2i8R2+2JuC3J7KduphRbuJ+2Iq2W15sKNjY/wC1bN+F/OHT9pxHx7h0ZNKFgGbW8AyPNrA9TCD2nYYrWZykEtstoiJG4hSBaIiT0w3+JuIM9Zhcqp3HXa3Lcxtywkp16htIKCZkqAOhk7dO/TCTyO6QKIKfApWp57FQt7Ndg147Ai2Nq3D9DGDusMGk6rCxM2Aj5VtPXfA2a4qyyLGeQYHtyM/fqcOOFZbxD/isFE2A3I5QOnfC85N1RySA+F8Faq0DUY+w6lj0gRHfFrpZOnSIIGp9tXJfT84kGdWkhAARR0/F+bc+eFa8V8Rwuny35yfU4rGHEdRGVfOW1AiP398IuI8RZgZ+XoZvgrMuSdI26YTcRqsZgWHbDrY3Qvq1DJi2PcQk9zjzFKOOyJSUp4Y2qHSI5JuduqzfuMMdAUC1v05Yp+Tz5KLV2GgBZAJHU9pI+wHXEtbjjsgkxDTyuBe/W8HlgyypaIFgqV0m4PP3gfb74IyoWpTMCARA5H8dMVv/ANi0Sx3Mxf8AH3wRkuJoAV1HaLWjoZO/ee2E+ql2cWHMZ5RTLTsASAbgEdMU/iNWnrimNEQfvLE7+nbrjSpmGDXd2AUqYggTPlBAggiLYCNWSDpIDSO97b+n4xnnlcwjXNqHRa0zICMf9Q5//P6Y9o5RGBLExJi8bQYjmbkWwPwOstVHoKSCfMkkRI/pNvc4lyGbVD57Wg8i33uR2wOUdSfn/Pk4Mq5AEFFvIGnX1Uhtx0BxHmKYp5dA5kKxuPRjeTsPfGmXzbEg1LkcwNv3OPMzVBytSSSadSmre5Uf/wBfnDuSlG/5o404hUAWkGmQkkCd2Oq/MwfwMQUSGE/f05f29sefFFPVUPmgKygAbgqIH9fvgfLroVd/MItG55neRtiMovnyRxaeAcJpkmow16TEMpjaQdo225YuIKlYIGmIgi3pGORU+KV6WYFVaxgEa1tpZR5SI6yJBERy3M9BXPFxOx6qTeee/wDfGnFJ1/0GbUKvyJPijJU6LgIIDyQL2Ox9BGFfjQvoDcybc+287xgv4va9JmNp09yTeB7TzGxwnoozLqawgxuecX5G3TpjLkbU2Ld9BWWz0qZUGDY9B074xqigoTB8wjrPXeIGFy5mBYGBz/Mn7Y2o8bpMQupX2A0iZ7gxE4EYuWmxkhvxGqA5JAuouBztv9h9xhRUpqWJBJkne2DOLEMysG1cj+SD0N/6YErqVHSCZ6/vbByJc7CNMvloy8fzs5+8g/r+uF1QQ7sRqBYt6RqtHoB7xhstQJRpuPpWo3XmWB9zA98K+H1g6j2APa8kn9ef9bS1SOGnB3kMxEAsB9ht+f0xnDm1LUcjTCsJ9ZO/sfvj3MVRSokEETqN+WowJvzEYBGfWjlWYqX8Q/KN9NqcCemlsFPjxT/VjQg5yUV5K1xPiqfLpB56jyPpzP53wIOJA7ww7gfuMB8ezyGDSougAOpmgXMXkmAAB+T2wZw74z4cSFq5KnMDzagxZvZSbsTAtACjlhfpn0n9PBBezvvq/wDO/wBgNsqKpiiAWm6mCT1g7mbmDgjhhBrzUDaYA06RqEQT02JA6+4wmzfFhSqm5QAllDQCFJMWWQbWsTtjpnCcsrL47UxrqlQQSPkIu1+ZBI7xho423R43rseOElLG9PwLsyi1Y8FjoP0vfbncggk8pOAQzqGCrTGm5h2npfyYc57I6QFCkSbsNtvtH77YV56myB2PyuQhMDqD97n84b3J1IwxkwI0a9/kFi0h3awttoG7Qvv64r/Fv4xiKNNtRI1EIAD6Sx7db2jeMWarnhT0sxCyiAyT8oW4AF5LMw//ACMU3jXxLTFRzSJGq0Ay0dJG33w8VfQylvZVKrMCdQaeerVPvN8e4kfPOTIAv1nGYtR1nXsrmf8AD0odMMVEibAm3LriUgaiNwY35dfY/wBMApUWJEf19fxiahnNUDe/uN/xjHdsQZVc4TEX6H98sR0hJIB2ucBVG58rz3+33x7lawJ8oLmwMXMelzyxGc1e9nWPa2VOoKCIKz2tzj988BM0oxm4Fus8miMGU8tVraCFYWgmI69YHuYwFl2DBptBEyNr29/74Z7fQUFZJdC+IAJs0autrD3/ADiPM0RWzLMpYarhYvqIBOk8/NJjlMYn1ST5yAp+QQBpkDVtffHmRytQM8OVYk+UxpRzsTInSY5GCDjqvVHGkQ9IraVZTI3IJMnqdvuOmDODkHN5ik8OjhXAJIDGzHnuCVI/2nC7LFtYapYqxYrHMg6h/wDarg6nlm/iqdZV8ujQ1xbSWaY91Hti0KpP8nC/N8XDGq7KzCTYAEtuAq7AHuSAI5YEXjWldT/4KrIh6iEs3IW5yb7ehxNxtFQugAs7GPU9t7RitHhNKoWqsoJIkmL7Rv7Y24caUU/IjZq1aoEDHUyEEMwuQRJuBy/vg7gfxhWphKSVgUUGQ6AlQNlUyOR5zGPeEVtCVAwgMrEA3g3gfY/jFWzHAw5LOASZMRtEcvfEY4X9R/H/AKaZyjLGrOiP8WCvFKoSJJEeE0MV6NHlmYvYyQDidzysAsgKOQjn32/HpikfD6sIUHyiANtgABfew/Yxfctw8spYEBSAZnqP2cS9XjUakjPBJaKXmOMuDoSi5IJ1MVIBG0Dbykc9yOeEuT4q9OdNIxfc3jpNrfrjsPDeB04NSpdBYKIudjf3Hue2OS8S4IaDeFrcuDK3IDIbqZMLdSJB2M4SG42kXhTMo/F1d2VEUSzQoPXeD2gYutKq1SkpIZCZ1KbkHnEfMJH5vF8VP4a4fVq1UpUhDapqNvoSdJJN9wDHUxjseX+Gg6zTOhlmAZK36XkfePTHSxctpCy0Js7TPgIosfDQfpf8frhTkstpUppa5gHredt7kj/jDzNUzqIaVIiRz3bb374GeFljeNpN5O35J+2JTbc6Ajzjrk0qOlQzMosZggSN/TT1tgb4izOYy9MeCmXNQqdIWmSREeXUzfr39iDT8R1WwA0gk/SJk/iRPfCr4u+IVmFMAgieenf+/wBhi8fc2x4zlHSOf069XiFSc3Ueox2iyr08o/rOJst8NJQqMdWsaYFgIP36emDCJOqmCnKDEmOYAOIv43SIO+ElN9GlRT2xH8WZc/4ZB1gSkwBJMdLcoxd8rx1aVFFeoDpRViwAAAHvhbSyoqrDDpircRetlnjw1SDAbS4Denmgj741elyR8+DL6iDu0X7h/HjUOjXCmQPmgzb5th74Iz6FAFMiSo52JMk/aPzijcH+KatMlqlFa0eYTIjaANwDzkg9MdErcZTMUqaGmWaqupZ0ylgd95uB79MT9TOMp2hYwaWznXxV8OVar+NT1VJF1M2/2zaP9Iv98I+GcOdHDVKTKg3LqQJ6d8dbfLTCG0RtHSAIF8LOLGmv+EzgarruC0WPl277HbEY5pNU0NFbEr56gtmpAGBaBzE/1xmGLcHpudWtGnnPtjMFTjRoo2p05RpEQAeXr+g/cYm4dX1JqH0noPT15xg7KZMAQ1ztY3i5+9/zgikaajRe52MDb/k4i5fBkoDV9ViD5dyPXf7YunBuDUqaI9IMyySrsoBM3IkGSLdIEdcIBRBYGJUjpM3BnsJA/OGeQ4q1FlLeZF1BVPItOx+598dCSi9gaGvFah8rRTGmBedSxeDe0z8wnecVypTBYxUZ9RMVJkiw80EwI6cuW4wfneNh4WGYgFSYHynvIuO//UlLhwKoNTQIYMupd/w3PqPm545/1Je0C0K9MOquCNySm/rABO/SRE4Mz2ZUectqAprp2ljJna0bbW2ud8RT4is7MWbWdLLYGbaSpIi3MdNrHEWZcsdRMEwWidx6CNW15nrItgrobsN49WDLTKgS0urcrCGtyOltxfzHHtIzTptqAGrTbnaTb/8APXAa5kVUVABKMDpNyVPkIHIrDAk8ovGJ+FBaVLSRLa2IBFoLMJ/O/YYp5bDQp47lhVdiD+k+/wC+oO+K/wAPc0zUpPMKdzAMNe095HPa+LjluHqUHi6mY6m1EgEqWJWy2ssD1BwlrfDVDxHrV9agaVEMYKgzJ0iR8x+042L1MeqYXgl8irMZgfp+owFnc3HmkWHM+n9sWD+ByNVZpViB1V5/WTyx5R+FsuHWoa2vTcAxuLj84L9TAP0JGcC4ATSVrKSJK7nrDEbRfYETzxZMhVGkQNuXI272FxhfRzaBiFDteb/LPpsPXf8ATBnDGYlfEiKjgyBEgkrygfKL9ycYPUZJZY0/kaeJRVotOXysUadOIsGPv5vvivfFXw9Qq1FqVWVCBAkxIHLe8f1xYeNcapUvMzoFF51qbdhMmx2HTHH/AIj+Pf4jNMb6ANNJZ2jn01Mf6DbGq+KpCRjbOn/DVHL010Ump73CxLHqRuSeuHtN9LQMcRrcfrqmsCm6bmJBiN++46G+Oi/AfxH/ABKQ7TUUD1YdfvE+3XAjO9MacK2hpxnIlq7NNiqmJ5j/AKJ9zhBnGYuqKJXXqJMWHK3MX36+uHnxRIYXglI52OombdMIMnSIDsxiWib2t+z7HpjHklU5fPgmmR8SzHh0h5iS0gd77fvp74otRBWzBBcBUKgyedzp7kycN+NZqn48s7rIhDcLAJnytImT0m42thbQ4GlNvFWqHUSdMSZYibyZJ27Bm6iNGJUlHyPxdWTNwViBpMkSWEkKo3BmN7bR79E2ey7+LTkyGEmBYc47+uHfBazXZpioCh9wfN/9X/8A0cFIKdGmj1HUWG+5IEwALsbGwGHyx3SXY+KTp2+jbg3DGIBIInFjGUpOrUqhEMjI28AHftI5Hliu0/i9SQKVNmUgyfkI2gCQSZ80nlbA44lWrMNQSlTW4poSdTbS7GC8CYEAX2NjhsXppRdiZMyekU6rlWoVjTdSWG0A+cHYgcwY/UcsdQ+C+E0mVT4uuoQQ6o2oJ/pj5QVO7bkiJi2BqAo1SoqqpIsDtAO4noYEjFx4Yir8igKLCNrc+/b79MTzw4S0PHJyiLeM8AOXCsDqUn5gNMG9jc8u/Xviu8WypqUinzahyJB62I2xf+KZ3VRdWM+Um/UXB+4GKKM1qhUU6jpPoOZJ5AEmw/tiLXTQnTKNoIsDblJ/vjMXmp8J0KhLmgpLGSdTCTzMC1zfGYv9Jj/VJfERrhTt2/X7254yhmkJ+WY2PQ2Hr0+2NEXsQCSIA5iDIkdbAY2ydGdWkSQRHO5PO+1j7nGRdkzR+IsblY/f73xvTrFvmNhaJtyAPuNvfEmXfwzpTTqK6XJO7bmAQQItHcd8e/wxP8wE3Mb73uCT2nCygvk6jylTcmwjsee+x57fkYeZGo9Ok2g/zLeSRqF99hIket8AeH5UlQSLAkTeZ3i2/wA2JaYdZK6WkHzdbbdL3+2OguLoVoMymVVVYaSrESwWSH5atMQp5mDynpgSiCRHlIG83kTHO/bBiEgkfMzLB3APPYGxgconANbypGqx8xI/Hf8AmO+Hm12gpUB19BYqJlDFgZEizaucGLDlAvgqmwDC6sZO31AfNueRJt3GBWzFSmiOvlUKYDA7cx6i9iZgg3EAb0aSOzfL9J1g7nbVM2ICxNtt5GGg3VM4FzFaaatTmoGJUQYPUAg7ESQQdsVTO/FPhMVZWJBIhpN/acWKnmSrDzBWJZhpI80xAI+UkEHabsSpGKrxnLaqrnTuxMdP32xXFjU2yn1XFUD1+JtXNqIB5EDSfvvgOpnszSPyqf1+/PBy8TCAEjzKQD6bT2tOMOf1k232tbGtYIdCvNIl+HOI1sxWSmYVSTqjlAJ27kAe+OhV8swKxJ8oMGCSxgadoNxv6iIxQOEq4royRINyBaDYjuY9hi7txFUAKQZuxMkkiLtMXvyPSDjF6mKi0kdycuzmPxZxasc3WWoY0uVVRIAT6QB3WD3knnhz8LfDBFM1qikMRqF1lUiQSGU3LKduUTi3U8jTzDmoUUwFphoGqILFe4vOw/sZxKBl6kDZCNhMG0YrGVx5HPeilZL4fao5cKRpBg2htzHW2x9u+EfAviGplHRh81MgwTExuD2IkH1x1L4Zy48NbWg/n/vFZ498ALorVizKytqkxBWy6RsByM3574EV7Ex+e3Y3+JPiSnm0yz0RKeZzFwPlADAAkENI23BjGqcQIUwJntMgbGZiJ/UdMV4Z/QqUUYgBQEWSQIsB0mARv9WI8i+rMlGOlQVDFQDy1PuIP1+9sZ5rmwcS3PkKbqRVQaGvpImdrzyP9SO+KdleGjxqwpkimxARZnSB8xnnJEgnDvM8T1hNWqGHc7E9N7kkmeS3gYTtnP8AFIBiAdXT+b9MafTxuT/BOTpUF5w6U0rduQ/Ywrp5Obtudybk9ienYWwahkFzILfKOi8vc7++NKlQDHpKOiDZEWAHQC/7/tgGpxFpAH1SfQbAepP6Y1z2bm3LCg5uWnov5JIH77YaTOSLBRzl/mx0T4W4jryqMd1LrY7lWInfYCN8cnovAUdSMdH+FaoWgQCC3iMSLSCTaf1HrjJ6r7U/yVx9lgQFnGq/Mg8h0Pc7emNWyIVRTXdrmAPsByH98EUcwAAoUyYM9Z3b0AxPk6chqhtqsP8ASo5+98Sx4+O/IW7Fb5BZ80z/ALo+w6YzHJeLGpmq9Sv4jAVGJUBiAEB0qIn+QLjMM8uNOm3/AD9yqwSaOkVqMamayg9Npk/oMa0PMNInzQCZ5CbbG2/4vjd3VlWT8zCAJ6AA+3U414lV+gDVpAkARfY7WJ58+mPNqhEZVpqLgCbCSRMjnb92MHGVKwUSgBkyFO+q23oIHcn7jUsuapjUVFyWG/rPtvEdjtjSq1N28xDKCulYAII2vuzb+5mRgpV2EwcYINRX8pA1GBsACdX4MHueWLTw8L4QGkkNDKVkE/kXIJ58zGKLxHixdSYhUMaIt5hzv5iA25JEWsQcPeFfEDPQp03lipAWowhiF28seaApE7GffFo00CSvoYZrMmRC+F5TCtdjzudVtPf2JwvzWaUkCz/UYkbjYktc+o/XBtbLVarbLqSDYEavMAJIkkCTvsBtzKnifAn1NVU+QgPOtQRfZQCxNgCCeRHtCakn7VqxOVdBCZgsDT0kWBIWovPnGkSNxP8Auwsy+cFNWUeIAZEmmDzMw2oT68v0DzWfqEkMxCAjUWc3I0/NIAiZO/aL2Ao5BqzCoHDi8uGFhMFVB+rlP4th12P2E1M2rzTlg5lQdBFgdXmKuQsEcyOW/PzPZhUP+IFHRV1FvwI+xwMCRUShQWCdamNWoWBkkGSCSZJM87mcXPO/BIliKtRRMjSwEDvKnGz0z1YJlCzaCoJFJkH87mPxucBvkS0xW25GBH4/viwcW4BSpqSatV2vALKQfUBQYwkpKWCkAMpI0nze5BmY/XGtk0zMhXq0mUioWVTPUAeukAfc4tef4g+j/KcvYSroQ3SZClSCF69Z6D5fgCkaqhLLvp80HsZJJwRWzZIGgJ8wlh9QM6o+uYVbMBJIAJJthz8ZNaKwCvhTNs1J9SNTgrYi4kFo+xBv1jBnHK+nLNz1ADl1n+mC8qQaYiJO+mbEAWJ/m3kfjC74gMrTSIJdR++04m/sY0fuGXA6gZNCMmpAASzACI5df2MZ8SZ0/wAM9N6gdSFEqsaSHUkW3lbx2HXDTIVqVFQoUs0XIAAA6b39rYrfx5xJioFAVA7C8MisFEncttPc+kHFfFC+Ss0ay0m8wbSjAk6QBAM9TMwbWN+V8E5SpSKIImo4kwRqOksh3k7FTYnnzxFl+OZgU18WkGAlfPTUkCBqYuIsZ/W3SdqAaqurLsqgB1qU6hs580SwFrkwQAJA6DEXEckyyS0IYUEKTyCC09ItO+5HXCfhOT8TMV3Yf4atN/qJJhfwJ7Tg3iFOmj6VLsIDMW03K9YAUAsRyF9ogRJTC0qCqBBbzt/uPL2ED2xr9LCk2/JHIyLOVb4Q8Rrmd+2GFfMThdmKWox6x7Y3+CQtq5o6Su55YFyq6iAOe/oLf3OPc3+mNsrIBPNrA9h/zibGHfA+EVc1X8OioJAJljCqogamPqQIEm+2+LT/AAQyTOQwqVnE2BAUIRIAJ8x/1EAxFrYK/wDGD+Blq1eFDVH0gn+RF3noHZ/th3x6rSr09S0y7jaqQoafQR5exxnyPlplsWnYVwwhKSaSWeqNVyPUmOgnb0GBPir4mSjRGWFUfxFVDqZtqFM3aq8bQD5UFySoGFXA82XemWMGmjIV5gje3SIOIXyTH/GQK5dj4jRJQkmB2AECxtGBB6Fa2a8Pq6KSpQyNJ6SiEeu+mo4H1MvhnTJkgTYEWGwzDrJJTWmoLIDEkMb3vfvfGYXh+F/Y7kxVlOLBytNgNSwwIEQVgb9JYyO/pgp8whXT823mg9ex6L/XnGAMxwcw5p7kRyB3JNxz1Rfp62DoVWDEOwAkX1KIF7QQTI2gf0jGGnLQ43r8YVFgmVbymXEGSBHXt9sBjII6mVdAYYA+aGEQRMRtcXmcS1UBl9MEHeNQuI5c9II63HbEXGc1ooNokE6ZZl/At7CeftIq6j5OZFl8pLhgTUqSZ+lbk/0MR6Yc/wDo69NfGCqSYuPMBBmIswt0t15yN8FVVFM6zcnmBP2xel4kpAVcXdLRVQtWVuh8XIKRim+uylVWFMmCJ80DQCZjoLYGyWdrMviVHQmDpUq2qJNiG3W5IECBAjfDfLcPo5rMNSDaNMSYkEn6dx2w8zvwEr38ZtXVpYekTAGOqUl0RklF0c9zHDVYrcGCShYk6WNiOsgkjuCI3ONclwV4gaGEHUyzYgTKgGYkMCOffFg418K1cuJMNSA+aLAXs1pAnsNxc7YR1swV06SQWm5sIHQQALG2+898ZnGgoiyPDwldFRSoPhksLGoaZB0tFgog+QcxvbFpz3FwFkNBP3/WfthNwHOKXU2O99RnoZBPUxsduWG+dVDJtbbGzCrjbJyeyrVKeuouvaSxHUDzab9fl2+oTiu8FyLaNI+kaLcotaeQxZqRLVWZWA0giTNjva0SDHTcxgHJZR1rsDYyT7m/Lvi6lcmvwLVIYZig5pMNIsBbUTqv+MLKmX0ACuwXVcU18RnZQdWzMQotBbaZ2MAvRVOsfKIBuTtcAn8nAWbRdTM2rSQCXABUljA8zIZZRpFxsATzxizupFI9AGupXogqYUQU0nygHmGBjUG5g3vETGFT5qpmA1GpVqOjOtNA7Ex4h0GCb/UMWTNZUL59JMqoJZrjZZgkgWJNoFzAnFJesyguLEVARI2KkESPUfjCJ2v3Hj3Z1LI5XQFUWCgCOQi1sV/4y4kFqimQuk05ZiYC3Ik7iPUbkRJtiw5TMhxrH1CeXMTGEPHULVS3hgi4LsTygWVQXbci3OepOKuqFXYgq8RC+HFMMxIgyFIJOkWYFZOnY/6ZwxznEDAghgqrEkyWIu0adJsRBkTt9OBUVnqaEKKBEHSG+oz/AJkuGIgAzAO4wszmZrnU2qVBlol1S+0/KABaZvMQIJwjXhDsxKOrUysf8Q3BkkxLX57WiRcjfEuYzEm5mLe+JjlGpZalVIjWGqf/AF5VJPTRB9Y6YX8LpydTbDzHHpYtRRnl2Zm1gW9ziPKKT5p+Wf0xLnKBdwSYS/79ce5pxRpHSZvt09caETE+dyZ8UIOf4HXBYyWplRNyQiztJOkfkjHvDacg1KnzNt6f8/2wJxHORZTeZkWI7yOffA/Ix0P4iy3gUFp0Z0U9AkbxIBnrLeY/7vXAGW+JxGl7HaR/xhV8I8RzGaZ0qMGpKplmAmdrRFhecTcP4Ma5Ol2RAT5nQTEkCwKmSBMGI5xePNybeu0a8bSWx3ksyrNcg9GG47HBmXy+bSpNAq1F4DBjAUz84IBkwYgC8D1wN8PfDhreYEqi1GTWSpL6L3gAAT5b3BB33xdNBChGABUR5TAgbEdsGEZLsE5RfRXqvw2GYswDE7k0qRJ9zc4zDpsxFp/OMxfZEpL0tTjUdPMGee3OxiBuvPliepRWxDam6qrE9Cdz9/XGjZUSfOdBnywkATsben9MaUKYRWhgSLQbEg8gYgjspnb1x5kdqyqGdKOukDcNEmeYAO4/e+I3yYqKyMCpJhZLypGx8yiesXED3PtCH0q40zZRHKZg+tt8GZSi9estLTpLtv1Akb6fMqr3nywDjkm3rs5lIXL1ctUJYyKhBldjaxHqDtyw1p8YqMPDQnU1tUjyjrjq/H/hbKmkimijMi6EYjz9Y1DzRJJ33OOT/EXwtUpS1AMy9BJZee25B5evbGmWN/cPDIqoaUuP+GPAUszqZSoDEFSDqaD5hjq+R4v4lNam0qCy7xIn3jHAPhfgNepXGsNTpAy7upU9guq5MxeIF+cDHXMpWakIH02jqp2/P6404o62JllbLgcyCLwQbdv+iMUT4s4N4RFRAxRjvvoM7E6gQCDA955YMHHgG0g9wPvh6lemaLeNBpx59VxHcYGTEpoknRzqhpVp0hWZeYg6Q23feYPXbrrncyoWReeht64By3EvEdlW9NYK9gWsSxkknbePKThDn+LeNV8KkxILBZixneOwwuPUF+50l7hjl8/QPlVmaoWl10sqgXHzkAGBpPlkzHS09PNr4rC8gm3WOnX0xunC6dIlyhAAYmS15BGmCYJib3O+4EYXcQqAPUIAZS1xM8pj2n8Y7B7pSYZ6SD8xUuNRZfFsqglTe3LzAAEktaIJtviXIZxtJA8QAtOvdj/LaPKAABBi1zJM4G4ZS8oeZLahYfLTiTciFEiJsI1C5YDBBzATUEElTBslr7/LJ6gjr0icuVXNjxWgqnKsxJljeCW9dU7kAgREQAQCBvz7jWaC1v4YKNQqBCeR1RDbn+YGO+Ly+d1LJqaCg2MFWXk1gSCLSNiAOe/KqmbermGzCAzr1qCSflgqN7mAu36Y7HFO7Obo6xxGqKJAgqsWjYAW++F/ESHB8SKjRZp+mwAIiJvIne/fBHEeI06lNaisGje58pFjPv8AphDRz61dK6tdGSBcfMDcafmZZIAjabWvgTvjoHQ2o5VADUqkydFtRAJVibGR9QHWQWnphXn6q180mWWRTMtUAMjQf8QkR9RBCzvL7nDD/wBilM6SB4afM7H6pGkDrdvaYk8qNleKFMylctfVL3OxGk/YGw2sNsHEm22/B0pWdP41pqU9DAS/IfSNgB2AjCGpwxUpsSYM7dhg2nmZr772/wCsEkeL5Y8x1QZjaN7Xif0xvxSXklJFS4jmmeNMINr7fi59hgellDE1Wkb6Y39e3bF7bIUqKM5AeoFOm0AW5Dl67nHPOIcX01CLEcr/AKHFeab2DjozP53lhMku19sSVaxqGADj0ZaYE2G2A3YUh98P0StZbkKYTSsy07rvzIHbfHSMzklp0tE7iNrzvItfb8YUf+OPhd6a+PWBGof4YJMlT9TDuNgex6YtXFFWBNptjO1crQ96FeQp+FSpoCY0+kkyZPcknBKVqiGxmeuIWz6aVpsVVrhASBrAvA5zacC1eIEWwUAMbOX+Vf364zFeqcTMm59ox5inEFm6cREAudQ25NMmxG7ADqTzN8ePnAswZAE7gyLGVgGBHI33vvhFmM/qqVCPkp0yWAPzbAKW35yIi94nB3C9Q+sspB03IIBuJsYHLn6Y8xaKrsNy1VtQXUGBsBsZgiY5Ek3iRE32xcv/AB9mddZS12CsQb/KIU6rxq1PGrnBxTf4UVCQVIAJiBbkJkCOYNuhxc/gat56rFfMEA1QRqvPPczecWwr3pBl0XXibBh6R/3+mKrmqd/39sMs7noHOMVHOcfHilTI0mxg322tzxu6IhWbzq0lkMGJ2psQC3YcicQUfi2l8pV1gWJIjuvOwtvAvvhfxTiaOp1qAADqNjI3mCLbbz99sI8nW8YyFFOlMpTG0by5+pvwNgBckWDdjSvxJqtQ1ESpCWUkiXkiegVbC5BNiAL33zXxUz/4b2C3gWnoxEm/6YYZMgAEcsD8apU6gIAAqDzqb/N02iDEEW68pGfInTd/qWxtXsXfEfEBSyd9a02MFqemQG5GbgEk3F5OKZwh0DEqgItp8SR1k/LYixBE7Ri6U8+KtHSft0P/AAcIKXDpYlqYUj6woJ5jcEHrb83xJ5nXFjyxpPkgscYuWWajKBqTbV0tDACxJ0kAlZIM4HNSmUksFMwNREqx5Dsem2DG4NS0mRUTe+lhEjaN95PPbniGjwvSI8UHzAqCXIInYqP6TYntgwy8RJRTNOFcVACLqBGoEn6Z5ITExeZ5E/ZtWYapAiY1bE7AiRfla1jM9IFpZIAkJp+WRCkEr3GkSP7bcsT0NSpJusxIQT3trkLPIgX7YjJ27GqkIPizOVKFFwDTCuNIF9fmF4G1hN+3bAvA+D+EoJJ1AGAF2JF+Uk99tuk4snEuGZfNIobWQCTazAkMvc2JkRaVvIkYw8KZKYVFUsB5RUmGidgpAUmB8oMkxe2GlK48UI0Ub4iXw1Skrk65dtxqJPOCQdpNyPlHKMNvhekpoU2JEoWaIO6szLJg2np0HfBDo1YtLIVZR5WGlGMCS2kAhjEBoJUxhhkOCeEiBAxKlrGSQC2oC1p1FhtBG18NN1FI5dg2azL6HhQxWTc2H0z5j1O+84p68DJOlq1BTYEFzIn1WJjvjoPxF8L1aNIM2kh2DVF+qnN1VuikrIB52xV+HZB6uqWmnfROkopEqfJFvaOe+BBOEW7BWywZ5tFQEciD9sW7hlFKYBqW1zHZSZ+5thGOGByKrfJIj/VH9MOc7TFemY9vbb84py+CkYeWTcb4bTYxTax3P9sUvN/AWljUTzE9Tt2HTE1TP1aDaHkgbYd8N40tUQDcbjHObH4RfRz/AIrRNFdJXSW3gcuk9zhl8BcDGZzADiadMa3HJrwqe537KRzxdc14dVYZQcAfCuSGVzTx8ldQvoyklR2Blh6xisci40Tlja2Xd6o6xhVn8rUdvKIABA637dO/YY0z2dNN1QDz1CQvMQAWLbbACPUjGUuNEWfynruPvhuiRWs98PVC5YgA/wAxuY6LyUYCzWYFMadRZuZP6DDT4k4u06Ek9W/pioZmT1nDpVsBO2fvjML2oGcZhrOLFlMswouSvzsqxG63Y8jNiOW/S8b5LMoztDrA5KSY5ECG0rEjymIg73wLxN6min5pPmEiLmYPMf6RYTblONcqlVAbBpmA5YcjuAQQZiWvawF7eckvJccWJJGqBzN55Wm/p7b87J/42ysVK8MxGinEqFBu3mAA9JueXXFVNYQpaV02ZpUqdQA8OLESSWW8ggegP4RmdLaULToNRm8w0mydZudUehPPFsNKViy6OiZ3LGNj63EfnHKuJcepGoxiruQPKh1RaQdYN/TB/EuNVVpw9WqwIjzOxB7G9/fFQBmWO/LF45FN6FlBxNfiPjzPppoCqk3AuzReLWAncX7mLY34TxYsCsxpsRIBneSDtb9MBVKqoC5uTHTbp74g4fRklkYAtvP398LGdtnONIuOT41pE6v3+mAM/wAWZ4M2M8zboYwjrU2UGGZ3A57L3jGZPi8DTaQIPU95tieSWqQ0Fux7w3Msj6m2JuDy74a5zKqr6gs6/NIJtA5DqOvc4SUM8jjlPOP3tv8AjFj4ZQ8akUA1NT+UyIuLX7T+mM1XovegPM5lJAKKXJBj0FmnbmOm+IquW1vZlXyiJ9rSByNyb7d8bVsq9IKKjCTJMxKxHOLffG2Syxa+twB9RBnqPX25YW/Ir0bZVWQgsrtp7iCGGhgSSo031XtvA2xPl6Ok6laWhVBmzbn5TIkA7wJ9oxotenq0+JqPLYxJ2I3AJG5Nj9wW8ARdBEkab232NrcyI25YDb8C99GmYy4NG/mNoaI2mTpFxKndbXvY4AXiSAjcobXJ08pBP07C5gSfvO9VSBpLLqIIOxBNgb8hEHle+2MGXFRTFyTyEENBN+jiO2DfyE8znDlLN5WQybCIFpMjce0jvjV6ygnWdVMQrBAfMthcEG0BbkcjtY4mp8WAApVCWRQWkEA0wBKsBzRhqAWD1G+IBw5iFqUWVg4IYGQAeQI1SpLAgQd4gnfDOTqwUWTIZYNrehW1Sulqda6GxIUWEFiYM6rdwMU/iOUcApAovJDAfUBbTpgwJjePW5ljlqCeJIkMtxuCpBDWYSxBgAzynuMF1CgR7gGRAKsJYwZBkAyt9o5i1sc580dQZxPJEZJKdIfIgA9hhPkuJmm2knpifK8fKHQ9xyOMz1GnUErE4YuhjCV184BwPTyFKlGkXkk+mE1PifhHS2N24yCZO3LBsHEchlF8QV64jAA4oDfENTOzaccEc8NzdKnWatXJPlCr5WaBzhVBPIbDr1xYq2YomkzrpdQDcEb9CNwZxQTXnfbHtSrA2PmsT23jGnHJS1J7M2SDW0TPXm/LCzNATOJalb/rAbV5scaERBjVnHmPTR6YzHUzix5NAKKksoCs4NljYFQFBA3kAb2jvhfnc2xQ+TT/AChjAPqNJud+3IjBQ4n4qMrARA0AMNVpYk7/AEgwIjrPIb+GuW1CT9OmLRAuDBjlfrjzK+S9ga1y6hEXS50mGAJUTBYfSYkXGxN4xbuHUPDpuxmXgCd9KjSPxBxU1UrNQgMKannBIAGkSd2kE8uWLZXzepRH7sMacNOycmS5eotVNJAlbH1xS/iOj4BfvdfU8vvhjVz7ZeqKn0mzf3wR8acP8bLLWS+mCfTn/f2xL/TkW++JQVLNuP36YJyxen9JM7dsT5akLRg5BsDhObT0Hin2JqWfPmFwZ80jft6c/bDMU9aoQoJ7gNHYTJAOJK/BBVIIMN1+2/bE2T4TUVl1EEDob/aP74o8sZR32JwaZGuU0EakUT0D8+p1GfTDbh3EHogqo0kr5QSTcTE+Ynp0xOJFlA9dyfUm+BaoKHTB1MNxvz6DvA5fNtF86kyidE2c4u9amlSoiiopIO5UCQZtE/TvOImrVKiGWVtLqoF1AEGZAaQJZLenrgjLZBVVTIYj5RNl3N5sZ1Hl+gwSmcBJXTSKxBksSASLgr5YGgETOw2wX80LLZrlcmAmpU1OV8yFdSg76l8xDXuCxB/ptk6dWmsOxgabww0yeRYkTfUAf5bbnDAUUbysCp1SuojUuqAAHEQDGxk+aZG+J0zVSmjBYeTYv9J5ggX3PME2m84W7OFuZcs3hQKmpoZl2RySJAM3sQe4jBb0V1uqv5mWdIM6WWQSJnk03O+m/Mh0KRpppbwwzkgBfItxYEAldQ/mAAg9cQ5bKFKmtFZPBpswLH5jBWATJgE99QXflg6CZR4efDrVKRLMzkANI8qNErpYEyw0gAifDAAtGNOEMrHTUYMC5VtLCaTGFAiQCv8ANTO87agMMCNVUzUIpOCppiIQkghoazKCCCBO52YAHRabrVenVABX5HBJlWurkkSSAu8t8p6Rg3oD6Jc9Dr5dLMCPEKlTyu972PlI3uDzaFOYylaoymCqoYCkEaQL/N1M35GByw1fh9OgykNpGlnJOnSzDyHykmAbFgPSPMZU8bzAoadE01YMFCs2kQFOiDaRupG6xYQQBGKk6WhHfZpnsqyXYgzO07gwR23/AF6YU/8AsShscQtxseHDMTFyJwo4nm2SoV0/NBX0O3vyI5EHGn6THjl+SxZniaVFkm+FbZmDMzhVmKhWJ541o6mnSrNAkwCYHX0wvCh1lQ0bPseeNqXEiDfA68JzB2pnbbnjSrlKqCalNgOuOobkWHK53Xhtl3BXfFIoZ24iww7yPEBywGgp2H52gRJX7YUVHOLDSIIwDnMhzxeGWuyM8V9Czx8ZjY5YYzF+a+SHB/Adw5dFTWzgKHDBdLqecrBHTlfc7YaUcjRYaVadZGj55IPlj5dJm3oQRyxE1B/EhUUAD5yRvuQFBJB2udye2MGhI8QxoaVINyY1MNO+4DW6Ne8488ohbXyy6Cn+Y2yElgVIMkFt7HkAO5FsHZfiBC+ezCAd7nr6HHn8EunxSzKrH6UmAdlEmBzmASfS2Ncxm8s5LVH0RAUN4mpx3VNjJJG/teKwbiwNJoE4tnNSEHE/wXx3zfw73ptYT+mEWcFNiCsuAeYaO3lOm3c4IFLw6swFKNsOWk+9/c46c0xoKmPuOfCL5aaieelyI3Uf6u3f74T0uuLvxb4gKtlyF10qoZG2iY+UjvMz0BxTczRKuywRBNr7e9474g1RVhFGvyHOL/8AAGClYqY3+/7H2wrDwbj8HB1DMBQLd/6dO2+Eo4Kp1NyNUd4FuZj+vPE+XrOJldEnmT3G20bfk2knEdOqpuI+8/03thhRgOiwCxcWBgyN5kXEA2nY3wyFYnzdTSy1GALXPyrKgEbdJMbYIqcRLKS4QVW0lUlNI20l9PzORELeNzeQJ6DlCXKwX8oOkebkVI09AdRP8wva2PxBaTgUNdFz/mhTYHksAkteTvGkkzbDRAQZWm9Ms8sjnTqMnwyZ2uRDEmIBI2MTgh6vl1rqcgqsAgzZtxAZpVlsQQdIbecbcRrnOVFpLMEgKYUBRdoMTEARZRMRMDEeSytOhTOhmApswIIv5WYAoOY1I0AmQL2GDJUKQ0sy2uGCtSMhlqErBJgQWkG2ob3sO+DqmZbSxuViGBtN+axsQNwLwemAKmeYtIJYTHmO46Ft16+3TBeWzQ0mSv0T4Z1MC0gmVXSQGK+cdSTvha8oNhIFLMFgQ1OpT8oAKvqJLGTCgydxaTfdjfyg6GmELKwGrQ15UsCpEXN9TWG049yw+mS3IkQDptHMkwRqF5tHLC6pXh9DoLt8wP1Tzn5p0ibcr2thWFB+fzlVKVHVMLrVkYfOVEhridR8QGQQfK17kYizQWo1QEaoJY0TpkQSBUpmIBAYr6ETJZjjRs4GTU06FLKVAuogkppvJiBE85ExiPM57RUkwRuDE6gfm6yDI5WkyTIAOwCbNcApLM0tSAAmopdtKHzf4iSTbyxA5HthdUWmFJRkZRpcaTI/kPofMPt74sD1PknyAEklDBVW+pGEGQ5MwQCGG0nAuacPUZWVWdjdlUDykjeCsmFUksGbpO2KRlW2Bx1orrZcVXDEQoEmwv2mYEwY3sCcWTgnD1JQfKLHb5osNTAAM0gnt0E3hy+WDMPIgQCCY9iAevliQZMXwzpJo82nSiiAOfScaI+5OcnSXX5YlK1H+5K+Z0lng329NsJK/HCXIZgYsV5euNfiDiOinCnzGQt9sVPhvC6tSrpEybsx5DrOJ1abZpcqpJDGtlNZLIpgk/sYgoZkqYw8z9UoCqcoE9h/fFfriTOGUG1ZOU6lQ5yfEj1th3l8xO5xS6dQjDLJ5/rhKoqmmWRsupvjMLl4njMcMWKugGZpwN3v39cJeI/51ccgyrHYqSR6TeMZjMLEys3yigZNIETmKk940i/W1sRcRUfp/TGYzAn3/PgaIBnEAqAAACduWx5YjRiZJMkliZ5mZn74zGYVjosfAcwwUAM0QbSY58sDVBNNybwXieXmOMxmKy+w6XgDyfyt/uA/BwQVsPf+uPcZiDOJ6NmpgbEp+q4a0v8AKrHmKax28zi3sB9hjMZjvAPINtoi0JTA7ST/AHP3wHmUHgCw+Vv7foAPYYzGYZeDmWDgCDwMpYfJW/FNsU74yYitQAMAlJHWSn9h9sZjMGP3CTIcqoakdQmaTMZvJ8hk95vOB+EudL3P+RV/FN2H2ZVPqoPLGYzDLyOvBaq5hqcWk376iC33JJPWThjxikpegSATDXgfy0j+t8eYzEpiroH4hTGuIEQoiOUnC3MIPEdYGlQ+kchDWgcoxmMxPwzn0aURBA5EKSO5QycSZxjtP1j8JjMZh/AA6iZcg3hBHblb2A+2Bc3d4P8AMB7WtjMZhsv+39CkSn8f+VfT+uG3AP8A/LPMsZPW5xmMxV9IddglH5G/3N+uF9fGYzGyP2mOX3MHqbY9TfGYzEMnZbEFA4zGYzEy5//Z"/>
          <p:cNvSpPr txBox="1"/>
          <p:nvPr/>
        </p:nvSpPr>
        <p:spPr>
          <a:xfrm>
            <a:off x="168275" y="-1825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6" name="Google Shape;386;p31" descr="data:image/jpeg;base64,/9j/4AAQSkZJRgABAQAAAQABAAD/2wCEAAkGBhQSERUTExQWFBUVGRgYGBgYGRceHhgaHB4cGCEZHhwgGyYeHRwjGRgYHy8gIycpLSwsGB4xNTAqNSYrLCoBCQoKDgwOGg8PGiwkHyQsLCwpLCwsLCwsLCwsLCwsLCwsLCwpLCwsLCwsLCwsLCwsLCwsLCwsLCwsLCwsLCwsLP/AABEIAMIBAwMBIgACEQEDEQH/xAAbAAACAgMBAAAAAAAAAAAAAAAEBQMGAAIHAf/EADsQAAIBAgQEBAUCBAYDAQEBAAECEQMhAAQSMQVBUWETInGBBjJCkaGx8BRSwdEjM2Jy4fEHFZKCwjT/xAAaAQADAQEBAQAAAAAAAAAAAAABAgMEAAUG/8QALREAAgICAgEDAwMDBQAAAAAAAAECEQMhEjFBBCJREzJhcYHwI5GxM0KhwdH/2gAMAwEAAhEDEQA/ABhkWGwBjrgirw8iAUBDeaZsD9/3OH2WoO7ywpoD02MWkXmDv772OPXyesgaRpNlJYjVpuxBAPUAE2+8Yg8doFlfp0U30gkcySMZUywLa4G2959ZncycWRuCgHywByvqjtJxNS4HPKNhHr/2PzhfpM4qgU+XkL+W+/W1uZw6MPQV+dIwTM+RvXvp/OCuJ8H0RYkkbBTBO8WH64G4PUAc03HlcFTyIB53/dhiMoU3H5DYmznDWKMQxXzCCDsCZIA6eXbnJxr/AAraqbCzUyo2EQDM2sOY9h0wfmMqVLUzykbxMcx2/vj1cudJaYBEgEbm3U9J9b4RTktfBxF8SZZ5SGEMpDSNzMfcDTfsO8mcTyZbLZe8MEVSb/Rp59z/AMd5s4AaSzvaecSL/cgYkzazlqJA5sLbxcz+MUlNpyr9QC2vw0pl8qgIgGsWa8QagaCPeO+JsjRCu5cgqZC6VKlpMzqkEMJIte8YY5lT4NIEBpDz7tuI/dueFFYnaLcj+Z6czt2xnyyc3X86OoZ5ikHlPFOkALpXSDquJ25arXm3LkpzvBDUpm9Quo8pLLYDbmuodSZiSATE428LfUT169uv7jGBXgG8TvGJwxOO0/8AgbiJ+KcKrVE0mmqFHpkRBLQj3dhYySpsPqIxBU+HmVlqM77G9g2ozECT6+/fFpC6l9z7+v3OJalEH7CJmPTpjVGTSoFIQ0qRCkwWLktpj5SYMT01TBgmMOuB1/DdBIUDkB5QN/vM35zj2vk5HPrP35bdMe5TL6XULEmLm25j0wrlTTOpCjiHCy7ESPI7eXVOzQCT635R740o5U0yPEQ+qmJHrzidh98WHMCK1R1k6iNoJuFkX2uJt1wFxTNkzTIBF4Ntzz5zubdvTEZTkpuKqgUF8GZWpVGDM0BvmiRtbCUgyFgWAAHW3Of9Q2w84VpXL1AIFyPtf+n4wDmEAMkSw8kH985xq7ghkQ8Nolq1MRAViSZN489veMG8Xp6qiQY0lfyQb2i8R2+2JuC3J7KduphRbuJ+2Iq2W15sKNjY/wC1bN+F/OHT9pxHx7h0ZNKFgGbW8AyPNrA9TCD2nYYrWZykEtstoiJG4hSBaIiT0w3+JuIM9Zhcqp3HXa3Lcxtywkp16htIKCZkqAOhk7dO/TCTyO6QKIKfApWp57FQt7Ndg147Ai2Nq3D9DGDusMGk6rCxM2Aj5VtPXfA2a4qyyLGeQYHtyM/fqcOOFZbxD/isFE2A3I5QOnfC85N1RySA+F8Faq0DUY+w6lj0gRHfFrpZOnSIIGp9tXJfT84kGdWkhAARR0/F+bc+eFa8V8Rwuny35yfU4rGHEdRGVfOW1AiP398IuI8RZgZ+XoZvgrMuSdI26YTcRqsZgWHbDrY3Qvq1DJi2PcQk9zjzFKOOyJSUp4Y2qHSI5JuduqzfuMMdAUC1v05Yp+Tz5KLV2GgBZAJHU9pI+wHXEtbjjsgkxDTyuBe/W8HlgyypaIFgqV0m4PP3gfb74IyoWpTMCARA5H8dMVv/ANi0Sx3Mxf8AH3wRkuJoAV1HaLWjoZO/ee2E+ql2cWHMZ5RTLTsASAbgEdMU/iNWnrimNEQfvLE7+nbrjSpmGDXd2AUqYggTPlBAggiLYCNWSDpIDSO97b+n4xnnlcwjXNqHRa0zICMf9Q5//P6Y9o5RGBLExJi8bQYjmbkWwPwOstVHoKSCfMkkRI/pNvc4lyGbVD57Wg8i33uR2wOUdSfn/Pk4Mq5AEFFvIGnX1Uhtx0BxHmKYp5dA5kKxuPRjeTsPfGmXzbEg1LkcwNv3OPMzVBytSSSadSmre5Uf/wBfnDuSlG/5o404hUAWkGmQkkCd2Oq/MwfwMQUSGE/f05f29sefFFPVUPmgKygAbgqIH9fvgfLroVd/MItG55neRtiMovnyRxaeAcJpkmow16TEMpjaQdo225YuIKlYIGmIgi3pGORU+KV6WYFVaxgEa1tpZR5SI6yJBERy3M9BXPFxOx6qTeee/wDfGnFJ1/0GbUKvyJPijJU6LgIIDyQL2Ox9BGFfjQvoDcybc+287xgv4va9JmNp09yTeB7TzGxwnoozLqawgxuecX5G3TpjLkbU2Ld9BWWz0qZUGDY9B074xqigoTB8wjrPXeIGFy5mBYGBz/Mn7Y2o8bpMQupX2A0iZ7gxE4EYuWmxkhvxGqA5JAuouBztv9h9xhRUpqWJBJkne2DOLEMysG1cj+SD0N/6YErqVHSCZ6/vbByJc7CNMvloy8fzs5+8g/r+uF1QQ7sRqBYt6RqtHoB7xhstQJRpuPpWo3XmWB9zA98K+H1g6j2APa8kn9ef9bS1SOGnB3kMxEAsB9ht+f0xnDm1LUcjTCsJ9ZO/sfvj3MVRSokEETqN+WowJvzEYBGfWjlWYqX8Q/KN9NqcCemlsFPjxT/VjQg5yUV5K1xPiqfLpB56jyPpzP53wIOJA7ww7gfuMB8ezyGDSougAOpmgXMXkmAAB+T2wZw74z4cSFq5KnMDzagxZvZSbsTAtACjlhfpn0n9PBBezvvq/wDO/wBgNsqKpiiAWm6mCT1g7mbmDgjhhBrzUDaYA06RqEQT02JA6+4wmzfFhSqm5QAllDQCFJMWWQbWsTtjpnCcsrL47UxrqlQQSPkIu1+ZBI7xho423R43rseOElLG9PwLsyi1Y8FjoP0vfbncggk8pOAQzqGCrTGm5h2npfyYc57I6QFCkSbsNtvtH77YV56myB2PyuQhMDqD97n84b3J1IwxkwI0a9/kFi0h3awttoG7Qvv64r/Fv4xiKNNtRI1EIAD6Sx7db2jeMWarnhT0sxCyiAyT8oW4AF5LMw//ACMU3jXxLTFRzSJGq0Ay0dJG33w8VfQylvZVKrMCdQaeerVPvN8e4kfPOTIAv1nGYtR1nXsrmf8AD0odMMVEibAm3LriUgaiNwY35dfY/wBMApUWJEf19fxiahnNUDe/uN/xjHdsQZVc4TEX6H98sR0hJIB2ucBVG58rz3+33x7lawJ8oLmwMXMelzyxGc1e9nWPa2VOoKCIKz2tzj988BM0oxm4Fus8miMGU8tVraCFYWgmI69YHuYwFl2DBptBEyNr29/74Z7fQUFZJdC+IAJs0autrD3/ADiPM0RWzLMpYarhYvqIBOk8/NJjlMYn1ST5yAp+QQBpkDVtffHmRytQM8OVYk+UxpRzsTInSY5GCDjqvVHGkQ9IraVZTI3IJMnqdvuOmDODkHN5ik8OjhXAJIDGzHnuCVI/2nC7LFtYapYqxYrHMg6h/wDarg6nlm/iqdZV8ujQ1xbSWaY91Hti0KpP8nC/N8XDGq7KzCTYAEtuAq7AHuSAI5YEXjWldT/4KrIh6iEs3IW5yb7ehxNxtFQugAs7GPU9t7RitHhNKoWqsoJIkmL7Rv7Y24caUU/IjZq1aoEDHUyEEMwuQRJuBy/vg7gfxhWphKSVgUUGQ6AlQNlUyOR5zGPeEVtCVAwgMrEA3g3gfY/jFWzHAw5LOASZMRtEcvfEY4X9R/H/AKaZyjLGrOiP8WCvFKoSJJEeE0MV6NHlmYvYyQDidzysAsgKOQjn32/HpikfD6sIUHyiANtgABfew/Yxfctw8spYEBSAZnqP2cS9XjUakjPBJaKXmOMuDoSi5IJ1MVIBG0Dbykc9yOeEuT4q9OdNIxfc3jpNrfrjsPDeB04NSpdBYKIudjf3Hue2OS8S4IaDeFrcuDK3IDIbqZMLdSJB2M4SG42kXhTMo/F1d2VEUSzQoPXeD2gYutKq1SkpIZCZ1KbkHnEfMJH5vF8VP4a4fVq1UpUhDapqNvoSdJJN9wDHUxjseX+Gg6zTOhlmAZK36XkfePTHSxctpCy0Js7TPgIosfDQfpf8frhTkstpUppa5gHredt7kj/jDzNUzqIaVIiRz3bb374GeFljeNpN5O35J+2JTbc6Ajzjrk0qOlQzMosZggSN/TT1tgb4izOYy9MeCmXNQqdIWmSREeXUzfr39iDT8R1WwA0gk/SJk/iRPfCr4u+IVmFMAgieenf+/wBhi8fc2x4zlHSOf069XiFSc3Ueox2iyr08o/rOJst8NJQqMdWsaYFgIP36emDCJOqmCnKDEmOYAOIv43SIO+ElN9GlRT2xH8WZc/4ZB1gSkwBJMdLcoxd8rx1aVFFeoDpRViwAAAHvhbSyoqrDDpircRetlnjw1SDAbS4Denmgj741elyR8+DL6iDu0X7h/HjUOjXCmQPmgzb5th74Iz6FAFMiSo52JMk/aPzijcH+KatMlqlFa0eYTIjaANwDzkg9MdErcZTMUqaGmWaqupZ0ylgd95uB79MT9TOMp2hYwaWznXxV8OVar+NT1VJF1M2/2zaP9Iv98I+GcOdHDVKTKg3LqQJ6d8dbfLTCG0RtHSAIF8LOLGmv+EzgarruC0WPl277HbEY5pNU0NFbEr56gtmpAGBaBzE/1xmGLcHpudWtGnnPtjMFTjRoo2p05RpEQAeXr+g/cYm4dX1JqH0noPT15xg7KZMAQ1ztY3i5+9/zgikaajRe52MDb/k4i5fBkoDV9ViD5dyPXf7YunBuDUqaI9IMyySrsoBM3IkGSLdIEdcIBRBYGJUjpM3BnsJA/OGeQ4q1FlLeZF1BVPItOx+598dCSi9gaGvFah8rRTGmBedSxeDe0z8wnecVypTBYxUZ9RMVJkiw80EwI6cuW4wfneNh4WGYgFSYHynvIuO//UlLhwKoNTQIYMupd/w3PqPm545/1Je0C0K9MOquCNySm/rABO/SRE4Mz2ZUectqAprp2ljJna0bbW2ud8RT4is7MWbWdLLYGbaSpIi3MdNrHEWZcsdRMEwWidx6CNW15nrItgrobsN49WDLTKgS0urcrCGtyOltxfzHHtIzTptqAGrTbnaTb/8APXAa5kVUVABKMDpNyVPkIHIrDAk8ovGJ+FBaVLSRLa2IBFoLMJ/O/YYp5bDQp47lhVdiD+k+/wC+oO+K/wAPc0zUpPMKdzAMNe095HPa+LjluHqUHi6mY6m1EgEqWJWy2ssD1BwlrfDVDxHrV9agaVEMYKgzJ0iR8x+042L1MeqYXgl8irMZgfp+owFnc3HmkWHM+n9sWD+ByNVZpViB1V5/WTyx5R+FsuHWoa2vTcAxuLj84L9TAP0JGcC4ATSVrKSJK7nrDEbRfYETzxZMhVGkQNuXI272FxhfRzaBiFDteb/LPpsPXf8ATBnDGYlfEiKjgyBEgkrygfKL9ycYPUZJZY0/kaeJRVotOXysUadOIsGPv5vvivfFXw9Qq1FqVWVCBAkxIHLe8f1xYeNcapUvMzoFF51qbdhMmx2HTHH/AIj+Pf4jNMb6ANNJZ2jn01Mf6DbGq+KpCRjbOn/DVHL010Ump73CxLHqRuSeuHtN9LQMcRrcfrqmsCm6bmJBiN++46G+Oi/AfxH/ABKQ7TUUD1YdfvE+3XAjO9MacK2hpxnIlq7NNiqmJ5j/AKJ9zhBnGYuqKJXXqJMWHK3MX36+uHnxRIYXglI52OombdMIMnSIDsxiWib2t+z7HpjHklU5fPgmmR8SzHh0h5iS0gd77fvp74otRBWzBBcBUKgyedzp7kycN+NZqn48s7rIhDcLAJnytImT0m42thbQ4GlNvFWqHUSdMSZYibyZJ27Bm6iNGJUlHyPxdWTNwViBpMkSWEkKo3BmN7bR79E2ey7+LTkyGEmBYc47+uHfBazXZpioCh9wfN/9X/8A0cFIKdGmj1HUWG+5IEwALsbGwGHyx3SXY+KTp2+jbg3DGIBIInFjGUpOrUqhEMjI28AHftI5Hliu0/i9SQKVNmUgyfkI2gCQSZ80nlbA44lWrMNQSlTW4poSdTbS7GC8CYEAX2NjhsXppRdiZMyekU6rlWoVjTdSWG0A+cHYgcwY/UcsdQ+C+E0mVT4uuoQQ6o2oJ/pj5QVO7bkiJi2BqAo1SoqqpIsDtAO4noYEjFx4Yir8igKLCNrc+/b79MTzw4S0PHJyiLeM8AOXCsDqUn5gNMG9jc8u/Xviu8WypqUinzahyJB62I2xf+KZ3VRdWM+Um/UXB+4GKKM1qhUU6jpPoOZJ5AEmw/tiLXTQnTKNoIsDblJ/vjMXmp8J0KhLmgpLGSdTCTzMC1zfGYv9Jj/VJfERrhTt2/X7254yhmkJ+WY2PQ2Hr0+2NEXsQCSIA5iDIkdbAY2ydGdWkSQRHO5PO+1j7nGRdkzR+IsblY/f73xvTrFvmNhaJtyAPuNvfEmXfwzpTTqK6XJO7bmAQQItHcd8e/wxP8wE3Mb73uCT2nCygvk6jylTcmwjsee+x57fkYeZGo9Ok2g/zLeSRqF99hIket8AeH5UlQSLAkTeZ3i2/wA2JaYdZK6WkHzdbbdL3+2OguLoVoMymVVVYaSrESwWSH5atMQp5mDynpgSiCRHlIG83kTHO/bBiEgkfMzLB3APPYGxgconANbypGqx8xI/Hf8AmO+Hm12gpUB19BYqJlDFgZEizaucGLDlAvgqmwDC6sZO31AfNueRJt3GBWzFSmiOvlUKYDA7cx6i9iZgg3EAb0aSOzfL9J1g7nbVM2ICxNtt5GGg3VM4FzFaaatTmoGJUQYPUAg7ESQQdsVTO/FPhMVZWJBIhpN/acWKnmSrDzBWJZhpI80xAI+UkEHabsSpGKrxnLaqrnTuxMdP32xXFjU2yn1XFUD1+JtXNqIB5EDSfvvgOpnszSPyqf1+/PBy8TCAEjzKQD6bT2tOMOf1k232tbGtYIdCvNIl+HOI1sxWSmYVSTqjlAJ27kAe+OhV8swKxJ8oMGCSxgadoNxv6iIxQOEq4royRINyBaDYjuY9hi7txFUAKQZuxMkkiLtMXvyPSDjF6mKi0kdycuzmPxZxasc3WWoY0uVVRIAT6QB3WD3knnhz8LfDBFM1qikMRqF1lUiQSGU3LKduUTi3U8jTzDmoUUwFphoGqILFe4vOw/sZxKBl6kDZCNhMG0YrGVx5HPeilZL4fao5cKRpBg2htzHW2x9u+EfAviGplHRh81MgwTExuD2IkH1x1L4Zy48NbWg/n/vFZ498ALorVizKytqkxBWy6RsByM3574EV7Ex+e3Y3+JPiSnm0yz0RKeZzFwPlADAAkENI23BjGqcQIUwJntMgbGZiJ/UdMV4Z/QqUUYgBQEWSQIsB0mARv9WI8i+rMlGOlQVDFQDy1PuIP1+9sZ5rmwcS3PkKbqRVQaGvpImdrzyP9SO+KdleGjxqwpkimxARZnSB8xnnJEgnDvM8T1hNWqGHc7E9N7kkmeS3gYTtnP8AFIBiAdXT+b9MafTxuT/BOTpUF5w6U0rduQ/Ywrp5Obtudybk9ienYWwahkFzILfKOi8vc7++NKlQDHpKOiDZEWAHQC/7/tgGpxFpAH1SfQbAepP6Y1z2bm3LCg5uWnov5JIH77YaTOSLBRzl/mx0T4W4jryqMd1LrY7lWInfYCN8cnovAUdSMdH+FaoWgQCC3iMSLSCTaf1HrjJ6r7U/yVx9lgQFnGq/Mg8h0Pc7emNWyIVRTXdrmAPsByH98EUcwAAoUyYM9Z3b0AxPk6chqhtqsP8ASo5+98Sx4+O/IW7Fb5BZ80z/ALo+w6YzHJeLGpmq9Sv4jAVGJUBiAEB0qIn+QLjMM8uNOm3/AD9yqwSaOkVqMamayg9Npk/oMa0PMNInzQCZ5CbbG2/4vjd3VlWT8zCAJ6AA+3U414lV+gDVpAkARfY7WJ58+mPNqhEZVpqLgCbCSRMjnb92MHGVKwUSgBkyFO+q23oIHcn7jUsuapjUVFyWG/rPtvEdjtjSq1N28xDKCulYAII2vuzb+5mRgpV2EwcYINRX8pA1GBsACdX4MHueWLTw8L4QGkkNDKVkE/kXIJ58zGKLxHixdSYhUMaIt5hzv5iA25JEWsQcPeFfEDPQp03lipAWowhiF28seaApE7GffFo00CSvoYZrMmRC+F5TCtdjzudVtPf2JwvzWaUkCz/UYkbjYktc+o/XBtbLVarbLqSDYEavMAJIkkCTvsBtzKnifAn1NVU+QgPOtQRfZQCxNgCCeRHtCakn7VqxOVdBCZgsDT0kWBIWovPnGkSNxP8Auwsy+cFNWUeIAZEmmDzMw2oT68v0DzWfqEkMxCAjUWc3I0/NIAiZO/aL2Ao5BqzCoHDi8uGFhMFVB+rlP4th12P2E1M2rzTlg5lQdBFgdXmKuQsEcyOW/PzPZhUP+IFHRV1FvwI+xwMCRUShQWCdamNWoWBkkGSCSZJM87mcXPO/BIliKtRRMjSwEDvKnGz0z1YJlCzaCoJFJkH87mPxucBvkS0xW25GBH4/viwcW4BSpqSatV2vALKQfUBQYwkpKWCkAMpI0nze5BmY/XGtk0zMhXq0mUioWVTPUAeukAfc4tef4g+j/KcvYSroQ3SZClSCF69Z6D5fgCkaqhLLvp80HsZJJwRWzZIGgJ8wlh9QM6o+uYVbMBJIAJJthz8ZNaKwCvhTNs1J9SNTgrYi4kFo+xBv1jBnHK+nLNz1ADl1n+mC8qQaYiJO+mbEAWJ/m3kfjC74gMrTSIJdR++04m/sY0fuGXA6gZNCMmpAASzACI5df2MZ8SZ0/wAM9N6gdSFEqsaSHUkW3lbx2HXDTIVqVFQoUs0XIAAA6b39rYrfx5xJioFAVA7C8MisFEncttPc+kHFfFC+Ss0ay0m8wbSjAk6QBAM9TMwbWN+V8E5SpSKIImo4kwRqOksh3k7FTYnnzxFl+OZgU18WkGAlfPTUkCBqYuIsZ/W3SdqAaqurLsqgB1qU6hs580SwFrkwQAJA6DEXEckyyS0IYUEKTyCC09ItO+5HXCfhOT8TMV3Yf4atN/qJJhfwJ7Tg3iFOmj6VLsIDMW03K9YAUAsRyF9ogRJTC0qCqBBbzt/uPL2ED2xr9LCk2/JHIyLOVb4Q8Rrmd+2GFfMThdmKWox6x7Y3+CQtq5o6Su55YFyq6iAOe/oLf3OPc3+mNsrIBPNrA9h/zibGHfA+EVc1X8OioJAJljCqogamPqQIEm+2+LT/AAQyTOQwqVnE2BAUIRIAJ8x/1EAxFrYK/wDGD+Blq1eFDVH0gn+RF3noHZ/th3x6rSr09S0y7jaqQoafQR5exxnyPlplsWnYVwwhKSaSWeqNVyPUmOgnb0GBPir4mSjRGWFUfxFVDqZtqFM3aq8bQD5UFySoGFXA82XemWMGmjIV5gje3SIOIXyTH/GQK5dj4jRJQkmB2AECxtGBB6Fa2a8Pq6KSpQyNJ6SiEeu+mo4H1MvhnTJkgTYEWGwzDrJJTWmoLIDEkMb3vfvfGYXh+F/Y7kxVlOLBytNgNSwwIEQVgb9JYyO/pgp8whXT823mg9ex6L/XnGAMxwcw5p7kRyB3JNxz1Rfp62DoVWDEOwAkX1KIF7QQTI2gf0jGGnLQ43r8YVFgmVbymXEGSBHXt9sBjII6mVdAYYA+aGEQRMRtcXmcS1UBl9MEHeNQuI5c9II63HbEXGc1ooNokE6ZZl/At7CeftIq6j5OZFl8pLhgTUqSZ+lbk/0MR6Yc/wDo69NfGCqSYuPMBBmIswt0t15yN8FVVFM6zcnmBP2xel4kpAVcXdLRVQtWVuh8XIKRim+uylVWFMmCJ80DQCZjoLYGyWdrMviVHQmDpUq2qJNiG3W5IECBAjfDfLcPo5rMNSDaNMSYkEn6dx2w8zvwEr38ZtXVpYekTAGOqUl0RklF0c9zHDVYrcGCShYk6WNiOsgkjuCI3ONclwV4gaGEHUyzYgTKgGYkMCOffFg418K1cuJMNSA+aLAXs1pAnsNxc7YR1swV06SQWm5sIHQQALG2+898ZnGgoiyPDwldFRSoPhksLGoaZB0tFgog+QcxvbFpz3FwFkNBP3/WfthNwHOKXU2O99RnoZBPUxsduWG+dVDJtbbGzCrjbJyeyrVKeuouvaSxHUDzab9fl2+oTiu8FyLaNI+kaLcotaeQxZqRLVWZWA0giTNjva0SDHTcxgHJZR1rsDYyT7m/Lvi6lcmvwLVIYZig5pMNIsBbUTqv+MLKmX0ACuwXVcU18RnZQdWzMQotBbaZ2MAvRVOsfKIBuTtcAn8nAWbRdTM2rSQCXABUljA8zIZZRpFxsATzxizupFI9AGupXogqYUQU0nygHmGBjUG5g3vETGFT5qpmA1GpVqOjOtNA7Ex4h0GCb/UMWTNZUL59JMqoJZrjZZgkgWJNoFzAnFJesyguLEVARI2KkESPUfjCJ2v3Hj3Z1LI5XQFUWCgCOQi1sV/4y4kFqimQuk05ZiYC3Ik7iPUbkRJtiw5TMhxrH1CeXMTGEPHULVS3hgi4LsTygWVQXbci3OepOKuqFXYgq8RC+HFMMxIgyFIJOkWYFZOnY/6ZwxznEDAghgqrEkyWIu0adJsRBkTt9OBUVnqaEKKBEHSG+oz/AJkuGIgAzAO4wszmZrnU2qVBlol1S+0/KABaZvMQIJwjXhDsxKOrUysf8Q3BkkxLX57WiRcjfEuYzEm5mLe+JjlGpZalVIjWGqf/AF5VJPTRB9Y6YX8LpydTbDzHHpYtRRnl2Zm1gW9ziPKKT5p+Wf0xLnKBdwSYS/79ce5pxRpHSZvt09caETE+dyZ8UIOf4HXBYyWplRNyQiztJOkfkjHvDacg1KnzNt6f8/2wJxHORZTeZkWI7yOffA/Ix0P4iy3gUFp0Z0U9AkbxIBnrLeY/7vXAGW+JxGl7HaR/xhV8I8RzGaZ0qMGpKplmAmdrRFhecTcP4Ma5Ol2RAT5nQTEkCwKmSBMGI5xePNybeu0a8bSWx3ksyrNcg9GG47HBmXy+bSpNAq1F4DBjAUz84IBkwYgC8D1wN8PfDhreYEqi1GTWSpL6L3gAAT5b3BB33xdNBChGABUR5TAgbEdsGEZLsE5RfRXqvw2GYswDE7k0qRJ9zc4zDpsxFp/OMxfZEpL0tTjUdPMGee3OxiBuvPliepRWxDam6qrE9Cdz9/XGjZUSfOdBnywkATsben9MaUKYRWhgSLQbEg8gYgjspnb1x5kdqyqGdKOukDcNEmeYAO4/e+I3yYqKyMCpJhZLypGx8yiesXED3PtCH0q40zZRHKZg+tt8GZSi9estLTpLtv1Akb6fMqr3nywDjkm3rs5lIXL1ctUJYyKhBldjaxHqDtyw1p8YqMPDQnU1tUjyjrjq/H/hbKmkimijMi6EYjz9Y1DzRJJ33OOT/EXwtUpS1AMy9BJZee25B5evbGmWN/cPDIqoaUuP+GPAUszqZSoDEFSDqaD5hjq+R4v4lNam0qCy7xIn3jHAPhfgNepXGsNTpAy7upU9guq5MxeIF+cDHXMpWakIH02jqp2/P6404o62JllbLgcyCLwQbdv+iMUT4s4N4RFRAxRjvvoM7E6gQCDA955YMHHgG0g9wPvh6lemaLeNBpx59VxHcYGTEpoknRzqhpVp0hWZeYg6Q23feYPXbrrncyoWReeht64By3EvEdlW9NYK9gWsSxkknbePKThDn+LeNV8KkxILBZixneOwwuPUF+50l7hjl8/QPlVmaoWl10sqgXHzkAGBpPlkzHS09PNr4rC8gm3WOnX0xunC6dIlyhAAYmS15BGmCYJib3O+4EYXcQqAPUIAZS1xM8pj2n8Y7B7pSYZ6SD8xUuNRZfFsqglTe3LzAAEktaIJtviXIZxtJA8QAtOvdj/LaPKAABBi1zJM4G4ZS8oeZLahYfLTiTciFEiJsI1C5YDBBzATUEElTBslr7/LJ6gjr0icuVXNjxWgqnKsxJljeCW9dU7kAgREQAQCBvz7jWaC1v4YKNQqBCeR1RDbn+YGO+Ly+d1LJqaCg2MFWXk1gSCLSNiAOe/KqmbermGzCAzr1qCSflgqN7mAu36Y7HFO7Obo6xxGqKJAgqsWjYAW++F/ESHB8SKjRZp+mwAIiJvIne/fBHEeI06lNaisGje58pFjPv8AphDRz61dK6tdGSBcfMDcafmZZIAjabWvgTvjoHQ2o5VADUqkydFtRAJVibGR9QHWQWnphXn6q180mWWRTMtUAMjQf8QkR9RBCzvL7nDD/wBilM6SB4afM7H6pGkDrdvaYk8qNleKFMylctfVL3OxGk/YGw2sNsHEm22/B0pWdP41pqU9DAS/IfSNgB2AjCGpwxUpsSYM7dhg2nmZr772/wCsEkeL5Y8x1QZjaN7Xif0xvxSXklJFS4jmmeNMINr7fi59hgellDE1Wkb6Y39e3bF7bIUqKM5AeoFOm0AW5Dl67nHPOIcX01CLEcr/AKHFeab2DjozP53lhMku19sSVaxqGADj0ZaYE2G2A3YUh98P0StZbkKYTSsy07rvzIHbfHSMzklp0tE7iNrzvItfb8YUf+OPhd6a+PWBGof4YJMlT9TDuNgex6YtXFFWBNptjO1crQ96FeQp+FSpoCY0+kkyZPcknBKVqiGxmeuIWz6aVpsVVrhASBrAvA5zacC1eIEWwUAMbOX+Vf364zFeqcTMm59ox5inEFm6cREAudQ25NMmxG7ADqTzN8ePnAswZAE7gyLGVgGBHI33vvhFmM/qqVCPkp0yWAPzbAKW35yIi94nB3C9Q+sspB03IIBuJsYHLn6Y8xaKrsNy1VtQXUGBsBsZgiY5Ek3iRE32xcv/AB9mddZS12CsQb/KIU6rxq1PGrnBxTf4UVCQVIAJiBbkJkCOYNuhxc/gat56rFfMEA1QRqvPPczecWwr3pBl0XXibBh6R/3+mKrmqd/39sMs7noHOMVHOcfHilTI0mxg322tzxu6IhWbzq0lkMGJ2psQC3YcicQUfi2l8pV1gWJIjuvOwtvAvvhfxTiaOp1qAADqNjI3mCLbbz99sI8nW8YyFFOlMpTG0by5+pvwNgBckWDdjSvxJqtQ1ESpCWUkiXkiegVbC5BNiAL33zXxUz/4b2C3gWnoxEm/6YYZMgAEcsD8apU6gIAAqDzqb/N02iDEEW68pGfInTd/qWxtXsXfEfEBSyd9a02MFqemQG5GbgEk3F5OKZwh0DEqgItp8SR1k/LYixBE7Ri6U8+KtHSft0P/AAcIKXDpYlqYUj6woJ5jcEHrb83xJ5nXFjyxpPkgscYuWWajKBqTbV0tDACxJ0kAlZIM4HNSmUksFMwNREqx5Dsem2DG4NS0mRUTe+lhEjaN95PPbniGjwvSI8UHzAqCXIInYqP6TYntgwy8RJRTNOFcVACLqBGoEn6Z5ITExeZ5E/ZtWYapAiY1bE7AiRfla1jM9IFpZIAkJp+WRCkEr3GkSP7bcsT0NSpJusxIQT3trkLPIgX7YjJ27GqkIPizOVKFFwDTCuNIF9fmF4G1hN+3bAvA+D+EoJJ1AGAF2JF+Uk99tuk4snEuGZfNIobWQCTazAkMvc2JkRaVvIkYw8KZKYVFUsB5RUmGidgpAUmB8oMkxe2GlK48UI0Ub4iXw1Skrk65dtxqJPOCQdpNyPlHKMNvhekpoU2JEoWaIO6szLJg2np0HfBDo1YtLIVZR5WGlGMCS2kAhjEBoJUxhhkOCeEiBAxKlrGSQC2oC1p1FhtBG18NN1FI5dg2azL6HhQxWTc2H0z5j1O+84p68DJOlq1BTYEFzIn1WJjvjoPxF8L1aNIM2kh2DVF+qnN1VuikrIB52xV+HZB6uqWmnfROkopEqfJFvaOe+BBOEW7BWywZ5tFQEciD9sW7hlFKYBqW1zHZSZ+5thGOGByKrfJIj/VH9MOc7TFemY9vbb84py+CkYeWTcb4bTYxTax3P9sUvN/AWljUTzE9Tt2HTE1TP1aDaHkgbYd8N40tUQDcbjHObH4RfRz/AIrRNFdJXSW3gcuk9zhl8BcDGZzADiadMa3HJrwqe537KRzxdc14dVYZQcAfCuSGVzTx8ldQvoyklR2Blh6xisci40Tlja2Xd6o6xhVn8rUdvKIABA637dO/YY0z2dNN1QDz1CQvMQAWLbbACPUjGUuNEWfynruPvhuiRWs98PVC5YgA/wAxuY6LyUYCzWYFMadRZuZP6DDT4k4u06Ek9W/pioZmT1nDpVsBO2fvjML2oGcZhrOLFlMswouSvzsqxG63Y8jNiOW/S8b5LMoztDrA5KSY5ECG0rEjymIg73wLxN6min5pPmEiLmYPMf6RYTblONcqlVAbBpmA5YcjuAQQZiWvawF7eckvJccWJJGqBzN55Wm/p7b87J/42ysVK8MxGinEqFBu3mAA9JueXXFVNYQpaV02ZpUqdQA8OLESSWW8ggegP4RmdLaULToNRm8w0mydZudUehPPFsNKViy6OiZ3LGNj63EfnHKuJcepGoxiruQPKh1RaQdYN/TB/EuNVVpw9WqwIjzOxB7G9/fFQBmWO/LF45FN6FlBxNfiPjzPppoCqk3AuzReLWAncX7mLY34TxYsCsxpsRIBneSDtb9MBVKqoC5uTHTbp74g4fRklkYAtvP398LGdtnONIuOT41pE6v3+mAM/wAWZ4M2M8zboYwjrU2UGGZ3A57L3jGZPi8DTaQIPU95tieSWqQ0Fux7w3Msj6m2JuDy74a5zKqr6gs6/NIJtA5DqOvc4SUM8jjlPOP3tv8AjFj4ZQ8akUA1NT+UyIuLX7T+mM1XovegPM5lJAKKXJBj0FmnbmOm+IquW1vZlXyiJ9rSByNyb7d8bVsq9IKKjCTJMxKxHOLffG2Syxa+twB9RBnqPX25YW/Ir0bZVWQgsrtp7iCGGhgSSo031XtvA2xPl6Ok6laWhVBmzbn5TIkA7wJ9oxotenq0+JqPLYxJ2I3AJG5Nj9wW8ARdBEkab232NrcyI25YDb8C99GmYy4NG/mNoaI2mTpFxKndbXvY4AXiSAjcobXJ08pBP07C5gSfvO9VSBpLLqIIOxBNgb8hEHle+2MGXFRTFyTyEENBN+jiO2DfyE8znDlLN5WQybCIFpMjce0jvjV6ygnWdVMQrBAfMthcEG0BbkcjtY4mp8WAApVCWRQWkEA0wBKsBzRhqAWD1G+IBw5iFqUWVg4IYGQAeQI1SpLAgQd4gnfDOTqwUWTIZYNrehW1Sulqda6GxIUWEFiYM6rdwMU/iOUcApAovJDAfUBbTpgwJjePW5ljlqCeJIkMtxuCpBDWYSxBgAzynuMF1CgR7gGRAKsJYwZBkAyt9o5i1sc580dQZxPJEZJKdIfIgA9hhPkuJmm2knpifK8fKHQ9xyOMz1GnUErE4YuhjCV184BwPTyFKlGkXkk+mE1PifhHS2N24yCZO3LBsHEchlF8QV64jAA4oDfENTOzaccEc8NzdKnWatXJPlCr5WaBzhVBPIbDr1xYq2YomkzrpdQDcEb9CNwZxQTXnfbHtSrA2PmsT23jGnHJS1J7M2SDW0TPXm/LCzNATOJalb/rAbV5scaERBjVnHmPTR6YzHUzix5NAKKksoCs4NljYFQFBA3kAb2jvhfnc2xQ+TT/AChjAPqNJud+3IjBQ4n4qMrARA0AMNVpYk7/AEgwIjrPIb+GuW1CT9OmLRAuDBjlfrjzK+S9ga1y6hEXS50mGAJUTBYfSYkXGxN4xbuHUPDpuxmXgCd9KjSPxBxU1UrNQgMKannBIAGkSd2kE8uWLZXzepRH7sMacNOycmS5eotVNJAlbH1xS/iOj4BfvdfU8vvhjVz7ZeqKn0mzf3wR8acP8bLLWS+mCfTn/f2xL/TkW++JQVLNuP36YJyxen9JM7dsT5akLRg5BsDhObT0Hin2JqWfPmFwZ80jft6c/bDMU9aoQoJ7gNHYTJAOJK/BBVIIMN1+2/bE2T4TUVl1EEDob/aP74o8sZR32JwaZGuU0EakUT0D8+p1GfTDbh3EHogqo0kr5QSTcTE+Ynp0xOJFlA9dyfUm+BaoKHTB1MNxvz6DvA5fNtF86kyidE2c4u9amlSoiiopIO5UCQZtE/TvOImrVKiGWVtLqoF1AEGZAaQJZLenrgjLZBVVTIYj5RNl3N5sZ1Hl+gwSmcBJXTSKxBksSASLgr5YGgETOw2wX80LLZrlcmAmpU1OV8yFdSg76l8xDXuCxB/ptk6dWmsOxgabww0yeRYkTfUAf5bbnDAUUbysCp1SuojUuqAAHEQDGxk+aZG+J0zVSmjBYeTYv9J5ggX3PME2m84W7OFuZcs3hQKmpoZl2RySJAM3sQe4jBb0V1uqv5mWdIM6WWQSJnk03O+m/Mh0KRpppbwwzkgBfItxYEAldQ/mAAg9cQ5bKFKmtFZPBpswLH5jBWATJgE99QXflg6CZR4efDrVKRLMzkANI8qNErpYEyw0gAifDAAtGNOEMrHTUYMC5VtLCaTGFAiQCv8ANTO87agMMCNVUzUIpOCppiIQkghoazKCCCBO52YAHRabrVenVABX5HBJlWurkkSSAu8t8p6Rg3oD6Jc9Dr5dLMCPEKlTyu972PlI3uDzaFOYylaoymCqoYCkEaQL/N1M35GByw1fh9OgykNpGlnJOnSzDyHykmAbFgPSPMZU8bzAoadE01YMFCs2kQFOiDaRupG6xYQQBGKk6WhHfZpnsqyXYgzO07gwR23/AF6YU/8AsShscQtxseHDMTFyJwo4nm2SoV0/NBX0O3vyI5EHGn6THjl+SxZniaVFkm+FbZmDMzhVmKhWJ541o6mnSrNAkwCYHX0wvCh1lQ0bPseeNqXEiDfA68JzB2pnbbnjSrlKqCalNgOuOobkWHK53Xhtl3BXfFIoZ24iww7yPEBywGgp2H52gRJX7YUVHOLDSIIwDnMhzxeGWuyM8V9Czx8ZjY5YYzF+a+SHB/Adw5dFTWzgKHDBdLqecrBHTlfc7YaUcjRYaVadZGj55IPlj5dJm3oQRyxE1B/EhUUAD5yRvuQFBJB2udye2MGhI8QxoaVINyY1MNO+4DW6Ne8488ohbXyy6Cn+Y2yElgVIMkFt7HkAO5FsHZfiBC+ezCAd7nr6HHn8EunxSzKrH6UmAdlEmBzmASfS2Ncxm8s5LVH0RAUN4mpx3VNjJJG/teKwbiwNJoE4tnNSEHE/wXx3zfw73ptYT+mEWcFNiCsuAeYaO3lOm3c4IFLw6swFKNsOWk+9/c46c0xoKmPuOfCL5aaieelyI3Uf6u3f74T0uuLvxb4gKtlyF10qoZG2iY+UjvMz0BxTczRKuywRBNr7e9474g1RVhFGvyHOL/8AAGClYqY3+/7H2wrDwbj8HB1DMBQLd/6dO2+Eo4Kp1NyNUd4FuZj+vPE+XrOJldEnmT3G20bfk2knEdOqpuI+8/03thhRgOiwCxcWBgyN5kXEA2nY3wyFYnzdTSy1GALXPyrKgEbdJMbYIqcRLKS4QVW0lUlNI20l9PzORELeNzeQJ6DlCXKwX8oOkebkVI09AdRP8wva2PxBaTgUNdFz/mhTYHksAkteTvGkkzbDRAQZWm9Ms8sjnTqMnwyZ2uRDEmIBI2MTgh6vl1rqcgqsAgzZtxAZpVlsQQdIbecbcRrnOVFpLMEgKYUBRdoMTEARZRMRMDEeSytOhTOhmApswIIv5WYAoOY1I0AmQL2GDJUKQ0sy2uGCtSMhlqErBJgQWkG2ob3sO+DqmZbSxuViGBtN+axsQNwLwemAKmeYtIJYTHmO46Ft16+3TBeWzQ0mSv0T4Z1MC0gmVXSQGK+cdSTvha8oNhIFLMFgQ1OpT8oAKvqJLGTCgydxaTfdjfyg6GmELKwGrQ15UsCpEXN9TWG049yw+mS3IkQDptHMkwRqF5tHLC6pXh9DoLt8wP1Tzn5p0ibcr2thWFB+fzlVKVHVMLrVkYfOVEhridR8QGQQfK17kYizQWo1QEaoJY0TpkQSBUpmIBAYr6ETJZjjRs4GTU06FLKVAuogkppvJiBE85ExiPM57RUkwRuDE6gfm6yDI5WkyTIAOwCbNcApLM0tSAAmopdtKHzf4iSTbyxA5HthdUWmFJRkZRpcaTI/kPofMPt74sD1PknyAEklDBVW+pGEGQ5MwQCGG0nAuacPUZWVWdjdlUDykjeCsmFUksGbpO2KRlW2Bx1orrZcVXDEQoEmwv2mYEwY3sCcWTgnD1JQfKLHb5osNTAAM0gnt0E3hy+WDMPIgQCCY9iAevliQZMXwzpJo82nSiiAOfScaI+5OcnSXX5YlK1H+5K+Z0lng329NsJK/HCXIZgYsV5euNfiDiOinCnzGQt9sVPhvC6tSrpEybsx5DrOJ1abZpcqpJDGtlNZLIpgk/sYgoZkqYw8z9UoCqcoE9h/fFfriTOGUG1ZOU6lQ5yfEj1th3l8xO5xS6dQjDLJ5/rhKoqmmWRsupvjMLl4njMcMWKugGZpwN3v39cJeI/51ccgyrHYqSR6TeMZjMLEys3yigZNIETmKk940i/W1sRcRUfp/TGYzAn3/PgaIBnEAqAAACduWx5YjRiZJMkliZ5mZn74zGYVjosfAcwwUAM0QbSY58sDVBNNybwXieXmOMxmKy+w6XgDyfyt/uA/BwQVsPf+uPcZiDOJ6NmpgbEp+q4a0v8AKrHmKax28zi3sB9hjMZjvAPINtoi0JTA7ST/AHP3wHmUHgCw+Vv7foAPYYzGYZeDmWDgCDwMpYfJW/FNsU74yYitQAMAlJHWSn9h9sZjMGP3CTIcqoakdQmaTMZvJ8hk95vOB+EudL3P+RV/FN2H2ZVPqoPLGYzDLyOvBaq5hqcWk376iC33JJPWThjxikpegSATDXgfy0j+t8eYzEpiroH4hTGuIEQoiOUnC3MIPEdYGlQ+kchDWgcoxmMxPwzn0aURBA5EKSO5QycSZxjtP1j8JjMZh/AA6iZcg3hBHblb2A+2Bc3d4P8AMB7WtjMZhsv+39CkSn8f+VfT+uG3AP8A/LPMsZPW5xmMxV9IddglH5G/3N+uF9fGYzGyP2mOX3MHqbY9TfGYzEMnZbEFA4zGYzEy5//Z"/>
          <p:cNvSpPr txBox="1"/>
          <p:nvPr/>
        </p:nvSpPr>
        <p:spPr>
          <a:xfrm>
            <a:off x="320675" y="-301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2"/>
          <p:cNvSpPr txBox="1">
            <a:spLocks noGrp="1"/>
          </p:cNvSpPr>
          <p:nvPr>
            <p:ph type="title"/>
          </p:nvPr>
        </p:nvSpPr>
        <p:spPr>
          <a:xfrm>
            <a:off x="914400" y="27781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Rio Ribeira de Iguape</a:t>
            </a:r>
            <a:endParaRPr/>
          </a:p>
        </p:txBody>
      </p:sp>
      <p:pic>
        <p:nvPicPr>
          <p:cNvPr id="392" name="Google Shape;392;p32" descr="quilombo000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075" y="1600200"/>
            <a:ext cx="2914650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2" descr="IMG_601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4475" y="1600200"/>
            <a:ext cx="2914650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2" descr="quilombo00040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075" y="3941762"/>
            <a:ext cx="2914650" cy="21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2" descr="IMG_4131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737" y="3941762"/>
            <a:ext cx="3286125" cy="218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3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0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01" name="Google Shape;401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49537" y="3789362"/>
            <a:ext cx="3700462" cy="281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3" descr="http://www.andredeak.com.br/emcrise/reportagem/imagem/quilombo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50" y="981075"/>
            <a:ext cx="381000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562" y="333375"/>
            <a:ext cx="4510087" cy="316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4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1ª Escola Quilombola no Vale do Ribeira</a:t>
            </a:r>
            <a:endParaRPr/>
          </a:p>
        </p:txBody>
      </p:sp>
      <p:pic>
        <p:nvPicPr>
          <p:cNvPr id="409" name="Google Shape;409;p34" descr="U:\luiz1508 - docs\2013\FOTOS PARA IMPRESSAO - PETAR\fotos selecionadas petar\SAM_2399 - Cópia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450" y="1484312"/>
            <a:ext cx="6219825" cy="4665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5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0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15" name="Google Shape;415;p35" descr="http://i0.statig.com.br/fw/t3/ii/ve/t3iivemk4ddw43by752u2vos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562" y="260350"/>
            <a:ext cx="4373562" cy="273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337" y="290512"/>
            <a:ext cx="4176712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9612" y="3500437"/>
            <a:ext cx="5476875" cy="301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6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0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23" name="Google Shape;423;p36" descr="U:\luiz1508 - docs\2013\FOTOS PARA IMPRESSAO - PETAR\fotos selecionadas petar\SAM_2405 - Cópia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87" y="3644900"/>
            <a:ext cx="8759825" cy="303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6" descr="U:\luiz1508 - docs\2013\FOTOS PARA IMPRESSAO - PETAR\fotos selecionadas petar\SAM_2420.JP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7400" y="404812"/>
            <a:ext cx="4379912" cy="328453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6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1327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None/>
            </a:pPr>
            <a:endParaRPr sz="2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426" name="Google Shape;426;p36" descr="U:\luiz1508 - docs\2013\FOTOS PARA IMPRESSAO - PETAR\fotos selecionadas petar\SAM_2442 - Cópia.JPG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775" y="412750"/>
            <a:ext cx="4210050" cy="315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7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0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32" name="Google Shape;432;p37" descr="U:\luiz1508 - docs\2013\PROJETO DE SERIE\Fotos Tiago\DSC03919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692150"/>
            <a:ext cx="3311525" cy="248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7325" y="3248025"/>
            <a:ext cx="4086225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7" descr="http://cdn.c.photoshelter.com/img-get2/I0000CbHcun4o8SY/fit=1000x750/guilhermelaracampos-eldorado-0003.jpg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0200" y="692150"/>
            <a:ext cx="3816350" cy="25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1B6F4-BFF2-A40A-124D-EABE944E0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41A4A-25EE-DAD7-E6F0-199CB42894C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24917-CEFC-EB6C-31A1-0D5C080405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7D7309-47A9-A0B6-2DFC-BD075843A1C0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B74625-9DB0-846A-2A13-78463454F9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85" r="18070" b="10915"/>
          <a:stretch/>
        </p:blipFill>
        <p:spPr>
          <a:xfrm>
            <a:off x="56147" y="1416432"/>
            <a:ext cx="8911390" cy="53894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37DC3A-C0E9-FF7A-9FAD-03C5727CF9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22" t="32747" r="1194" b="47250"/>
          <a:stretch/>
        </p:blipFill>
        <p:spPr>
          <a:xfrm>
            <a:off x="56147" y="165852"/>
            <a:ext cx="3072064" cy="293372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F7D7658-98CC-F489-1F33-336556220EEA}"/>
              </a:ext>
            </a:extLst>
          </p:cNvPr>
          <p:cNvSpPr/>
          <p:nvPr/>
        </p:nvSpPr>
        <p:spPr>
          <a:xfrm>
            <a:off x="3516318" y="4341246"/>
            <a:ext cx="137505" cy="13062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D3F661-7DE8-2017-5242-2048AA397EBA}"/>
              </a:ext>
            </a:extLst>
          </p:cNvPr>
          <p:cNvSpPr txBox="1"/>
          <p:nvPr/>
        </p:nvSpPr>
        <p:spPr>
          <a:xfrm>
            <a:off x="3598718" y="4341246"/>
            <a:ext cx="941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Caverna do Diabo 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151F7D-12D9-BD59-F811-8A268768B6EC}"/>
              </a:ext>
            </a:extLst>
          </p:cNvPr>
          <p:cNvSpPr/>
          <p:nvPr/>
        </p:nvSpPr>
        <p:spPr>
          <a:xfrm>
            <a:off x="3559534" y="4097861"/>
            <a:ext cx="137505" cy="13062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D5381B-CDD7-5DD1-A00C-88CAD82925AA}"/>
              </a:ext>
            </a:extLst>
          </p:cNvPr>
          <p:cNvSpPr txBox="1"/>
          <p:nvPr/>
        </p:nvSpPr>
        <p:spPr>
          <a:xfrm>
            <a:off x="3568171" y="3787158"/>
            <a:ext cx="1398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Ivaporunduva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546BB5-3F8C-9CC3-1393-A87E9821431C}"/>
              </a:ext>
            </a:extLst>
          </p:cNvPr>
          <p:cNvSpPr txBox="1"/>
          <p:nvPr/>
        </p:nvSpPr>
        <p:spPr>
          <a:xfrm>
            <a:off x="3200402" y="6538229"/>
            <a:ext cx="69382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Relatório de Situação dos Recursos Hídricos da UGRHI 11 – 2022 – Ano-Base 2021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8699930"/>
      </p:ext>
    </p:extLst>
  </p:cSld>
  <p:clrMapOvr>
    <a:masterClrMapping/>
  </p:clrMapOvr>
  <p:transition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99165-403C-DCEB-D7C0-1B3E28F7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2DFAE-9E9F-0AA0-9EE5-546134F65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35863-11EE-A978-458D-F4BE33A5019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01A82A-CD79-572B-2325-B19AF78AD55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B71CAE-A044-5436-0656-746A74CA3961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EFD4DD-472B-5D3C-E604-2E92704811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346" y="233113"/>
            <a:ext cx="7772400" cy="6291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2E1935-E669-B94B-AEC5-05781930F4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4514518"/>
            <a:ext cx="4617254" cy="2189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920531-C031-BC6D-3344-597BB3BF2667}"/>
              </a:ext>
            </a:extLst>
          </p:cNvPr>
          <p:cNvSpPr txBox="1"/>
          <p:nvPr/>
        </p:nvSpPr>
        <p:spPr>
          <a:xfrm>
            <a:off x="1331491" y="6492210"/>
            <a:ext cx="6753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Plano de Manejo Espeleológico – Parque Estadual da Caverna do Diabo, 2010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F14518-85C9-19B1-6F37-B9D226D6FB72}"/>
              </a:ext>
            </a:extLst>
          </p:cNvPr>
          <p:cNvSpPr/>
          <p:nvPr/>
        </p:nvSpPr>
        <p:spPr>
          <a:xfrm>
            <a:off x="4080903" y="1228600"/>
            <a:ext cx="202331" cy="1922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ED6E41-E776-0341-0DEF-C8981284AC04}"/>
              </a:ext>
            </a:extLst>
          </p:cNvPr>
          <p:cNvSpPr txBox="1"/>
          <p:nvPr/>
        </p:nvSpPr>
        <p:spPr>
          <a:xfrm>
            <a:off x="4025372" y="821644"/>
            <a:ext cx="2054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/>
              <a:t>Ivaporunduva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24BE9A-3D18-08DA-4C53-92EBE4FDB44A}"/>
              </a:ext>
            </a:extLst>
          </p:cNvPr>
          <p:cNvSpPr txBox="1"/>
          <p:nvPr/>
        </p:nvSpPr>
        <p:spPr>
          <a:xfrm>
            <a:off x="1668381" y="3206574"/>
            <a:ext cx="2154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/>
              <a:t>Caverna do Diabo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272311"/>
      </p:ext>
    </p:extLst>
  </p:cSld>
  <p:clrMapOvr>
    <a:masterClrMapping/>
  </p:clrMapOvr>
  <p:transition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0D98-4EEB-332F-AD77-60348B166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6C823-E53A-A6EE-171A-A09411ABB3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5674E-10DA-5A36-540E-FC5BD99F995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65F6A-0B73-A9C6-BDBD-1A3540E73A3B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21ECB9-6068-D524-823F-1E35575FF289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0D4961-7589-CA80-077E-BB0A4A255E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911"/>
          <a:stretch/>
        </p:blipFill>
        <p:spPr>
          <a:xfrm>
            <a:off x="0" y="-127494"/>
            <a:ext cx="9044354" cy="683309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35861FD-7BE0-C597-92B4-2293D44EB714}"/>
              </a:ext>
            </a:extLst>
          </p:cNvPr>
          <p:cNvSpPr/>
          <p:nvPr/>
        </p:nvSpPr>
        <p:spPr>
          <a:xfrm>
            <a:off x="4025499" y="3698791"/>
            <a:ext cx="137505" cy="13062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A2F2C-6C1F-4D29-FF41-8F20FFEAF0E1}"/>
              </a:ext>
            </a:extLst>
          </p:cNvPr>
          <p:cNvSpPr txBox="1"/>
          <p:nvPr/>
        </p:nvSpPr>
        <p:spPr>
          <a:xfrm>
            <a:off x="4133173" y="3641451"/>
            <a:ext cx="941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Caverna do Diabo 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CBE9F0A-5CC5-A42D-8658-EA7944E7B265}"/>
              </a:ext>
            </a:extLst>
          </p:cNvPr>
          <p:cNvSpPr/>
          <p:nvPr/>
        </p:nvSpPr>
        <p:spPr>
          <a:xfrm>
            <a:off x="4068715" y="3455406"/>
            <a:ext cx="137505" cy="13062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7CC3DC-4C4B-9067-5763-47B565B06D3D}"/>
              </a:ext>
            </a:extLst>
          </p:cNvPr>
          <p:cNvSpPr txBox="1"/>
          <p:nvPr/>
        </p:nvSpPr>
        <p:spPr>
          <a:xfrm>
            <a:off x="3281025" y="3102921"/>
            <a:ext cx="1398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Ivaporunduva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212935-360E-9FF7-4A0A-275DC08321B5}"/>
              </a:ext>
            </a:extLst>
          </p:cNvPr>
          <p:cNvSpPr txBox="1"/>
          <p:nvPr/>
        </p:nvSpPr>
        <p:spPr>
          <a:xfrm>
            <a:off x="3200402" y="6554271"/>
            <a:ext cx="69382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Relatório de Situação dos Recursos Hídricos da UGRHI 11 – 2022 – Ano-Base 2021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9648431"/>
      </p:ext>
    </p:extLst>
  </p:cSld>
  <p:clrMapOvr>
    <a:masterClrMapping/>
  </p:clrMapOvr>
  <p:transition>
    <p:zoom dir="in"/>
  </p:transition>
</p:sld>
</file>

<file path=ppt/theme/theme1.xml><?xml version="1.0" encoding="utf-8"?>
<a:theme xmlns:a="http://schemas.openxmlformats.org/drawingml/2006/main" name="Capital Próprio">
  <a:themeElements>
    <a:clrScheme name="Capital Próprio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apital Próprio">
  <a:themeElements>
    <a:clrScheme name="Capital Próprio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1800</Words>
  <Application>Microsoft Office PowerPoint</Application>
  <PresentationFormat>On-screen Show (4:3)</PresentationFormat>
  <Paragraphs>192</Paragraphs>
  <Slides>66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Times New Roman</vt:lpstr>
      <vt:lpstr>Century Gothic</vt:lpstr>
      <vt:lpstr>Arial</vt:lpstr>
      <vt:lpstr>Noto Sans Symbols</vt:lpstr>
      <vt:lpstr>Libre Franklin</vt:lpstr>
      <vt:lpstr>Libre Baskerville</vt:lpstr>
      <vt:lpstr>GillSansMT-Bold</vt:lpstr>
      <vt:lpstr>Calibri</vt:lpstr>
      <vt:lpstr>Capital Próprio</vt:lpstr>
      <vt:lpstr>3_Capital Próprio</vt:lpstr>
      <vt:lpstr>PowerPoint Presentation</vt:lpstr>
      <vt:lpstr>Aspectos que serão abordados:</vt:lpstr>
      <vt:lpstr>O nosso trajeto UFABC  ao Quilombo de Ivaporunduva</vt:lpstr>
      <vt:lpstr>PowerPoint Presentation</vt:lpstr>
      <vt:lpstr>PowerPoint Presentation</vt:lpstr>
      <vt:lpstr>Bioma Mata Atlântica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Cones Cársticos Parque Estadual da Caverna do Diabo</vt:lpstr>
      <vt:lpstr>Sumidouro do Ribeirão da Tapagem na entrada da Caverna do Diabo</vt:lpstr>
      <vt:lpstr>PowerPoint Presentation</vt:lpstr>
      <vt:lpstr>PowerPoint Presentation</vt:lpstr>
      <vt:lpstr>PowerPoint Presentation</vt:lpstr>
      <vt:lpstr>Mapeamento 3D da Caverna do Diabo</vt:lpstr>
      <vt:lpstr>Caverna do Diabo Extensão Mapeada</vt:lpstr>
      <vt:lpstr>Caverna do Diabo - Extensão Mapeada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Impacto do número de visitantes na temperatura da caverna</vt:lpstr>
      <vt:lpstr>Zoneamento da Caverna do Diabo</vt:lpstr>
      <vt:lpstr>Grande diversidade sociocultural</vt:lpstr>
      <vt:lpstr>PowerPoint Presentation</vt:lpstr>
      <vt:lpstr>Comunidade Tradicionais</vt:lpstr>
      <vt:lpstr>PowerPoint Presentation</vt:lpstr>
      <vt:lpstr>PowerPoint Presentation</vt:lpstr>
      <vt:lpstr>Características econômicas e sociais do Vale do Ribeira</vt:lpstr>
      <vt:lpstr>Riqueza ambiental</vt:lpstr>
      <vt:lpstr>Alguns aspectos históricos</vt:lpstr>
      <vt:lpstr>PowerPoint Presentation</vt:lpstr>
      <vt:lpstr>1a Casa da Moeda do Brasil</vt:lpstr>
      <vt:lpstr>PowerPoint Presentation</vt:lpstr>
      <vt:lpstr>PowerPoint Presentation</vt:lpstr>
      <vt:lpstr>PowerPoint Presentation</vt:lpstr>
      <vt:lpstr>Atualmente</vt:lpstr>
      <vt:lpstr> Quem são os remanescentes  de comunidades de quilombos no Brasil? </vt:lpstr>
      <vt:lpstr>Comunidades de Quilombos no Brasil</vt:lpstr>
      <vt:lpstr>PowerPoint Presentation</vt:lpstr>
      <vt:lpstr>Quilombolas no Vale do Ribeira</vt:lpstr>
      <vt:lpstr>Meio ambiente</vt:lpstr>
      <vt:lpstr>Comunidade de Ivaporunduva</vt:lpstr>
      <vt:lpstr>Agricultura de subsistência e agricultura comercial</vt:lpstr>
      <vt:lpstr>Artesanato</vt:lpstr>
      <vt:lpstr>O Rio Ribeira de Iguape</vt:lpstr>
      <vt:lpstr>Dificuldades</vt:lpstr>
      <vt:lpstr>Mudanças no modo de vida</vt:lpstr>
      <vt:lpstr>Constituição Federal de 1988:</vt:lpstr>
      <vt:lpstr>Barragens no rio Ribeira</vt:lpstr>
      <vt:lpstr>Território e Territorialidade</vt:lpstr>
      <vt:lpstr>Mobilização social</vt:lpstr>
      <vt:lpstr>Lutas e demandas</vt:lpstr>
      <vt:lpstr>PowerPoint Presentation</vt:lpstr>
      <vt:lpstr>Modo de vida</vt:lpstr>
      <vt:lpstr>Rio Ribeira de Iguape</vt:lpstr>
      <vt:lpstr>PowerPoint Presentation</vt:lpstr>
      <vt:lpstr>1ª Escola Quilombola no Vale do Ribeira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</dc:creator>
  <cp:lastModifiedBy>Vitor Vieira Vasconcelos</cp:lastModifiedBy>
  <cp:revision>22</cp:revision>
  <dcterms:created xsi:type="dcterms:W3CDTF">2004-10-24T16:18:10Z</dcterms:created>
  <dcterms:modified xsi:type="dcterms:W3CDTF">2022-11-30T06:07:47Z</dcterms:modified>
</cp:coreProperties>
</file>